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8"/>
  </p:notesMasterIdLst>
  <p:handoutMasterIdLst>
    <p:handoutMasterId r:id="rId19"/>
  </p:handoutMasterIdLst>
  <p:sldIdLst>
    <p:sldId id="256" r:id="rId2"/>
    <p:sldId id="262" r:id="rId3"/>
    <p:sldId id="358" r:id="rId4"/>
    <p:sldId id="279" r:id="rId5"/>
    <p:sldId id="282" r:id="rId6"/>
    <p:sldId id="352" r:id="rId7"/>
    <p:sldId id="339" r:id="rId8"/>
    <p:sldId id="267" r:id="rId9"/>
    <p:sldId id="344" r:id="rId10"/>
    <p:sldId id="361" r:id="rId11"/>
    <p:sldId id="362" r:id="rId12"/>
    <p:sldId id="363" r:id="rId13"/>
    <p:sldId id="359" r:id="rId14"/>
    <p:sldId id="360" r:id="rId15"/>
    <p:sldId id="316" r:id="rId16"/>
    <p:sldId id="259" r:id="rId17"/>
  </p:sldIdLst>
  <p:sldSz cx="9144000" cy="6858000" type="screen4x3"/>
  <p:notesSz cx="7010400" cy="9296400"/>
  <p:defaultTextStyle>
    <a:defPPr>
      <a:defRPr lang="et-E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74327" autoAdjust="0"/>
  </p:normalViewPr>
  <p:slideViewPr>
    <p:cSldViewPr>
      <p:cViewPr varScale="1">
        <p:scale>
          <a:sx n="49" d="100"/>
          <a:sy n="49" d="100"/>
        </p:scale>
        <p:origin x="1736" y="52"/>
      </p:cViewPr>
      <p:guideLst>
        <p:guide orient="horz" pos="2160"/>
        <p:guide pos="2880"/>
      </p:guideLst>
    </p:cSldViewPr>
  </p:slideViewPr>
  <p:notesTextViewPr>
    <p:cViewPr>
      <p:scale>
        <a:sx n="1" d="1"/>
        <a:sy n="1" d="1"/>
      </p:scale>
      <p:origin x="0" y="0"/>
    </p:cViewPr>
  </p:notesTextViewPr>
  <p:sorterViewPr>
    <p:cViewPr>
      <p:scale>
        <a:sx n="100" d="100"/>
        <a:sy n="100" d="100"/>
      </p:scale>
      <p:origin x="0" y="-17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3037840" cy="464820"/>
          </a:xfrm>
          <a:prstGeom prst="rect">
            <a:avLst/>
          </a:prstGeom>
        </p:spPr>
        <p:txBody>
          <a:bodyPr vert="horz" lIns="92731" tIns="46366" rIns="92731" bIns="46366" rtlCol="0"/>
          <a:lstStyle>
            <a:lvl1pPr algn="l">
              <a:defRPr sz="1300"/>
            </a:lvl1pPr>
          </a:lstStyle>
          <a:p>
            <a:endParaRPr lang="et-EE"/>
          </a:p>
        </p:txBody>
      </p:sp>
      <p:sp>
        <p:nvSpPr>
          <p:cNvPr id="3" name="Kuupäeva kohatäide 2"/>
          <p:cNvSpPr>
            <a:spLocks noGrp="1"/>
          </p:cNvSpPr>
          <p:nvPr>
            <p:ph type="dt" sz="quarter" idx="1"/>
          </p:nvPr>
        </p:nvSpPr>
        <p:spPr>
          <a:xfrm>
            <a:off x="3970938" y="0"/>
            <a:ext cx="3037840" cy="464820"/>
          </a:xfrm>
          <a:prstGeom prst="rect">
            <a:avLst/>
          </a:prstGeom>
        </p:spPr>
        <p:txBody>
          <a:bodyPr vert="horz" lIns="92731" tIns="46366" rIns="92731" bIns="46366" rtlCol="0"/>
          <a:lstStyle>
            <a:lvl1pPr algn="r">
              <a:defRPr sz="1300"/>
            </a:lvl1pPr>
          </a:lstStyle>
          <a:p>
            <a:fld id="{7A2E8F01-04F7-4749-A7CE-00457DFDC8C1}" type="datetimeFigureOut">
              <a:rPr lang="et-EE" smtClean="0"/>
              <a:t>01.09.2022</a:t>
            </a:fld>
            <a:endParaRPr lang="et-EE"/>
          </a:p>
        </p:txBody>
      </p:sp>
      <p:sp>
        <p:nvSpPr>
          <p:cNvPr id="4" name="Jaluse kohatäide 3"/>
          <p:cNvSpPr>
            <a:spLocks noGrp="1"/>
          </p:cNvSpPr>
          <p:nvPr>
            <p:ph type="ftr" sz="quarter" idx="2"/>
          </p:nvPr>
        </p:nvSpPr>
        <p:spPr>
          <a:xfrm>
            <a:off x="0" y="8829967"/>
            <a:ext cx="3037840" cy="464820"/>
          </a:xfrm>
          <a:prstGeom prst="rect">
            <a:avLst/>
          </a:prstGeom>
        </p:spPr>
        <p:txBody>
          <a:bodyPr vert="horz" lIns="92731" tIns="46366" rIns="92731" bIns="46366" rtlCol="0" anchor="b"/>
          <a:lstStyle>
            <a:lvl1pPr algn="l">
              <a:defRPr sz="1300"/>
            </a:lvl1pPr>
          </a:lstStyle>
          <a:p>
            <a:endParaRPr lang="et-EE"/>
          </a:p>
        </p:txBody>
      </p:sp>
      <p:sp>
        <p:nvSpPr>
          <p:cNvPr id="5" name="Slaidinumbri kohatäide 4"/>
          <p:cNvSpPr>
            <a:spLocks noGrp="1"/>
          </p:cNvSpPr>
          <p:nvPr>
            <p:ph type="sldNum" sz="quarter" idx="3"/>
          </p:nvPr>
        </p:nvSpPr>
        <p:spPr>
          <a:xfrm>
            <a:off x="3970938" y="8829967"/>
            <a:ext cx="3037840" cy="464820"/>
          </a:xfrm>
          <a:prstGeom prst="rect">
            <a:avLst/>
          </a:prstGeom>
        </p:spPr>
        <p:txBody>
          <a:bodyPr vert="horz" lIns="92731" tIns="46366" rIns="92731" bIns="46366" rtlCol="0" anchor="b"/>
          <a:lstStyle>
            <a:lvl1pPr algn="r">
              <a:defRPr sz="1300"/>
            </a:lvl1pPr>
          </a:lstStyle>
          <a:p>
            <a:fld id="{9597968B-F6A7-4C27-8C31-2357F878663D}" type="slidenum">
              <a:rPr lang="et-EE" smtClean="0"/>
              <a:t>‹#›</a:t>
            </a:fld>
            <a:endParaRPr lang="et-EE"/>
          </a:p>
        </p:txBody>
      </p:sp>
    </p:spTree>
    <p:extLst>
      <p:ext uri="{BB962C8B-B14F-4D97-AF65-F5344CB8AC3E}">
        <p14:creationId xmlns:p14="http://schemas.microsoft.com/office/powerpoint/2010/main" val="4120927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1"/>
            <a:ext cx="3037840" cy="465781"/>
          </a:xfrm>
          <a:prstGeom prst="rect">
            <a:avLst/>
          </a:prstGeom>
        </p:spPr>
        <p:txBody>
          <a:bodyPr vert="horz" lIns="92731" tIns="46366" rIns="92731" bIns="46366" rtlCol="0"/>
          <a:lstStyle>
            <a:lvl1pPr algn="l">
              <a:defRPr sz="1300"/>
            </a:lvl1pPr>
          </a:lstStyle>
          <a:p>
            <a:endParaRPr lang="et-EE"/>
          </a:p>
        </p:txBody>
      </p:sp>
      <p:sp>
        <p:nvSpPr>
          <p:cNvPr id="3" name="Kuupäeva kohatäide 2"/>
          <p:cNvSpPr>
            <a:spLocks noGrp="1"/>
          </p:cNvSpPr>
          <p:nvPr>
            <p:ph type="dt" idx="1"/>
          </p:nvPr>
        </p:nvSpPr>
        <p:spPr>
          <a:xfrm>
            <a:off x="3970938" y="1"/>
            <a:ext cx="3037840" cy="465781"/>
          </a:xfrm>
          <a:prstGeom prst="rect">
            <a:avLst/>
          </a:prstGeom>
        </p:spPr>
        <p:txBody>
          <a:bodyPr vert="horz" lIns="92731" tIns="46366" rIns="92731" bIns="46366" rtlCol="0"/>
          <a:lstStyle>
            <a:lvl1pPr algn="r">
              <a:defRPr sz="1300"/>
            </a:lvl1pPr>
          </a:lstStyle>
          <a:p>
            <a:fld id="{35846E83-1088-4B3F-8D10-F4FF7893674F}" type="datetimeFigureOut">
              <a:rPr lang="et-EE" smtClean="0"/>
              <a:t>01.09.2022</a:t>
            </a:fld>
            <a:endParaRPr lang="et-EE"/>
          </a:p>
        </p:txBody>
      </p:sp>
      <p:sp>
        <p:nvSpPr>
          <p:cNvPr id="4" name="Slaidi pildi kohatäide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2731" tIns="46366" rIns="92731" bIns="46366" rtlCol="0" anchor="ctr"/>
          <a:lstStyle/>
          <a:p>
            <a:endParaRPr lang="et-EE"/>
          </a:p>
        </p:txBody>
      </p:sp>
      <p:sp>
        <p:nvSpPr>
          <p:cNvPr id="5" name="Märkmete kohatäide 4"/>
          <p:cNvSpPr>
            <a:spLocks noGrp="1"/>
          </p:cNvSpPr>
          <p:nvPr>
            <p:ph type="body" sz="quarter" idx="3"/>
          </p:nvPr>
        </p:nvSpPr>
        <p:spPr>
          <a:xfrm>
            <a:off x="701040" y="4473734"/>
            <a:ext cx="5608320" cy="3660617"/>
          </a:xfrm>
          <a:prstGeom prst="rect">
            <a:avLst/>
          </a:prstGeom>
        </p:spPr>
        <p:txBody>
          <a:bodyPr vert="horz" lIns="92731" tIns="46366" rIns="92731" bIns="46366" rtlCol="0"/>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830621"/>
            <a:ext cx="3037840" cy="465780"/>
          </a:xfrm>
          <a:prstGeom prst="rect">
            <a:avLst/>
          </a:prstGeom>
        </p:spPr>
        <p:txBody>
          <a:bodyPr vert="horz" lIns="92731" tIns="46366" rIns="92731" bIns="46366" rtlCol="0" anchor="b"/>
          <a:lstStyle>
            <a:lvl1pPr algn="l">
              <a:defRPr sz="1300"/>
            </a:lvl1pPr>
          </a:lstStyle>
          <a:p>
            <a:endParaRPr lang="et-EE"/>
          </a:p>
        </p:txBody>
      </p:sp>
      <p:sp>
        <p:nvSpPr>
          <p:cNvPr id="7" name="Slaidinumbri kohatäide 6"/>
          <p:cNvSpPr>
            <a:spLocks noGrp="1"/>
          </p:cNvSpPr>
          <p:nvPr>
            <p:ph type="sldNum" sz="quarter" idx="5"/>
          </p:nvPr>
        </p:nvSpPr>
        <p:spPr>
          <a:xfrm>
            <a:off x="3970938" y="8830621"/>
            <a:ext cx="3037840" cy="465780"/>
          </a:xfrm>
          <a:prstGeom prst="rect">
            <a:avLst/>
          </a:prstGeom>
        </p:spPr>
        <p:txBody>
          <a:bodyPr vert="horz" lIns="92731" tIns="46366" rIns="92731" bIns="46366" rtlCol="0" anchor="b"/>
          <a:lstStyle>
            <a:lvl1pPr algn="r">
              <a:defRPr sz="1300"/>
            </a:lvl1pPr>
          </a:lstStyle>
          <a:p>
            <a:fld id="{D03213F1-1ACE-4A6B-BF8E-4A98087A3599}" type="slidenum">
              <a:rPr lang="et-EE" smtClean="0"/>
              <a:t>‹#›</a:t>
            </a:fld>
            <a:endParaRPr lang="et-EE"/>
          </a:p>
        </p:txBody>
      </p:sp>
    </p:spTree>
    <p:extLst>
      <p:ext uri="{BB962C8B-B14F-4D97-AF65-F5344CB8AC3E}">
        <p14:creationId xmlns:p14="http://schemas.microsoft.com/office/powerpoint/2010/main" val="2996892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D03213F1-1ACE-4A6B-BF8E-4A98087A3599}" type="slidenum">
              <a:rPr lang="et-EE" smtClean="0"/>
              <a:t>1</a:t>
            </a:fld>
            <a:endParaRPr lang="et-EE"/>
          </a:p>
        </p:txBody>
      </p:sp>
    </p:spTree>
    <p:extLst>
      <p:ext uri="{BB962C8B-B14F-4D97-AF65-F5344CB8AC3E}">
        <p14:creationId xmlns:p14="http://schemas.microsoft.com/office/powerpoint/2010/main" val="1612611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D03213F1-1ACE-4A6B-BF8E-4A98087A3599}" type="slidenum">
              <a:rPr lang="et-EE" smtClean="0"/>
              <a:t>10</a:t>
            </a:fld>
            <a:endParaRPr lang="et-EE"/>
          </a:p>
        </p:txBody>
      </p:sp>
    </p:spTree>
    <p:extLst>
      <p:ext uri="{BB962C8B-B14F-4D97-AF65-F5344CB8AC3E}">
        <p14:creationId xmlns:p14="http://schemas.microsoft.com/office/powerpoint/2010/main" val="3242862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D03213F1-1ACE-4A6B-BF8E-4A98087A3599}" type="slidenum">
              <a:rPr lang="et-EE" smtClean="0"/>
              <a:t>13</a:t>
            </a:fld>
            <a:endParaRPr lang="et-EE"/>
          </a:p>
        </p:txBody>
      </p:sp>
    </p:spTree>
    <p:extLst>
      <p:ext uri="{BB962C8B-B14F-4D97-AF65-F5344CB8AC3E}">
        <p14:creationId xmlns:p14="http://schemas.microsoft.com/office/powerpoint/2010/main" val="1268930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Varasemalt oli 7-14.aastase alaealise puhul.</a:t>
            </a:r>
          </a:p>
        </p:txBody>
      </p:sp>
      <p:sp>
        <p:nvSpPr>
          <p:cNvPr id="4" name="Slaidinumbri kohatäide 3"/>
          <p:cNvSpPr>
            <a:spLocks noGrp="1"/>
          </p:cNvSpPr>
          <p:nvPr>
            <p:ph type="sldNum" sz="quarter" idx="5"/>
          </p:nvPr>
        </p:nvSpPr>
        <p:spPr/>
        <p:txBody>
          <a:bodyPr/>
          <a:lstStyle/>
          <a:p>
            <a:fld id="{D03213F1-1ACE-4A6B-BF8E-4A98087A3599}" type="slidenum">
              <a:rPr lang="et-EE" smtClean="0"/>
              <a:t>14</a:t>
            </a:fld>
            <a:endParaRPr lang="et-EE"/>
          </a:p>
        </p:txBody>
      </p:sp>
    </p:spTree>
    <p:extLst>
      <p:ext uri="{BB962C8B-B14F-4D97-AF65-F5344CB8AC3E}">
        <p14:creationId xmlns:p14="http://schemas.microsoft.com/office/powerpoint/2010/main" val="423239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D03213F1-1ACE-4A6B-BF8E-4A98087A3599}" type="slidenum">
              <a:rPr lang="et-EE" smtClean="0"/>
              <a:t>15</a:t>
            </a:fld>
            <a:endParaRPr lang="et-EE"/>
          </a:p>
        </p:txBody>
      </p:sp>
    </p:spTree>
    <p:extLst>
      <p:ext uri="{BB962C8B-B14F-4D97-AF65-F5344CB8AC3E}">
        <p14:creationId xmlns:p14="http://schemas.microsoft.com/office/powerpoint/2010/main" val="1974860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D03213F1-1ACE-4A6B-BF8E-4A98087A3599}" type="slidenum">
              <a:rPr lang="et-EE" smtClean="0"/>
              <a:t>16</a:t>
            </a:fld>
            <a:endParaRPr lang="et-EE"/>
          </a:p>
        </p:txBody>
      </p:sp>
    </p:spTree>
    <p:extLst>
      <p:ext uri="{BB962C8B-B14F-4D97-AF65-F5344CB8AC3E}">
        <p14:creationId xmlns:p14="http://schemas.microsoft.com/office/powerpoint/2010/main" val="3041455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pPr algn="l"/>
            <a:r>
              <a:rPr lang="et-EE" b="0" i="0" dirty="0">
                <a:solidFill>
                  <a:srgbClr val="202020"/>
                </a:solidFill>
                <a:effectLst/>
                <a:latin typeface="Arial" panose="020B0604020202020204" pitchFamily="34" charset="0"/>
              </a:rPr>
              <a:t>Varasemalt e enne muudatusi:  TLS § 59 (1) Naisel on õigus saada rasedus- ja sünnituspuhkust 140 kalendripäeva.</a:t>
            </a:r>
          </a:p>
          <a:p>
            <a:pPr algn="l"/>
            <a:r>
              <a:rPr lang="et-EE" b="0" i="0" u="none" strike="noStrike" dirty="0">
                <a:solidFill>
                  <a:srgbClr val="0061AA"/>
                </a:solidFill>
                <a:effectLst/>
                <a:latin typeface="Arial" panose="020B0604020202020204" pitchFamily="34" charset="0"/>
              </a:rPr>
              <a:t> </a:t>
            </a:r>
            <a:r>
              <a:rPr lang="et-EE" b="0" i="0" dirty="0">
                <a:solidFill>
                  <a:srgbClr val="202020"/>
                </a:solidFill>
                <a:effectLst/>
                <a:latin typeface="Arial" panose="020B0604020202020204" pitchFamily="34" charset="0"/>
              </a:rPr>
              <a:t>(3) Kui naine hakkab kasutama rasedus- ja sünnituspuhkust vähem kui 30 päeva enne arsti või ämmaemanda määratud eeldatavat sünnituse tähtpäeva, lüheneb rasedus- ja sünnituspuhkus vastava ajavahemiku võrra.</a:t>
            </a:r>
          </a:p>
          <a:p>
            <a:br>
              <a:rPr lang="et-EE" dirty="0"/>
            </a:br>
            <a:br>
              <a:rPr lang="et-EE" dirty="0"/>
            </a:br>
            <a:endParaRPr lang="et-EE" dirty="0"/>
          </a:p>
        </p:txBody>
      </p:sp>
      <p:sp>
        <p:nvSpPr>
          <p:cNvPr id="4" name="Slaidinumbri kohatäide 3"/>
          <p:cNvSpPr>
            <a:spLocks noGrp="1"/>
          </p:cNvSpPr>
          <p:nvPr>
            <p:ph type="sldNum" sz="quarter" idx="10"/>
          </p:nvPr>
        </p:nvSpPr>
        <p:spPr/>
        <p:txBody>
          <a:bodyPr/>
          <a:lstStyle/>
          <a:p>
            <a:fld id="{D03213F1-1ACE-4A6B-BF8E-4A98087A3599}" type="slidenum">
              <a:rPr lang="et-EE" smtClean="0"/>
              <a:t>2</a:t>
            </a:fld>
            <a:endParaRPr lang="et-EE"/>
          </a:p>
        </p:txBody>
      </p:sp>
    </p:spTree>
    <p:extLst>
      <p:ext uri="{BB962C8B-B14F-4D97-AF65-F5344CB8AC3E}">
        <p14:creationId xmlns:p14="http://schemas.microsoft.com/office/powerpoint/2010/main" val="2725632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D03213F1-1ACE-4A6B-BF8E-4A98087A3599}" type="slidenum">
              <a:rPr lang="et-EE" smtClean="0"/>
              <a:t>3</a:t>
            </a:fld>
            <a:endParaRPr lang="et-EE"/>
          </a:p>
        </p:txBody>
      </p:sp>
    </p:spTree>
    <p:extLst>
      <p:ext uri="{BB962C8B-B14F-4D97-AF65-F5344CB8AC3E}">
        <p14:creationId xmlns:p14="http://schemas.microsoft.com/office/powerpoint/2010/main" val="3327481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Varasemalt oli lapsehoolduspuhkus, </a:t>
            </a:r>
            <a:r>
              <a:rPr lang="et-EE"/>
              <a:t>nüüd vanemapuhkus. Varasemalt </a:t>
            </a:r>
            <a:r>
              <a:rPr lang="et-EE" dirty="0"/>
              <a:t>kuni 14 </a:t>
            </a:r>
            <a:r>
              <a:rPr lang="et-EE" dirty="0" err="1"/>
              <a:t>kp</a:t>
            </a:r>
            <a:r>
              <a:rPr lang="et-EE" dirty="0"/>
              <a:t> ette.</a:t>
            </a:r>
          </a:p>
          <a:p>
            <a:endParaRPr lang="et-EE" dirty="0"/>
          </a:p>
          <a:p>
            <a:r>
              <a:rPr lang="et-EE" dirty="0"/>
              <a:t>PHS § 34 lg 3 p 1 - </a:t>
            </a:r>
            <a:r>
              <a:rPr lang="et-EE" b="0" i="0" dirty="0">
                <a:solidFill>
                  <a:srgbClr val="202020"/>
                </a:solidFill>
                <a:effectLst/>
                <a:latin typeface="Arial" panose="020B0604020202020204" pitchFamily="34" charset="0"/>
              </a:rPr>
              <a:t>Vanemahüvitist on õigus saada samal ajal mõlemal vanemal:</a:t>
            </a:r>
            <a:br>
              <a:rPr lang="et-EE" dirty="0"/>
            </a:br>
            <a:r>
              <a:rPr lang="et-EE" b="0" i="0" u="none" strike="noStrike" dirty="0">
                <a:solidFill>
                  <a:srgbClr val="0061AA"/>
                </a:solidFill>
                <a:effectLst/>
                <a:latin typeface="Arial" panose="020B0604020202020204" pitchFamily="34" charset="0"/>
              </a:rPr>
              <a:t>  </a:t>
            </a:r>
            <a:r>
              <a:rPr lang="et-EE" b="0" i="0" dirty="0">
                <a:solidFill>
                  <a:srgbClr val="202020"/>
                </a:solidFill>
                <a:effectLst/>
                <a:latin typeface="Arial" panose="020B0604020202020204" pitchFamily="34" charset="0"/>
              </a:rPr>
              <a:t>1) ema vanemahüvitise, isa vanemahüvitise või jagatava vanemahüvitise saamise korral kuni 60 kalendripäeva;</a:t>
            </a:r>
            <a:endParaRPr lang="et-EE" dirty="0"/>
          </a:p>
        </p:txBody>
      </p:sp>
      <p:sp>
        <p:nvSpPr>
          <p:cNvPr id="4" name="Slaidinumbri kohatäide 3"/>
          <p:cNvSpPr>
            <a:spLocks noGrp="1"/>
          </p:cNvSpPr>
          <p:nvPr>
            <p:ph type="sldNum" sz="quarter" idx="10"/>
          </p:nvPr>
        </p:nvSpPr>
        <p:spPr/>
        <p:txBody>
          <a:bodyPr/>
          <a:lstStyle/>
          <a:p>
            <a:fld id="{D03213F1-1ACE-4A6B-BF8E-4A98087A3599}" type="slidenum">
              <a:rPr lang="et-EE" smtClean="0"/>
              <a:t>4</a:t>
            </a:fld>
            <a:endParaRPr lang="et-EE"/>
          </a:p>
        </p:txBody>
      </p:sp>
    </p:spTree>
    <p:extLst>
      <p:ext uri="{BB962C8B-B14F-4D97-AF65-F5344CB8AC3E}">
        <p14:creationId xmlns:p14="http://schemas.microsoft.com/office/powerpoint/2010/main" val="1470728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D03213F1-1ACE-4A6B-BF8E-4A98087A3599}" type="slidenum">
              <a:rPr lang="et-EE" smtClean="0"/>
              <a:t>5</a:t>
            </a:fld>
            <a:endParaRPr lang="et-EE"/>
          </a:p>
        </p:txBody>
      </p:sp>
    </p:spTree>
    <p:extLst>
      <p:ext uri="{BB962C8B-B14F-4D97-AF65-F5344CB8AC3E}">
        <p14:creationId xmlns:p14="http://schemas.microsoft.com/office/powerpoint/2010/main" val="3731391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D03213F1-1ACE-4A6B-BF8E-4A98087A3599}" type="slidenum">
              <a:rPr lang="et-EE" smtClean="0"/>
              <a:t>6</a:t>
            </a:fld>
            <a:endParaRPr lang="et-EE"/>
          </a:p>
        </p:txBody>
      </p:sp>
    </p:spTree>
    <p:extLst>
      <p:ext uri="{BB962C8B-B14F-4D97-AF65-F5344CB8AC3E}">
        <p14:creationId xmlns:p14="http://schemas.microsoft.com/office/powerpoint/2010/main" val="3711848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D03213F1-1ACE-4A6B-BF8E-4A98087A3599}" type="slidenum">
              <a:rPr lang="et-EE" smtClean="0"/>
              <a:t>7</a:t>
            </a:fld>
            <a:endParaRPr lang="et-EE"/>
          </a:p>
        </p:txBody>
      </p:sp>
    </p:spTree>
    <p:extLst>
      <p:ext uri="{BB962C8B-B14F-4D97-AF65-F5344CB8AC3E}">
        <p14:creationId xmlns:p14="http://schemas.microsoft.com/office/powerpoint/2010/main" val="1042859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D03213F1-1ACE-4A6B-BF8E-4A98087A3599}" type="slidenum">
              <a:rPr lang="et-EE" smtClean="0"/>
              <a:t>8</a:t>
            </a:fld>
            <a:endParaRPr lang="et-EE"/>
          </a:p>
        </p:txBody>
      </p:sp>
    </p:spTree>
    <p:extLst>
      <p:ext uri="{BB962C8B-B14F-4D97-AF65-F5344CB8AC3E}">
        <p14:creationId xmlns:p14="http://schemas.microsoft.com/office/powerpoint/2010/main" val="1802844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a:p>
            <a:r>
              <a:rPr lang="et-EE" dirty="0"/>
              <a:t>L</a:t>
            </a:r>
          </a:p>
        </p:txBody>
      </p:sp>
      <p:sp>
        <p:nvSpPr>
          <p:cNvPr id="4" name="Slaidinumbri kohatäide 3"/>
          <p:cNvSpPr>
            <a:spLocks noGrp="1"/>
          </p:cNvSpPr>
          <p:nvPr>
            <p:ph type="sldNum" sz="quarter" idx="10"/>
          </p:nvPr>
        </p:nvSpPr>
        <p:spPr/>
        <p:txBody>
          <a:bodyPr/>
          <a:lstStyle/>
          <a:p>
            <a:fld id="{D03213F1-1ACE-4A6B-BF8E-4A98087A3599}" type="slidenum">
              <a:rPr lang="et-EE" smtClean="0"/>
              <a:t>9</a:t>
            </a:fld>
            <a:endParaRPr lang="et-EE"/>
          </a:p>
        </p:txBody>
      </p:sp>
    </p:spTree>
    <p:extLst>
      <p:ext uri="{BB962C8B-B14F-4D97-AF65-F5344CB8AC3E}">
        <p14:creationId xmlns:p14="http://schemas.microsoft.com/office/powerpoint/2010/main" val="10984283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pic>
        <p:nvPicPr>
          <p:cNvPr id="4" name="Picture 2" descr="\\sotsiaalministeerium.ee\dfs\kasutajad\Sander.Soorumaa\Desktop\Logo kodukas\tooinspekt_3lovi_es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850" y="339725"/>
            <a:ext cx="28797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ealkiri 1"/>
          <p:cNvSpPr>
            <a:spLocks noGrp="1"/>
          </p:cNvSpPr>
          <p:nvPr>
            <p:ph type="ctrTitle"/>
          </p:nvPr>
        </p:nvSpPr>
        <p:spPr>
          <a:xfrm>
            <a:off x="1115616" y="2130425"/>
            <a:ext cx="7342584" cy="1470025"/>
          </a:xfrm>
        </p:spPr>
        <p:txBody>
          <a:bodyPr>
            <a:normAutofit/>
          </a:bodyPr>
          <a:lstStyle>
            <a:lvl1pPr marL="0" indent="0" algn="l">
              <a:defRPr sz="3600">
                <a:latin typeface="Verdana" panose="020B0604030504040204" pitchFamily="34" charset="0"/>
                <a:ea typeface="Verdana" panose="020B0604030504040204" pitchFamily="34" charset="0"/>
                <a:cs typeface="Verdana" panose="020B0604030504040204" pitchFamily="34" charset="0"/>
              </a:defRPr>
            </a:lvl1pPr>
          </a:lstStyle>
          <a:p>
            <a:r>
              <a:rPr lang="et-EE"/>
              <a:t>Muutke pealkirja laadi</a:t>
            </a:r>
            <a:endParaRPr lang="et-EE" dirty="0"/>
          </a:p>
        </p:txBody>
      </p:sp>
      <p:sp>
        <p:nvSpPr>
          <p:cNvPr id="3" name="Alapealkiri 2"/>
          <p:cNvSpPr>
            <a:spLocks noGrp="1"/>
          </p:cNvSpPr>
          <p:nvPr>
            <p:ph type="subTitle" idx="1"/>
          </p:nvPr>
        </p:nvSpPr>
        <p:spPr>
          <a:xfrm>
            <a:off x="1115616" y="3886200"/>
            <a:ext cx="6656784" cy="1752600"/>
          </a:xfrm>
        </p:spPr>
        <p:txBody>
          <a:bodyPr>
            <a:normAutofit/>
          </a:bodyPr>
          <a:lstStyle>
            <a:lvl1pPr marL="0" indent="0" algn="l">
              <a:buNone/>
              <a:defRPr sz="18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laadi muutmiseks</a:t>
            </a:r>
            <a:endParaRPr lang="et-EE" dirty="0"/>
          </a:p>
        </p:txBody>
      </p:sp>
    </p:spTree>
    <p:extLst>
      <p:ext uri="{BB962C8B-B14F-4D97-AF65-F5344CB8AC3E}">
        <p14:creationId xmlns:p14="http://schemas.microsoft.com/office/powerpoint/2010/main" val="3442792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lvl1pPr algn="l">
              <a:defRPr sz="3200">
                <a:latin typeface="Verdana" panose="020B0604030504040204" pitchFamily="34" charset="0"/>
                <a:ea typeface="Verdana" panose="020B0604030504040204" pitchFamily="34" charset="0"/>
                <a:cs typeface="Verdana" panose="020B0604030504040204" pitchFamily="34" charset="0"/>
              </a:defRPr>
            </a:lvl1pPr>
          </a:lstStyle>
          <a:p>
            <a:r>
              <a:rPr lang="et-EE"/>
              <a:t>Muutke pealkirja laadi</a:t>
            </a:r>
            <a:endParaRPr lang="et-EE" dirty="0"/>
          </a:p>
        </p:txBody>
      </p:sp>
      <p:sp>
        <p:nvSpPr>
          <p:cNvPr id="3" name="Sisu kohatäide 2"/>
          <p:cNvSpPr>
            <a:spLocks noGrp="1"/>
          </p:cNvSpPr>
          <p:nvPr>
            <p:ph idx="1"/>
          </p:nvPr>
        </p:nvSpPr>
        <p:spPr>
          <a:xfrm>
            <a:off x="1115616" y="1600200"/>
            <a:ext cx="7571184" cy="4637112"/>
          </a:xfrm>
        </p:spPr>
        <p:txBody>
          <a:bodyPr>
            <a:normAutofit/>
          </a:bodyPr>
          <a:lstStyle>
            <a:lvl1pPr>
              <a:defRPr sz="2400">
                <a:latin typeface="Verdana" panose="020B0604030504040204" pitchFamily="34" charset="0"/>
                <a:ea typeface="Verdana" panose="020B0604030504040204" pitchFamily="34" charset="0"/>
                <a:cs typeface="Verdana" panose="020B0604030504040204" pitchFamily="34" charset="0"/>
              </a:defRPr>
            </a:lvl1pPr>
            <a:lvl2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2pPr>
            <a:lvl3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3pPr>
            <a:lvl4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4pPr>
            <a:lvl5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5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t-EE" dirty="0"/>
          </a:p>
        </p:txBody>
      </p:sp>
      <p:sp>
        <p:nvSpPr>
          <p:cNvPr id="4"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F21A46C3-F209-4851-A297-76A1B343FA56}" type="datetimeFigureOut">
              <a:rPr lang="et-EE"/>
              <a:pPr>
                <a:defRPr/>
              </a:pPr>
              <a:t>01.09.2022</a:t>
            </a:fld>
            <a:endParaRPr lang="et-EE"/>
          </a:p>
        </p:txBody>
      </p:sp>
      <p:sp>
        <p:nvSpPr>
          <p:cNvPr id="5" name="Jaluse kohatäide 4"/>
          <p:cNvSpPr>
            <a:spLocks noGrp="1"/>
          </p:cNvSpPr>
          <p:nvPr>
            <p:ph type="ftr" sz="quarter" idx="11"/>
          </p:nvPr>
        </p:nvSpPr>
        <p:spPr/>
        <p:txBody>
          <a:bodyPr/>
          <a:lstStyle>
            <a:lvl1pPr>
              <a:defRPr/>
            </a:lvl1pPr>
          </a:lstStyle>
          <a:p>
            <a:pPr>
              <a:defRPr/>
            </a:pPr>
            <a:endParaRPr lang="et-EE"/>
          </a:p>
        </p:txBody>
      </p:sp>
      <p:sp>
        <p:nvSpPr>
          <p:cNvPr id="6" name="Slaidinumbri kohatäide 5"/>
          <p:cNvSpPr>
            <a:spLocks noGrp="1"/>
          </p:cNvSpPr>
          <p:nvPr>
            <p:ph type="sldNum" sz="quarter" idx="12"/>
          </p:nvPr>
        </p:nvSpPr>
        <p:spPr/>
        <p:txBody>
          <a:bodyPr/>
          <a:lstStyle>
            <a:lvl1pPr>
              <a:defRPr/>
            </a:lvl1pPr>
          </a:lstStyle>
          <a:p>
            <a:pPr>
              <a:defRPr/>
            </a:pPr>
            <a:fld id="{ED337F24-4F52-4C8E-A10F-30A4674A8B95}" type="slidenum">
              <a:rPr lang="et-EE"/>
              <a:pPr>
                <a:defRPr/>
              </a:pPr>
              <a:t>‹#›</a:t>
            </a:fld>
            <a:endParaRPr lang="et-EE"/>
          </a:p>
        </p:txBody>
      </p:sp>
    </p:spTree>
    <p:extLst>
      <p:ext uri="{BB962C8B-B14F-4D97-AF65-F5344CB8AC3E}">
        <p14:creationId xmlns:p14="http://schemas.microsoft.com/office/powerpoint/2010/main" val="16796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endParaRPr lang="et-EE" dirty="0"/>
          </a:p>
        </p:txBody>
      </p:sp>
      <p:sp>
        <p:nvSpPr>
          <p:cNvPr id="3" name="Sisu kohatäide 2"/>
          <p:cNvSpPr>
            <a:spLocks noGrp="1"/>
          </p:cNvSpPr>
          <p:nvPr>
            <p:ph sz="half" idx="1"/>
          </p:nvPr>
        </p:nvSpPr>
        <p:spPr>
          <a:xfrm>
            <a:off x="1115616" y="1600200"/>
            <a:ext cx="3816424"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t-EE" dirty="0"/>
          </a:p>
        </p:txBody>
      </p:sp>
      <p:sp>
        <p:nvSpPr>
          <p:cNvPr id="4" name="Sisu kohatäide 3"/>
          <p:cNvSpPr>
            <a:spLocks noGrp="1"/>
          </p:cNvSpPr>
          <p:nvPr>
            <p:ph sz="half" idx="2"/>
          </p:nvPr>
        </p:nvSpPr>
        <p:spPr>
          <a:xfrm>
            <a:off x="5076056" y="1600200"/>
            <a:ext cx="3610744"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t-EE" dirty="0"/>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9BCC9D63-3994-4D03-9007-D21AD0468972}" type="datetimeFigureOut">
              <a:rPr lang="et-EE"/>
              <a:pPr>
                <a:defRPr/>
              </a:pPr>
              <a:t>01.09.2022</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EFD352B2-14C4-4080-8157-40621724B92B}" type="slidenum">
              <a:rPr lang="et-EE"/>
              <a:pPr>
                <a:defRPr/>
              </a:pPr>
              <a:t>‹#›</a:t>
            </a:fld>
            <a:endParaRPr lang="et-EE"/>
          </a:p>
        </p:txBody>
      </p:sp>
    </p:spTree>
    <p:extLst>
      <p:ext uri="{BB962C8B-B14F-4D97-AF65-F5344CB8AC3E}">
        <p14:creationId xmlns:p14="http://schemas.microsoft.com/office/powerpoint/2010/main" val="244991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endParaRPr lang="et-EE" dirty="0"/>
          </a:p>
        </p:txBody>
      </p:sp>
      <p:sp>
        <p:nvSpPr>
          <p:cNvPr id="3"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C72FF34D-8A70-4725-9C31-1D12C8FCCC86}" type="datetimeFigureOut">
              <a:rPr lang="et-EE"/>
              <a:pPr>
                <a:defRPr/>
              </a:pPr>
              <a:t>01.09.2022</a:t>
            </a:fld>
            <a:endParaRPr lang="et-EE"/>
          </a:p>
        </p:txBody>
      </p:sp>
      <p:sp>
        <p:nvSpPr>
          <p:cNvPr id="4" name="Jaluse kohatäide 4"/>
          <p:cNvSpPr>
            <a:spLocks noGrp="1"/>
          </p:cNvSpPr>
          <p:nvPr>
            <p:ph type="ftr" sz="quarter" idx="11"/>
          </p:nvPr>
        </p:nvSpPr>
        <p:spPr/>
        <p:txBody>
          <a:bodyPr/>
          <a:lstStyle>
            <a:lvl1pPr>
              <a:defRPr/>
            </a:lvl1pPr>
          </a:lstStyle>
          <a:p>
            <a:pPr>
              <a:defRPr/>
            </a:pPr>
            <a:endParaRPr lang="et-EE"/>
          </a:p>
        </p:txBody>
      </p:sp>
      <p:sp>
        <p:nvSpPr>
          <p:cNvPr id="5" name="Slaidinumbri kohatäide 5"/>
          <p:cNvSpPr>
            <a:spLocks noGrp="1"/>
          </p:cNvSpPr>
          <p:nvPr>
            <p:ph type="sldNum" sz="quarter" idx="12"/>
          </p:nvPr>
        </p:nvSpPr>
        <p:spPr/>
        <p:txBody>
          <a:bodyPr/>
          <a:lstStyle>
            <a:lvl1pPr>
              <a:defRPr/>
            </a:lvl1pPr>
          </a:lstStyle>
          <a:p>
            <a:pPr>
              <a:defRPr/>
            </a:pPr>
            <a:fld id="{CFF6C212-0CAA-474F-A62E-CBCA4E860A4A}" type="slidenum">
              <a:rPr lang="et-EE"/>
              <a:pPr>
                <a:defRPr/>
              </a:pPr>
              <a:t>‹#›</a:t>
            </a:fld>
            <a:endParaRPr lang="et-EE"/>
          </a:p>
        </p:txBody>
      </p:sp>
    </p:spTree>
    <p:extLst>
      <p:ext uri="{BB962C8B-B14F-4D97-AF65-F5344CB8AC3E}">
        <p14:creationId xmlns:p14="http://schemas.microsoft.com/office/powerpoint/2010/main" val="3463459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F565A8DF-74A4-4909-BF4A-2E1CEBE94946}" type="datetimeFigureOut">
              <a:rPr lang="et-EE"/>
              <a:pPr>
                <a:defRPr/>
              </a:pPr>
              <a:t>01.09.2022</a:t>
            </a:fld>
            <a:endParaRPr lang="et-EE"/>
          </a:p>
        </p:txBody>
      </p:sp>
      <p:sp>
        <p:nvSpPr>
          <p:cNvPr id="3" name="Jaluse kohatäide 4"/>
          <p:cNvSpPr>
            <a:spLocks noGrp="1"/>
          </p:cNvSpPr>
          <p:nvPr>
            <p:ph type="ftr" sz="quarter" idx="11"/>
          </p:nvPr>
        </p:nvSpPr>
        <p:spPr/>
        <p:txBody>
          <a:bodyPr/>
          <a:lstStyle>
            <a:lvl1pPr>
              <a:defRPr/>
            </a:lvl1pPr>
          </a:lstStyle>
          <a:p>
            <a:pPr>
              <a:defRPr/>
            </a:pPr>
            <a:endParaRPr lang="et-EE"/>
          </a:p>
        </p:txBody>
      </p:sp>
      <p:sp>
        <p:nvSpPr>
          <p:cNvPr id="4" name="Slaidinumbri kohatäide 5"/>
          <p:cNvSpPr>
            <a:spLocks noGrp="1"/>
          </p:cNvSpPr>
          <p:nvPr>
            <p:ph type="sldNum" sz="quarter" idx="12"/>
          </p:nvPr>
        </p:nvSpPr>
        <p:spPr/>
        <p:txBody>
          <a:bodyPr/>
          <a:lstStyle>
            <a:lvl1pPr>
              <a:defRPr/>
            </a:lvl1pPr>
          </a:lstStyle>
          <a:p>
            <a:pPr>
              <a:defRPr/>
            </a:pPr>
            <a:fld id="{DEB2E51D-B648-434C-A607-EC008F29909B}" type="slidenum">
              <a:rPr lang="et-EE"/>
              <a:pPr>
                <a:defRPr/>
              </a:pPr>
              <a:t>‹#›</a:t>
            </a:fld>
            <a:endParaRPr lang="et-EE"/>
          </a:p>
        </p:txBody>
      </p:sp>
    </p:spTree>
    <p:extLst>
      <p:ext uri="{BB962C8B-B14F-4D97-AF65-F5344CB8AC3E}">
        <p14:creationId xmlns:p14="http://schemas.microsoft.com/office/powerpoint/2010/main" val="93276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nchor="b"/>
          <a:lstStyle>
            <a:lvl1pPr algn="l">
              <a:defRPr sz="2000" b="1"/>
            </a:lvl1pPr>
          </a:lstStyle>
          <a:p>
            <a:r>
              <a:rPr lang="et-EE"/>
              <a:t>Muutke pealkirja laadi</a:t>
            </a:r>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004DE406-C683-4367-ACEC-44DA71BFB255}" type="datetimeFigureOut">
              <a:rPr lang="et-EE"/>
              <a:pPr>
                <a:defRPr/>
              </a:pPr>
              <a:t>01.09.2022</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CB7972E7-26EC-4778-BCC7-CC7A9E706A59}" type="slidenum">
              <a:rPr lang="et-EE"/>
              <a:pPr>
                <a:defRPr/>
              </a:pPr>
              <a:t>‹#›</a:t>
            </a:fld>
            <a:endParaRPr lang="et-EE"/>
          </a:p>
        </p:txBody>
      </p:sp>
    </p:spTree>
    <p:extLst>
      <p:ext uri="{BB962C8B-B14F-4D97-AF65-F5344CB8AC3E}">
        <p14:creationId xmlns:p14="http://schemas.microsoft.com/office/powerpoint/2010/main" val="1754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nchor="b"/>
          <a:lstStyle>
            <a:lvl1pPr algn="l">
              <a:defRPr sz="2000" b="1"/>
            </a:lvl1pPr>
          </a:lstStyle>
          <a:p>
            <a:r>
              <a:rPr lang="et-EE"/>
              <a:t>Muutke pealkirja laadi</a:t>
            </a:r>
          </a:p>
        </p:txBody>
      </p:sp>
      <p:sp>
        <p:nvSpPr>
          <p:cNvPr id="3" name="Pildi kohatäi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t-EE" noProof="0"/>
              <a:t>Pildi lisamiseks klõpsake ikooni</a:t>
            </a:r>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98A22A04-C7C6-450C-A9F9-293D913F8374}" type="datetimeFigureOut">
              <a:rPr lang="et-EE"/>
              <a:pPr>
                <a:defRPr/>
              </a:pPr>
              <a:t>01.09.2022</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D5A3E2EC-5A60-4136-933F-824787784A1D}" type="slidenum">
              <a:rPr lang="et-EE"/>
              <a:pPr>
                <a:defRPr/>
              </a:pPr>
              <a:t>‹#›</a:t>
            </a:fld>
            <a:endParaRPr lang="et-EE"/>
          </a:p>
        </p:txBody>
      </p:sp>
    </p:spTree>
    <p:extLst>
      <p:ext uri="{BB962C8B-B14F-4D97-AF65-F5344CB8AC3E}">
        <p14:creationId xmlns:p14="http://schemas.microsoft.com/office/powerpoint/2010/main" val="354312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8"/>
            <a:ext cx="2057400" cy="5851525"/>
          </a:xfrm>
        </p:spPr>
        <p:txBody>
          <a:bodyPr vert="eaVert"/>
          <a:lstStyle/>
          <a:p>
            <a:r>
              <a:rPr lang="et-EE"/>
              <a:t>Muutke pealkirja laadi</a:t>
            </a:r>
          </a:p>
        </p:txBody>
      </p:sp>
      <p:sp>
        <p:nvSpPr>
          <p:cNvPr id="3" name="Vertikaalteksti kohatäide 2"/>
          <p:cNvSpPr>
            <a:spLocks noGrp="1"/>
          </p:cNvSpPr>
          <p:nvPr>
            <p:ph type="body" orient="vert" idx="1"/>
          </p:nvPr>
        </p:nvSpPr>
        <p:spPr>
          <a:xfrm>
            <a:off x="457200" y="274638"/>
            <a:ext cx="6019800" cy="5851525"/>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C831ECB3-2F18-4EC4-98AA-64364B0D0AE3}" type="datetimeFigureOut">
              <a:rPr lang="et-EE"/>
              <a:pPr>
                <a:defRPr/>
              </a:pPr>
              <a:t>01.09.2022</a:t>
            </a:fld>
            <a:endParaRPr lang="et-EE"/>
          </a:p>
        </p:txBody>
      </p:sp>
      <p:sp>
        <p:nvSpPr>
          <p:cNvPr id="5" name="Jaluse kohatäide 4"/>
          <p:cNvSpPr>
            <a:spLocks noGrp="1"/>
          </p:cNvSpPr>
          <p:nvPr>
            <p:ph type="ftr" sz="quarter" idx="11"/>
          </p:nvPr>
        </p:nvSpPr>
        <p:spPr/>
        <p:txBody>
          <a:bodyPr/>
          <a:lstStyle>
            <a:lvl1pPr>
              <a:defRPr/>
            </a:lvl1pPr>
          </a:lstStyle>
          <a:p>
            <a:pPr>
              <a:defRPr/>
            </a:pPr>
            <a:endParaRPr lang="et-EE"/>
          </a:p>
        </p:txBody>
      </p:sp>
      <p:sp>
        <p:nvSpPr>
          <p:cNvPr id="6" name="Slaidinumbri kohatäide 5"/>
          <p:cNvSpPr>
            <a:spLocks noGrp="1"/>
          </p:cNvSpPr>
          <p:nvPr>
            <p:ph type="sldNum" sz="quarter" idx="12"/>
          </p:nvPr>
        </p:nvSpPr>
        <p:spPr/>
        <p:txBody>
          <a:bodyPr/>
          <a:lstStyle>
            <a:lvl1pPr>
              <a:defRPr/>
            </a:lvl1pPr>
          </a:lstStyle>
          <a:p>
            <a:pPr>
              <a:defRPr/>
            </a:pPr>
            <a:fld id="{44B8C3FD-E241-4556-BA0D-92DAE6B1BB2A}" type="slidenum">
              <a:rPr lang="et-EE"/>
              <a:pPr>
                <a:defRPr/>
              </a:pPr>
              <a:t>‹#›</a:t>
            </a:fld>
            <a:endParaRPr lang="et-EE"/>
          </a:p>
        </p:txBody>
      </p:sp>
    </p:spTree>
    <p:extLst>
      <p:ext uri="{BB962C8B-B14F-4D97-AF65-F5344CB8AC3E}">
        <p14:creationId xmlns:p14="http://schemas.microsoft.com/office/powerpoint/2010/main" val="2121805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ealkirja kohatäide 1"/>
          <p:cNvSpPr>
            <a:spLocks noGrp="1"/>
          </p:cNvSpPr>
          <p:nvPr>
            <p:ph type="title"/>
          </p:nvPr>
        </p:nvSpPr>
        <p:spPr bwMode="auto">
          <a:xfrm>
            <a:off x="1115616" y="274638"/>
            <a:ext cx="7571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et-EE" dirty="0"/>
              <a:t>Muutke tiitli laadi</a:t>
            </a:r>
          </a:p>
        </p:txBody>
      </p:sp>
      <p:sp>
        <p:nvSpPr>
          <p:cNvPr id="1027" name="Teksti kohatäide 2"/>
          <p:cNvSpPr>
            <a:spLocks noGrp="1"/>
          </p:cNvSpPr>
          <p:nvPr>
            <p:ph type="body" idx="1"/>
          </p:nvPr>
        </p:nvSpPr>
        <p:spPr bwMode="auto">
          <a:xfrm>
            <a:off x="1115616" y="1600200"/>
            <a:ext cx="7571184" cy="463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t-EE" dirty="0"/>
              <a:t>Muutke teksti laade</a:t>
            </a:r>
          </a:p>
          <a:p>
            <a:pPr lvl="1"/>
            <a:r>
              <a:rPr lang="et-EE" dirty="0"/>
              <a:t>Teine tase</a:t>
            </a:r>
          </a:p>
          <a:p>
            <a:pPr lvl="2"/>
            <a:r>
              <a:rPr lang="et-EE" dirty="0"/>
              <a:t>Kolmas tase</a:t>
            </a:r>
          </a:p>
          <a:p>
            <a:pPr lvl="3"/>
            <a:r>
              <a:rPr lang="et-EE" dirty="0"/>
              <a:t>Neljas tase</a:t>
            </a:r>
          </a:p>
          <a:p>
            <a:pPr lvl="4"/>
            <a:r>
              <a:rPr lang="et-EE" dirty="0"/>
              <a:t>Viies tase</a:t>
            </a:r>
          </a:p>
        </p:txBody>
      </p:sp>
      <p:sp>
        <p:nvSpPr>
          <p:cNvPr id="5" name="Jaluse kohatäid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t-EE"/>
          </a:p>
        </p:txBody>
      </p:sp>
      <p:sp>
        <p:nvSpPr>
          <p:cNvPr id="6" name="Slaidinumbri kohatä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6CACA95-FC53-4919-BF2B-55ADA9EC51F0}" type="slidenum">
              <a:rPr lang="et-EE"/>
              <a:pPr>
                <a:defRPr/>
              </a:pPr>
              <a:t>‹#›</a:t>
            </a:fld>
            <a:endParaRPr lang="et-EE"/>
          </a:p>
        </p:txBody>
      </p:sp>
    </p:spTree>
  </p:cSld>
  <p:clrMap bg1="lt1" tx1="dk1" bg2="lt2" tx2="dk2" accent1="accent1" accent2="accent2" accent3="accent3" accent4="accent4" accent5="accent5" accent6="accent6" hlink="hlink" folHlink="folHlink"/>
  <p:sldLayoutIdLst>
    <p:sldLayoutId id="2147483681" r:id="rId1"/>
    <p:sldLayoutId id="2147483672" r:id="rId2"/>
    <p:sldLayoutId id="2147483674" r:id="rId3"/>
    <p:sldLayoutId id="2147483676" r:id="rId4"/>
    <p:sldLayoutId id="2147483677" r:id="rId5"/>
    <p:sldLayoutId id="2147483678" r:id="rId6"/>
    <p:sldLayoutId id="2147483679" r:id="rId7"/>
    <p:sldLayoutId id="2147483680" r:id="rId8"/>
  </p:sldLayoutIdLst>
  <p:txStyles>
    <p:titleStyle>
      <a:lvl1pPr algn="l" rtl="0" eaLnBrk="1" fontAlgn="base" hangingPunct="1">
        <a:spcBef>
          <a:spcPct val="0"/>
        </a:spcBef>
        <a:spcAft>
          <a:spcPct val="0"/>
        </a:spcAft>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ts val="600"/>
        </a:spcBef>
        <a:spcAft>
          <a:spcPts val="600"/>
        </a:spcAft>
        <a:buFont typeface="Arial"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rtl="0" eaLnBrk="1" fontAlgn="base" hangingPunct="1">
        <a:spcBef>
          <a:spcPts val="600"/>
        </a:spcBef>
        <a:spcAft>
          <a:spcPts val="6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rtl="0" eaLnBrk="1" fontAlgn="base" hangingPunct="1">
        <a:spcBef>
          <a:spcPts val="400"/>
        </a:spcBef>
        <a:spcAft>
          <a:spcPts val="400"/>
        </a:spcAft>
        <a:buFont typeface="Arial" charset="0"/>
        <a:buChar char="•"/>
        <a:defRPr sz="2000" kern="1200" baseline="0">
          <a:solidFill>
            <a:srgbClr val="006EB5"/>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rtl="0" eaLnBrk="1" fontAlgn="base" hangingPunct="1">
        <a:spcBef>
          <a:spcPts val="400"/>
        </a:spcBef>
        <a:spcAft>
          <a:spcPts val="4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rtl="0" eaLnBrk="1" fontAlgn="base" hangingPunct="1">
        <a:spcBef>
          <a:spcPts val="400"/>
        </a:spcBef>
        <a:spcAft>
          <a:spcPts val="4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tooelu.ee/" TargetMode="External"/><Relationship Id="rId7"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mailto:jurist@ti.ee" TargetMode="External"/><Relationship Id="rId4" Type="http://schemas.openxmlformats.org/officeDocument/2006/relationships/hyperlink" Target="http://www.ti.ee/"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3"/>
          <p:cNvSpPr>
            <a:spLocks noGrp="1"/>
          </p:cNvSpPr>
          <p:nvPr>
            <p:ph type="ctrTitle"/>
          </p:nvPr>
        </p:nvSpPr>
        <p:spPr>
          <a:xfrm>
            <a:off x="1369368" y="2236787"/>
            <a:ext cx="7342584" cy="1470025"/>
          </a:xfrm>
        </p:spPr>
        <p:txBody>
          <a:bodyPr>
            <a:normAutofit fontScale="90000"/>
          </a:bodyPr>
          <a:lstStyle/>
          <a:p>
            <a:pPr algn="ctr"/>
            <a:r>
              <a:rPr lang="et-EE" b="1" dirty="0"/>
              <a:t>Töölepingu seaduse muudatused 2022</a:t>
            </a:r>
            <a:br>
              <a:rPr lang="et-EE" b="1" dirty="0"/>
            </a:br>
            <a:r>
              <a:rPr lang="et-EE" b="1" dirty="0"/>
              <a:t>lühikokkuvõte</a:t>
            </a:r>
            <a:br>
              <a:rPr lang="et-EE" b="1" dirty="0"/>
            </a:br>
            <a:endParaRPr lang="et-EE" sz="1800" b="1" i="1" dirty="0"/>
          </a:p>
        </p:txBody>
      </p:sp>
      <p:sp>
        <p:nvSpPr>
          <p:cNvPr id="3" name="Alapealkiri 2"/>
          <p:cNvSpPr>
            <a:spLocks noGrp="1"/>
          </p:cNvSpPr>
          <p:nvPr>
            <p:ph type="subTitle" idx="1"/>
          </p:nvPr>
        </p:nvSpPr>
        <p:spPr/>
        <p:txBody>
          <a:bodyPr/>
          <a:lstStyle/>
          <a:p>
            <a:endParaRPr lang="et-EE" sz="1600" dirty="0">
              <a:solidFill>
                <a:schemeClr val="tx1"/>
              </a:solidFill>
            </a:endParaRPr>
          </a:p>
          <a:p>
            <a:r>
              <a:rPr lang="et-EE" sz="1600" dirty="0">
                <a:solidFill>
                  <a:schemeClr val="tx1"/>
                </a:solidFill>
              </a:rPr>
              <a:t>Margit Mander	</a:t>
            </a:r>
          </a:p>
          <a:p>
            <a:r>
              <a:rPr lang="et-EE" sz="1600" dirty="0">
                <a:solidFill>
                  <a:schemeClr val="tx1"/>
                </a:solidFill>
              </a:rPr>
              <a:t>Nõustamisjurist</a:t>
            </a:r>
          </a:p>
        </p:txBody>
      </p:sp>
      <p:pic>
        <p:nvPicPr>
          <p:cNvPr id="5" name="Pil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4168" y="188640"/>
            <a:ext cx="2627784" cy="138804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B9C5CC2-2E62-45AD-A0EF-F73675115DB3}"/>
              </a:ext>
            </a:extLst>
          </p:cNvPr>
          <p:cNvSpPr>
            <a:spLocks noGrp="1"/>
          </p:cNvSpPr>
          <p:nvPr>
            <p:ph type="title"/>
          </p:nvPr>
        </p:nvSpPr>
        <p:spPr/>
        <p:txBody>
          <a:bodyPr/>
          <a:lstStyle/>
          <a:p>
            <a:pPr algn="ctr"/>
            <a:r>
              <a:rPr lang="et-EE" dirty="0"/>
              <a:t>Perepuhkused</a:t>
            </a:r>
            <a:br>
              <a:rPr lang="et-EE" dirty="0"/>
            </a:br>
            <a:r>
              <a:rPr lang="et-EE" dirty="0"/>
              <a:t>Lapsendajapuhkus</a:t>
            </a:r>
          </a:p>
        </p:txBody>
      </p:sp>
      <p:sp>
        <p:nvSpPr>
          <p:cNvPr id="3" name="Sisu kohatäide 2">
            <a:extLst>
              <a:ext uri="{FF2B5EF4-FFF2-40B4-BE49-F238E27FC236}">
                <a16:creationId xmlns:a16="http://schemas.microsoft.com/office/drawing/2014/main" id="{B7ED4672-C837-4B0B-AFBA-D6E88648BAE2}"/>
              </a:ext>
            </a:extLst>
          </p:cNvPr>
          <p:cNvSpPr>
            <a:spLocks noGrp="1"/>
          </p:cNvSpPr>
          <p:nvPr>
            <p:ph idx="1"/>
          </p:nvPr>
        </p:nvSpPr>
        <p:spPr/>
        <p:txBody>
          <a:bodyPr>
            <a:normAutofit fontScale="92500" lnSpcReduction="20000"/>
          </a:bodyPr>
          <a:lstStyle/>
          <a:p>
            <a:r>
              <a:rPr lang="et-EE" dirty="0"/>
              <a:t>TLS § 61 </a:t>
            </a:r>
            <a:r>
              <a:rPr lang="et-EE" b="0" i="0" dirty="0">
                <a:solidFill>
                  <a:srgbClr val="202020"/>
                </a:solidFill>
                <a:effectLst/>
                <a:latin typeface="Arial" panose="020B0604020202020204" pitchFamily="34" charset="0"/>
              </a:rPr>
              <a:t>Lapsendajapuhkusele on õigus lapsendajal, kes lapsendab lapse perekonnaseaduse 11. peatükis sätestatud tingimustel ja korras ning kes ei ole selle lapse bioloogilise vanema abikaasa</a:t>
            </a:r>
            <a:r>
              <a:rPr lang="et-EE" dirty="0"/>
              <a:t>.</a:t>
            </a:r>
          </a:p>
          <a:p>
            <a:r>
              <a:rPr lang="et-EE" dirty="0"/>
              <a:t>Nt lg </a:t>
            </a:r>
            <a:r>
              <a:rPr lang="et-EE" b="0" i="0" dirty="0">
                <a:solidFill>
                  <a:srgbClr val="202020"/>
                </a:solidFill>
                <a:effectLst/>
                <a:latin typeface="Arial" panose="020B0604020202020204" pitchFamily="34" charset="0"/>
              </a:rPr>
              <a:t>2 Lapsendajal on õigus saada lapsendajapuhkust kokku kuni 70 kalendripäeva ühes osas või osade kaupa kuue kuu jooksul lapsendamise kohtuotsuse jõustumise päevast arvates. Tööandjal on õigus keelduda lapsendajapuhkuse andmisest lühema kui seitsme kalendripäeva pikkuse osana.</a:t>
            </a:r>
          </a:p>
          <a:p>
            <a:r>
              <a:rPr lang="et-EE" dirty="0">
                <a:solidFill>
                  <a:srgbClr val="202020"/>
                </a:solidFill>
                <a:latin typeface="Arial" panose="020B0604020202020204" pitchFamily="34" charset="0"/>
              </a:rPr>
              <a:t>Lg 3</a:t>
            </a:r>
            <a:r>
              <a:rPr lang="et-EE" b="0" i="0" dirty="0">
                <a:solidFill>
                  <a:srgbClr val="202020"/>
                </a:solidFill>
                <a:effectLst/>
                <a:latin typeface="Arial" panose="020B0604020202020204" pitchFamily="34" charset="0"/>
              </a:rPr>
              <a:t>  Lapsendajapuhkust on õigus saada samal ajal mõlemal lapsendajal kuni 35 kalendripäeva. Kui lapsendajapuhkust kasutavad samal ajal mõlemad lapsendajad, väheneb lapsendajapuhkuse periood vastavalt samal ajal kasutatud kalendripäevade arvule.</a:t>
            </a:r>
            <a:endParaRPr lang="et-EE" dirty="0"/>
          </a:p>
        </p:txBody>
      </p:sp>
    </p:spTree>
    <p:extLst>
      <p:ext uri="{BB962C8B-B14F-4D97-AF65-F5344CB8AC3E}">
        <p14:creationId xmlns:p14="http://schemas.microsoft.com/office/powerpoint/2010/main" val="2959396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387EBAD-9E5B-4CC6-9FA6-2418F15B23F7}"/>
              </a:ext>
            </a:extLst>
          </p:cNvPr>
          <p:cNvSpPr>
            <a:spLocks noGrp="1"/>
          </p:cNvSpPr>
          <p:nvPr>
            <p:ph type="title"/>
          </p:nvPr>
        </p:nvSpPr>
        <p:spPr/>
        <p:txBody>
          <a:bodyPr/>
          <a:lstStyle/>
          <a:p>
            <a:pPr algn="ctr"/>
            <a:r>
              <a:rPr lang="et-EE" dirty="0"/>
              <a:t>Perepuhkused</a:t>
            </a:r>
            <a:br>
              <a:rPr lang="et-EE" dirty="0"/>
            </a:br>
            <a:r>
              <a:rPr lang="et-EE" dirty="0"/>
              <a:t>Lapsendajapuhkus</a:t>
            </a:r>
          </a:p>
        </p:txBody>
      </p:sp>
      <p:sp>
        <p:nvSpPr>
          <p:cNvPr id="3" name="Sisu kohatäide 2">
            <a:extLst>
              <a:ext uri="{FF2B5EF4-FFF2-40B4-BE49-F238E27FC236}">
                <a16:creationId xmlns:a16="http://schemas.microsoft.com/office/drawing/2014/main" id="{D81DFE36-A7DE-4ACF-809E-931D1FCFF443}"/>
              </a:ext>
            </a:extLst>
          </p:cNvPr>
          <p:cNvSpPr>
            <a:spLocks noGrp="1"/>
          </p:cNvSpPr>
          <p:nvPr>
            <p:ph idx="1"/>
          </p:nvPr>
        </p:nvSpPr>
        <p:spPr/>
        <p:txBody>
          <a:bodyPr>
            <a:normAutofit/>
          </a:bodyPr>
          <a:lstStyle/>
          <a:p>
            <a:r>
              <a:rPr lang="et-EE" sz="1800" b="0" i="0" dirty="0">
                <a:solidFill>
                  <a:srgbClr val="202020"/>
                </a:solidFill>
                <a:effectLst/>
                <a:latin typeface="Arial" panose="020B0604020202020204" pitchFamily="34" charset="0"/>
              </a:rPr>
              <a:t>Lapsendajapuhkust on õigus saada samal ajal mõlemal lapsendajal kuni 35 kalendripäeva. Kui lapsendajapuhkust kasutavad samal ajal mõlemad lapsendajad, väheneb lapsendajapuhkuse periood vastavalt samal ajal kasutatud kalendripäevade arvule.</a:t>
            </a:r>
          </a:p>
          <a:p>
            <a:r>
              <a:rPr lang="et-EE" sz="1800" b="0" i="0" dirty="0">
                <a:solidFill>
                  <a:srgbClr val="202020"/>
                </a:solidFill>
                <a:effectLst/>
                <a:latin typeface="Arial" panose="020B0604020202020204" pitchFamily="34" charset="0"/>
              </a:rPr>
              <a:t>Kui lapsendajal on õigus saada perehüvitiste seaduse alusel hüvitatavat vanemapuhkust rohkem kui 70 kalendripäeva, ei ole tal õigust lapsendajapuhkusele.</a:t>
            </a:r>
          </a:p>
          <a:p>
            <a:r>
              <a:rPr lang="et-EE" sz="1800" b="0" i="0" dirty="0">
                <a:solidFill>
                  <a:srgbClr val="202020"/>
                </a:solidFill>
                <a:effectLst/>
                <a:latin typeface="Arial" panose="020B0604020202020204" pitchFamily="34" charset="0"/>
              </a:rPr>
              <a:t>Kui isik lapsendab samal ajal mitu last, on tal õigus lapsendajapuhkusele ühe lapse eest omal valikul.</a:t>
            </a:r>
            <a:endParaRPr lang="et-EE" sz="1800" dirty="0">
              <a:solidFill>
                <a:srgbClr val="202020"/>
              </a:solidFill>
              <a:latin typeface="Arial" panose="020B0604020202020204" pitchFamily="34" charset="0"/>
            </a:endParaRPr>
          </a:p>
          <a:p>
            <a:r>
              <a:rPr lang="et-EE" sz="1800" b="0" i="0" dirty="0">
                <a:solidFill>
                  <a:srgbClr val="202020"/>
                </a:solidFill>
                <a:effectLst/>
                <a:latin typeface="Arial" panose="020B0604020202020204" pitchFamily="34" charset="0"/>
              </a:rPr>
              <a:t>Hoolduspere vanemal on õigus saada käesolevas paragrahvis ettenähtud lapsendajapuhkust. Hoolduspere vanemal tekib õigus lapsendajapuhkusele hoolduspere vanema lepingu sõlmimise päevast arvates.</a:t>
            </a:r>
            <a:endParaRPr lang="et-EE" sz="1800" dirty="0"/>
          </a:p>
        </p:txBody>
      </p:sp>
    </p:spTree>
    <p:extLst>
      <p:ext uri="{BB962C8B-B14F-4D97-AF65-F5344CB8AC3E}">
        <p14:creationId xmlns:p14="http://schemas.microsoft.com/office/powerpoint/2010/main" val="254208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33904C5-0F11-483F-8596-E6A1ABBECAF7}"/>
              </a:ext>
            </a:extLst>
          </p:cNvPr>
          <p:cNvSpPr>
            <a:spLocks noGrp="1"/>
          </p:cNvSpPr>
          <p:nvPr>
            <p:ph type="title"/>
          </p:nvPr>
        </p:nvSpPr>
        <p:spPr/>
        <p:txBody>
          <a:bodyPr/>
          <a:lstStyle/>
          <a:p>
            <a:pPr algn="ctr"/>
            <a:r>
              <a:rPr lang="et-EE" dirty="0"/>
              <a:t>Perepuhkused</a:t>
            </a:r>
            <a:br>
              <a:rPr lang="et-EE" dirty="0"/>
            </a:br>
            <a:r>
              <a:rPr lang="et-EE" dirty="0"/>
              <a:t>Lapsendajapuhkus</a:t>
            </a:r>
          </a:p>
        </p:txBody>
      </p:sp>
      <p:sp>
        <p:nvSpPr>
          <p:cNvPr id="3" name="Sisu kohatäide 2">
            <a:extLst>
              <a:ext uri="{FF2B5EF4-FFF2-40B4-BE49-F238E27FC236}">
                <a16:creationId xmlns:a16="http://schemas.microsoft.com/office/drawing/2014/main" id="{AC9D8E9D-CBC3-4182-9DDA-46B3DEAFEA52}"/>
              </a:ext>
            </a:extLst>
          </p:cNvPr>
          <p:cNvSpPr>
            <a:spLocks noGrp="1"/>
          </p:cNvSpPr>
          <p:nvPr>
            <p:ph idx="1"/>
          </p:nvPr>
        </p:nvSpPr>
        <p:spPr/>
        <p:txBody>
          <a:bodyPr/>
          <a:lstStyle/>
          <a:p>
            <a:r>
              <a:rPr lang="et-EE" sz="1800" b="0" i="0" dirty="0">
                <a:solidFill>
                  <a:srgbClr val="202020"/>
                </a:solidFill>
                <a:effectLst/>
                <a:latin typeface="Arial" panose="020B0604020202020204" pitchFamily="34" charset="0"/>
              </a:rPr>
              <a:t>Kui hoolduspere vanem on ühe lapse eest kasutanud õigust lapsendajapuhkusele, ei ole tal õigust saada sama lapse lapsendamise korral käesolevas paragrahvis ettenähtud lapsendajapuhkust.</a:t>
            </a:r>
          </a:p>
          <a:p>
            <a:endParaRPr lang="et-EE" sz="1800" dirty="0">
              <a:solidFill>
                <a:srgbClr val="202020"/>
              </a:solidFill>
              <a:latin typeface="Arial" panose="020B0604020202020204" pitchFamily="34" charset="0"/>
            </a:endParaRPr>
          </a:p>
          <a:p>
            <a:r>
              <a:rPr lang="et-EE" sz="1800" b="0" i="0" dirty="0">
                <a:solidFill>
                  <a:srgbClr val="202020"/>
                </a:solidFill>
                <a:effectLst/>
                <a:latin typeface="Arial" panose="020B0604020202020204" pitchFamily="34" charset="0"/>
              </a:rPr>
              <a:t>Töötaja teavitab tööandjat lapsendajapuhkusele jäämisest või lapsendajapuhkuse katkestamisest vähemalt 30 kalendripäeva ette, kui pooled ei ole kokku leppinud teisiti.</a:t>
            </a:r>
          </a:p>
          <a:p>
            <a:pPr marL="0" indent="0">
              <a:buNone/>
            </a:pPr>
            <a:endParaRPr lang="et-EE" dirty="0"/>
          </a:p>
        </p:txBody>
      </p:sp>
    </p:spTree>
    <p:extLst>
      <p:ext uri="{BB962C8B-B14F-4D97-AF65-F5344CB8AC3E}">
        <p14:creationId xmlns:p14="http://schemas.microsoft.com/office/powerpoint/2010/main" val="3223754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6699ADF-BC79-4012-86EA-28B776595A06}"/>
              </a:ext>
            </a:extLst>
          </p:cNvPr>
          <p:cNvSpPr>
            <a:spLocks noGrp="1"/>
          </p:cNvSpPr>
          <p:nvPr>
            <p:ph type="title"/>
          </p:nvPr>
        </p:nvSpPr>
        <p:spPr/>
        <p:txBody>
          <a:bodyPr/>
          <a:lstStyle/>
          <a:p>
            <a:pPr algn="ctr"/>
            <a:r>
              <a:rPr lang="et-EE" dirty="0"/>
              <a:t>Töötingimustest teavitamine</a:t>
            </a:r>
            <a:br>
              <a:rPr lang="et-EE" dirty="0"/>
            </a:br>
            <a:r>
              <a:rPr lang="et-EE" dirty="0"/>
              <a:t>1.08.22</a:t>
            </a:r>
          </a:p>
        </p:txBody>
      </p:sp>
      <p:sp>
        <p:nvSpPr>
          <p:cNvPr id="3" name="Sisu kohatäide 2">
            <a:extLst>
              <a:ext uri="{FF2B5EF4-FFF2-40B4-BE49-F238E27FC236}">
                <a16:creationId xmlns:a16="http://schemas.microsoft.com/office/drawing/2014/main" id="{0D95B825-F712-49C4-AA33-E2D9FCD64721}"/>
              </a:ext>
            </a:extLst>
          </p:cNvPr>
          <p:cNvSpPr>
            <a:spLocks noGrp="1"/>
          </p:cNvSpPr>
          <p:nvPr>
            <p:ph idx="1"/>
          </p:nvPr>
        </p:nvSpPr>
        <p:spPr/>
        <p:txBody>
          <a:bodyPr>
            <a:normAutofit/>
          </a:bodyPr>
          <a:lstStyle/>
          <a:p>
            <a:r>
              <a:rPr lang="et-EE" sz="1800" dirty="0">
                <a:latin typeface="Arial" panose="020B0604020202020204" pitchFamily="34" charset="0"/>
                <a:cs typeface="Arial" panose="020B0604020202020204" pitchFamily="34" charset="0"/>
              </a:rPr>
              <a:t>Tööandja pakutav koolitus</a:t>
            </a:r>
          </a:p>
          <a:p>
            <a:r>
              <a:rPr lang="et-EE" sz="1800" dirty="0">
                <a:latin typeface="Arial" panose="020B0604020202020204" pitchFamily="34" charset="0"/>
                <a:cs typeface="Arial" panose="020B0604020202020204" pitchFamily="34" charset="0"/>
              </a:rPr>
              <a:t>Katseaja kestus (tuleb välja tuua ja pikendamise v mittepikendamise osas kirjalikult kokku leppida)</a:t>
            </a:r>
          </a:p>
          <a:p>
            <a:r>
              <a:rPr lang="et-EE" sz="1800" dirty="0">
                <a:latin typeface="Arial" panose="020B0604020202020204" pitchFamily="34" charset="0"/>
                <a:cs typeface="Arial" panose="020B0604020202020204" pitchFamily="34" charset="0"/>
              </a:rPr>
              <a:t>Tööandja hüvitatav puhkus – tuleb teavitada puhkustest, mida hüvitab otse töötajale (nt õppepuhkus)</a:t>
            </a:r>
          </a:p>
          <a:p>
            <a:r>
              <a:rPr lang="et-EE" sz="1800" dirty="0">
                <a:latin typeface="Arial" panose="020B0604020202020204" pitchFamily="34" charset="0"/>
                <a:cs typeface="Arial" panose="020B0604020202020204" pitchFamily="34" charset="0"/>
              </a:rPr>
              <a:t>Ületunnitöö tegemise ja hüvitamise kord (nt viitega seadusele)</a:t>
            </a:r>
          </a:p>
          <a:p>
            <a:r>
              <a:rPr lang="et-EE" sz="1800" dirty="0">
                <a:latin typeface="Arial" panose="020B0604020202020204" pitchFamily="34" charset="0"/>
                <a:cs typeface="Arial" panose="020B0604020202020204" pitchFamily="34" charset="0"/>
              </a:rPr>
              <a:t>Töölepingu ülesütlemise vorm ja põhjendamiskohustus – töötaja peab teadma, et ÜÜAV tuleb esitada kirjalikku taasesitamist võimaldavas vormis ja põhjendada. </a:t>
            </a:r>
          </a:p>
          <a:p>
            <a:r>
              <a:rPr lang="et-EE" sz="1800" dirty="0">
                <a:latin typeface="Arial" panose="020B0604020202020204" pitchFamily="34" charset="0"/>
                <a:cs typeface="Arial" panose="020B0604020202020204" pitchFamily="34" charset="0"/>
              </a:rPr>
              <a:t>Maksusid ja makseid saavad asutused ning maksmisega kaasnev kaitse – edaspidi tuleb teavitada, millisele asutusele tasutakse ja milline kaitse sellega töötajale kaasneb. </a:t>
            </a:r>
          </a:p>
          <a:p>
            <a:endParaRPr lang="et-EE" dirty="0"/>
          </a:p>
          <a:p>
            <a:endParaRPr lang="et-EE" dirty="0"/>
          </a:p>
          <a:p>
            <a:endParaRPr lang="et-EE" dirty="0"/>
          </a:p>
        </p:txBody>
      </p:sp>
    </p:spTree>
    <p:extLst>
      <p:ext uri="{BB962C8B-B14F-4D97-AF65-F5344CB8AC3E}">
        <p14:creationId xmlns:p14="http://schemas.microsoft.com/office/powerpoint/2010/main" val="3883476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F5CD188-0C58-4207-9E51-C332D9850D68}"/>
              </a:ext>
            </a:extLst>
          </p:cNvPr>
          <p:cNvSpPr>
            <a:spLocks noGrp="1"/>
          </p:cNvSpPr>
          <p:nvPr>
            <p:ph type="title"/>
          </p:nvPr>
        </p:nvSpPr>
        <p:spPr/>
        <p:txBody>
          <a:bodyPr/>
          <a:lstStyle/>
          <a:p>
            <a:pPr algn="ctr"/>
            <a:r>
              <a:rPr lang="et-EE" dirty="0"/>
              <a:t>Töölepingu seaduse muudatused </a:t>
            </a:r>
            <a:br>
              <a:rPr lang="et-EE" dirty="0"/>
            </a:br>
            <a:r>
              <a:rPr lang="et-EE" dirty="0"/>
              <a:t>1.09.22</a:t>
            </a:r>
          </a:p>
        </p:txBody>
      </p:sp>
      <p:sp>
        <p:nvSpPr>
          <p:cNvPr id="3" name="Sisu kohatäide 2">
            <a:extLst>
              <a:ext uri="{FF2B5EF4-FFF2-40B4-BE49-F238E27FC236}">
                <a16:creationId xmlns:a16="http://schemas.microsoft.com/office/drawing/2014/main" id="{0DA0A4D9-B871-4576-A9CB-78CE5D6304AE}"/>
              </a:ext>
            </a:extLst>
          </p:cNvPr>
          <p:cNvSpPr>
            <a:spLocks noGrp="1"/>
          </p:cNvSpPr>
          <p:nvPr>
            <p:ph idx="1"/>
          </p:nvPr>
        </p:nvSpPr>
        <p:spPr/>
        <p:txBody>
          <a:bodyPr>
            <a:noAutofit/>
          </a:bodyPr>
          <a:lstStyle/>
          <a:p>
            <a:r>
              <a:rPr lang="et-EE" sz="1800" dirty="0">
                <a:latin typeface="Arial" panose="020B0604020202020204" pitchFamily="34" charset="0"/>
                <a:cs typeface="Arial" panose="020B0604020202020204" pitchFamily="34" charset="0"/>
              </a:rPr>
              <a:t>Nõusolek alaealise töötamiseks. Tööandja ei tohi lubada tööle 7-12 aastast alaealist enne 10 </a:t>
            </a:r>
            <a:r>
              <a:rPr lang="et-EE" sz="1800" dirty="0" err="1">
                <a:latin typeface="Arial" panose="020B0604020202020204" pitchFamily="34" charset="0"/>
                <a:cs typeface="Arial" panose="020B0604020202020204" pitchFamily="34" charset="0"/>
              </a:rPr>
              <a:t>tp</a:t>
            </a:r>
            <a:r>
              <a:rPr lang="et-EE" sz="1800" dirty="0">
                <a:latin typeface="Arial" panose="020B0604020202020204" pitchFamily="34" charset="0"/>
                <a:cs typeface="Arial" panose="020B0604020202020204" pitchFamily="34" charset="0"/>
              </a:rPr>
              <a:t> möödumist alaealise registreerimisest töötamise registris (TLS § 8 lg 3)</a:t>
            </a:r>
          </a:p>
          <a:p>
            <a:r>
              <a:rPr lang="et-EE" sz="1800" b="0" i="0" dirty="0">
                <a:solidFill>
                  <a:srgbClr val="202020"/>
                </a:solidFill>
                <a:effectLst/>
                <a:latin typeface="Arial" panose="020B0604020202020204" pitchFamily="34" charset="0"/>
                <a:cs typeface="Arial" panose="020B0604020202020204" pitchFamily="34" charset="0"/>
              </a:rPr>
              <a:t>7–12-aastase alaealise registreerimisel töötamise registris kannab tööandja registrisse andmed alaealise seadusliku esindaja nõusoleku, alaealise töötingimuste, sealhulgas töö tegemise koha ja töökohustuste ning koolikohustuslikkuse kohta (TLS § 8 lg 4)</a:t>
            </a:r>
          </a:p>
          <a:p>
            <a:r>
              <a:rPr lang="et-EE" sz="1800" b="0" i="0" dirty="0">
                <a:solidFill>
                  <a:srgbClr val="202020"/>
                </a:solidFill>
                <a:effectLst/>
                <a:latin typeface="Arial" panose="020B0604020202020204" pitchFamily="34" charset="0"/>
              </a:rPr>
              <a:t>Tööinspektori nõusolekut 7–12-aastase alaealise tööle lubamiseks eeldatakse, kui käesoleva paragrahvi lõikes 3 sätestatud tähtaeg on möödunud ja tööinspektor ei ole nõusoleku andmisest keeldunud (TLS § 8 lg 6).</a:t>
            </a:r>
          </a:p>
          <a:p>
            <a:r>
              <a:rPr lang="et-EE" sz="1800" b="0" i="0" dirty="0">
                <a:solidFill>
                  <a:srgbClr val="202020"/>
                </a:solidFill>
                <a:effectLst/>
                <a:latin typeface="Arial" panose="020B0604020202020204" pitchFamily="34" charset="0"/>
              </a:rPr>
              <a:t>7–12-aastase alaealisega sõlmitud tööleping on tühine, kui tööinspektor keeldub käesoleva paragrahvi lõikes 4 sätestatud asjaolude kontrollimise tulemusena nõusoleku andmisest (TLS § 8 lg 8).</a:t>
            </a:r>
            <a:endParaRPr lang="et-EE"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2369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a:t>Kust leida infot?</a:t>
            </a:r>
          </a:p>
        </p:txBody>
      </p:sp>
      <p:sp>
        <p:nvSpPr>
          <p:cNvPr id="4" name="Rectangle 9"/>
          <p:cNvSpPr>
            <a:spLocks noGrp="1" noChangeArrowheads="1"/>
          </p:cNvSpPr>
          <p:nvPr>
            <p:ph idx="1"/>
          </p:nvPr>
        </p:nvSpPr>
        <p:spPr>
          <a:xfrm>
            <a:off x="3275856" y="1268760"/>
            <a:ext cx="5410944" cy="5589240"/>
          </a:xfrm>
        </p:spPr>
        <p:txBody>
          <a:bodyPr>
            <a:normAutofit/>
          </a:bodyPr>
          <a:lstStyle/>
          <a:p>
            <a:pPr marL="0" indent="0">
              <a:lnSpc>
                <a:spcPct val="120000"/>
              </a:lnSpc>
              <a:spcBef>
                <a:spcPts val="0"/>
              </a:spcBef>
              <a:spcAft>
                <a:spcPts val="0"/>
              </a:spcAft>
              <a:buNone/>
              <a:defRPr/>
            </a:pPr>
            <a:r>
              <a:rPr lang="et-EE" altLang="et-EE" b="1" dirty="0"/>
              <a:t>Tööelu portaal</a:t>
            </a:r>
            <a:r>
              <a:rPr lang="et-EE" altLang="et-EE" sz="1600" dirty="0"/>
              <a:t>: </a:t>
            </a:r>
            <a:r>
              <a:rPr lang="et-EE" altLang="et-EE" sz="1600" dirty="0">
                <a:solidFill>
                  <a:schemeClr val="tx1">
                    <a:lumMod val="75000"/>
                  </a:schemeClr>
                </a:solidFill>
                <a:hlinkClick r:id="rId3"/>
              </a:rPr>
              <a:t>www.tooelu.ee</a:t>
            </a:r>
            <a:r>
              <a:rPr lang="et-EE" altLang="et-EE" sz="1600" dirty="0">
                <a:solidFill>
                  <a:schemeClr val="tx1">
                    <a:lumMod val="75000"/>
                  </a:schemeClr>
                </a:solidFill>
              </a:rPr>
              <a:t> </a:t>
            </a:r>
          </a:p>
          <a:p>
            <a:pPr marL="0" indent="0">
              <a:lnSpc>
                <a:spcPct val="120000"/>
              </a:lnSpc>
              <a:spcBef>
                <a:spcPts val="0"/>
              </a:spcBef>
              <a:spcAft>
                <a:spcPts val="0"/>
              </a:spcAft>
              <a:buNone/>
              <a:defRPr/>
            </a:pPr>
            <a:r>
              <a:rPr lang="et-EE" altLang="et-EE" sz="1600" dirty="0"/>
              <a:t>Tööinspektsiooni koduleht: </a:t>
            </a:r>
            <a:r>
              <a:rPr lang="et-EE" altLang="et-EE" sz="1600" dirty="0">
                <a:solidFill>
                  <a:schemeClr val="tx1">
                    <a:lumMod val="75000"/>
                  </a:schemeClr>
                </a:solidFill>
                <a:hlinkClick r:id="rId4"/>
              </a:rPr>
              <a:t>www.ti.ee</a:t>
            </a:r>
            <a:r>
              <a:rPr lang="et-EE" altLang="et-EE" sz="1600" dirty="0">
                <a:solidFill>
                  <a:schemeClr val="tx1">
                    <a:lumMod val="75000"/>
                  </a:schemeClr>
                </a:solidFill>
              </a:rPr>
              <a:t> </a:t>
            </a:r>
          </a:p>
          <a:p>
            <a:pPr marL="0" indent="0">
              <a:lnSpc>
                <a:spcPct val="120000"/>
              </a:lnSpc>
              <a:spcBef>
                <a:spcPts val="0"/>
              </a:spcBef>
              <a:spcAft>
                <a:spcPts val="0"/>
              </a:spcAft>
              <a:buFontTx/>
              <a:buNone/>
              <a:defRPr/>
            </a:pPr>
            <a:endParaRPr lang="et-EE" altLang="et-EE" sz="1600" dirty="0">
              <a:solidFill>
                <a:schemeClr val="tx1">
                  <a:lumMod val="75000"/>
                </a:schemeClr>
              </a:solidFill>
            </a:endParaRPr>
          </a:p>
          <a:p>
            <a:pPr marL="0" indent="0">
              <a:lnSpc>
                <a:spcPct val="120000"/>
              </a:lnSpc>
              <a:spcBef>
                <a:spcPts val="0"/>
              </a:spcBef>
              <a:spcAft>
                <a:spcPts val="0"/>
              </a:spcAft>
              <a:buNone/>
              <a:defRPr/>
            </a:pPr>
            <a:r>
              <a:rPr lang="et-EE" altLang="et-EE" sz="2200" b="1" u="sng" dirty="0"/>
              <a:t>Küsi Tööinspektsioonilt </a:t>
            </a:r>
            <a:r>
              <a:rPr lang="et-EE" altLang="et-EE" sz="2200" dirty="0"/>
              <a:t>(töösuhted/ töötervishoid- ja tööohutus):</a:t>
            </a:r>
          </a:p>
          <a:p>
            <a:pPr marL="0" indent="0">
              <a:lnSpc>
                <a:spcPct val="120000"/>
              </a:lnSpc>
              <a:spcBef>
                <a:spcPts val="0"/>
              </a:spcBef>
              <a:spcAft>
                <a:spcPts val="0"/>
              </a:spcAft>
              <a:buNone/>
              <a:defRPr/>
            </a:pPr>
            <a:endParaRPr lang="et-EE" altLang="et-EE" sz="2000" dirty="0"/>
          </a:p>
          <a:p>
            <a:pPr>
              <a:lnSpc>
                <a:spcPct val="120000"/>
              </a:lnSpc>
              <a:spcBef>
                <a:spcPts val="0"/>
              </a:spcBef>
              <a:spcAft>
                <a:spcPts val="0"/>
              </a:spcAft>
              <a:defRPr/>
            </a:pPr>
            <a:r>
              <a:rPr lang="et-EE" altLang="et-EE" sz="2000" dirty="0"/>
              <a:t>Tööinspektsiooni infotelefon </a:t>
            </a:r>
            <a:r>
              <a:rPr lang="et-EE" altLang="et-EE" sz="2000" b="1" dirty="0"/>
              <a:t>640 6000</a:t>
            </a:r>
            <a:r>
              <a:rPr lang="et-EE" altLang="et-EE" sz="2000" dirty="0"/>
              <a:t> (E-R kell 9.00-16.30)</a:t>
            </a:r>
          </a:p>
          <a:p>
            <a:pPr>
              <a:lnSpc>
                <a:spcPct val="120000"/>
              </a:lnSpc>
              <a:spcBef>
                <a:spcPts val="0"/>
              </a:spcBef>
              <a:spcAft>
                <a:spcPts val="0"/>
              </a:spcAft>
              <a:defRPr/>
            </a:pPr>
            <a:endParaRPr lang="et-EE" altLang="et-EE" sz="2000" dirty="0"/>
          </a:p>
          <a:p>
            <a:pPr>
              <a:lnSpc>
                <a:spcPct val="120000"/>
              </a:lnSpc>
              <a:spcBef>
                <a:spcPts val="0"/>
              </a:spcBef>
              <a:spcAft>
                <a:spcPts val="0"/>
              </a:spcAft>
              <a:defRPr/>
            </a:pPr>
            <a:r>
              <a:rPr lang="et-EE" altLang="et-EE" sz="2000" dirty="0" err="1"/>
              <a:t>E-kirja</a:t>
            </a:r>
            <a:r>
              <a:rPr lang="et-EE" altLang="et-EE" sz="2000" dirty="0"/>
              <a:t> teel nõustamine (</a:t>
            </a:r>
            <a:r>
              <a:rPr lang="et-EE" altLang="et-EE" sz="2000" dirty="0">
                <a:solidFill>
                  <a:schemeClr val="tx1">
                    <a:lumMod val="75000"/>
                  </a:schemeClr>
                </a:solidFill>
                <a:hlinkClick r:id="rId5"/>
              </a:rPr>
              <a:t>jurist@ti.ee</a:t>
            </a:r>
            <a:r>
              <a:rPr lang="et-EE" altLang="et-EE" sz="2000" dirty="0">
                <a:solidFill>
                  <a:schemeClr val="tx1">
                    <a:lumMod val="75000"/>
                  </a:schemeClr>
                </a:solidFill>
              </a:rPr>
              <a:t>)</a:t>
            </a:r>
          </a:p>
          <a:p>
            <a:pPr>
              <a:lnSpc>
                <a:spcPct val="120000"/>
              </a:lnSpc>
              <a:spcBef>
                <a:spcPts val="0"/>
              </a:spcBef>
              <a:spcAft>
                <a:spcPts val="0"/>
              </a:spcAft>
              <a:defRPr/>
            </a:pPr>
            <a:endParaRPr lang="et-EE" altLang="et-EE" sz="2000" dirty="0">
              <a:solidFill>
                <a:schemeClr val="tx1">
                  <a:lumMod val="75000"/>
                </a:schemeClr>
              </a:solidFill>
            </a:endParaRPr>
          </a:p>
          <a:p>
            <a:pPr marL="0" indent="0">
              <a:lnSpc>
                <a:spcPct val="120000"/>
              </a:lnSpc>
              <a:spcBef>
                <a:spcPts val="0"/>
              </a:spcBef>
              <a:spcAft>
                <a:spcPts val="0"/>
              </a:spcAft>
              <a:buNone/>
              <a:defRPr/>
            </a:pPr>
            <a:endParaRPr lang="et-EE" altLang="et-EE" sz="2000" dirty="0"/>
          </a:p>
          <a:p>
            <a:pPr>
              <a:lnSpc>
                <a:spcPct val="120000"/>
              </a:lnSpc>
              <a:defRPr/>
            </a:pPr>
            <a:endParaRPr lang="et-EE" altLang="et-EE" sz="2000" dirty="0"/>
          </a:p>
          <a:p>
            <a:pPr>
              <a:lnSpc>
                <a:spcPct val="120000"/>
              </a:lnSpc>
              <a:defRPr/>
            </a:pPr>
            <a:endParaRPr lang="et-EE" altLang="et-EE" sz="2000" dirty="0"/>
          </a:p>
        </p:txBody>
      </p:sp>
      <p:pic>
        <p:nvPicPr>
          <p:cNvPr id="6" name="Pilt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3856260"/>
            <a:ext cx="4097338" cy="163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lt 6">
            <a:extLst>
              <a:ext uri="{FF2B5EF4-FFF2-40B4-BE49-F238E27FC236}">
                <a16:creationId xmlns:a16="http://schemas.microsoft.com/office/drawing/2014/main" id="{FE288A4D-EC3C-4019-B943-D105F312663E}"/>
              </a:ext>
            </a:extLst>
          </p:cNvPr>
          <p:cNvPicPr>
            <a:picLocks noChangeAspect="1"/>
          </p:cNvPicPr>
          <p:nvPr/>
        </p:nvPicPr>
        <p:blipFill>
          <a:blip r:embed="rId7"/>
          <a:stretch>
            <a:fillRect/>
          </a:stretch>
        </p:blipFill>
        <p:spPr>
          <a:xfrm>
            <a:off x="222595" y="2282822"/>
            <a:ext cx="3068798" cy="1146178"/>
          </a:xfrm>
          <a:prstGeom prst="rect">
            <a:avLst/>
          </a:prstGeom>
        </p:spPr>
      </p:pic>
    </p:spTree>
    <p:extLst>
      <p:ext uri="{BB962C8B-B14F-4D97-AF65-F5344CB8AC3E}">
        <p14:creationId xmlns:p14="http://schemas.microsoft.com/office/powerpoint/2010/main" val="3129011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ealkiri 1"/>
          <p:cNvSpPr>
            <a:spLocks noGrp="1"/>
          </p:cNvSpPr>
          <p:nvPr>
            <p:ph type="ctrTitle"/>
          </p:nvPr>
        </p:nvSpPr>
        <p:spPr/>
        <p:txBody>
          <a:bodyPr/>
          <a:lstStyle/>
          <a:p>
            <a:r>
              <a:rPr lang="et-EE" dirty="0"/>
              <a:t>Aitäh!</a:t>
            </a:r>
          </a:p>
        </p:txBody>
      </p:sp>
      <p:sp>
        <p:nvSpPr>
          <p:cNvPr id="3" name="Alapealkiri 2"/>
          <p:cNvSpPr>
            <a:spLocks noGrp="1"/>
          </p:cNvSpPr>
          <p:nvPr>
            <p:ph type="subTitle" idx="1"/>
          </p:nvPr>
        </p:nvSpPr>
        <p:spPr/>
        <p:txBody>
          <a:bodyPr/>
          <a:lstStyle/>
          <a:p>
            <a:endParaRPr lang="et-EE" dirty="0">
              <a:solidFill>
                <a:schemeClr val="tx1"/>
              </a:solidFill>
            </a:endParaRPr>
          </a:p>
          <a:p>
            <a:endParaRPr lang="et-EE" dirty="0">
              <a:solidFill>
                <a:schemeClr val="tx1"/>
              </a:solidFill>
            </a:endParaRPr>
          </a:p>
          <a:p>
            <a:endParaRPr lang="et-EE"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dirty="0"/>
              <a:t>Perepuhkused</a:t>
            </a:r>
            <a:br>
              <a:rPr lang="et-EE" b="1" dirty="0"/>
            </a:br>
            <a:r>
              <a:rPr lang="et-EE" b="1" dirty="0"/>
              <a:t>1.04.22</a:t>
            </a:r>
          </a:p>
        </p:txBody>
      </p:sp>
      <p:sp>
        <p:nvSpPr>
          <p:cNvPr id="3" name="Sisu kohatäide 2"/>
          <p:cNvSpPr>
            <a:spLocks noGrp="1"/>
          </p:cNvSpPr>
          <p:nvPr>
            <p:ph idx="1"/>
          </p:nvPr>
        </p:nvSpPr>
        <p:spPr>
          <a:xfrm>
            <a:off x="1115616" y="1663996"/>
            <a:ext cx="7571184" cy="4637112"/>
          </a:xfrm>
        </p:spPr>
        <p:txBody>
          <a:bodyPr>
            <a:normAutofit fontScale="70000" lnSpcReduction="20000"/>
          </a:bodyPr>
          <a:lstStyle/>
          <a:p>
            <a:pPr marL="0" indent="0">
              <a:buNone/>
            </a:pPr>
            <a:br>
              <a:rPr lang="et-EE" dirty="0">
                <a:latin typeface="Arial" panose="020B0604020202020204" pitchFamily="34" charset="0"/>
                <a:cs typeface="Arial" panose="020B0604020202020204" pitchFamily="34" charset="0"/>
              </a:rPr>
            </a:br>
            <a:r>
              <a:rPr lang="et-EE" sz="2200" dirty="0">
                <a:latin typeface="Arial" panose="020B0604020202020204" pitchFamily="34" charset="0"/>
                <a:cs typeface="Arial" panose="020B0604020202020204" pitchFamily="34" charset="0"/>
              </a:rPr>
              <a:t>SENISE RASEDUS- JA SÜNNITUSPUHKUSE ASEMEL  - MÕISTE EMAPUHKUS</a:t>
            </a:r>
          </a:p>
          <a:p>
            <a:pPr marL="0" indent="0">
              <a:buNone/>
            </a:pPr>
            <a:endParaRPr lang="et-EE" sz="2200" dirty="0">
              <a:latin typeface="Arial" panose="020B0604020202020204" pitchFamily="34" charset="0"/>
              <a:cs typeface="Arial" panose="020B0604020202020204" pitchFamily="34" charset="0"/>
            </a:endParaRPr>
          </a:p>
          <a:p>
            <a:r>
              <a:rPr lang="et-EE" sz="2200" dirty="0">
                <a:latin typeface="Arial" panose="020B0604020202020204" pitchFamily="34" charset="0"/>
                <a:cs typeface="Arial" panose="020B0604020202020204" pitchFamily="34" charset="0"/>
              </a:rPr>
              <a:t>TLS § 59 LG 1 NAISEL ON ÕIGUS SAADA EMAPUHKUST KUNI 100 KALENDRIPÄEVA, KUI TEMA KOHTA ON VÄLJASTATUD SÜNNITUSLEHT PEREHÜVITISTE SEADUSE ALUSEL. </a:t>
            </a:r>
          </a:p>
          <a:p>
            <a:r>
              <a:rPr lang="et-EE" sz="2200" dirty="0">
                <a:latin typeface="Arial" panose="020B0604020202020204" pitchFamily="34" charset="0"/>
                <a:cs typeface="Arial" panose="020B0604020202020204" pitchFamily="34" charset="0"/>
              </a:rPr>
              <a:t>TLS 59 LG 3 KUI NAINE HAKKAB KASUTAMA EMAPUHKUST VÄHEM KUI 70 (VARASEMALT 30)KALENDRIPÄEVA ENNE ARSTI VÕI ÄMMAEMANDA MÄÄRATUD EELDATAVAT LAPSE SÜNNIKUUPÄEVA, LÜHENEB EMAPUHKUS VASTAVA AJAVAHEMIKU VÕRRA. </a:t>
            </a:r>
          </a:p>
          <a:p>
            <a:r>
              <a:rPr lang="et-EE" sz="2200" dirty="0">
                <a:latin typeface="Arial" panose="020B0604020202020204" pitchFamily="34" charset="0"/>
                <a:cs typeface="Arial" panose="020B0604020202020204" pitchFamily="34" charset="0"/>
              </a:rPr>
              <a:t>TLS § 59 LG 4 KUI LAPS SÜNNIB ROHKEM KUI 70 KP ENNE ARSTI VÕI ÄMMAEMANDA MÄÄRATUD EELDATAVAT LAPSE SÜNNIKUUPÄEVA, ON NAISEL ÕIGUS SAADA EMAPUHKUST 100 JÄRJESTIKUST KP ALATES LAPSE SÜNNIST. </a:t>
            </a:r>
          </a:p>
          <a:p>
            <a:r>
              <a:rPr lang="et-EE" sz="2200" dirty="0">
                <a:latin typeface="Arial" panose="020B0604020202020204" pitchFamily="34" charset="0"/>
                <a:cs typeface="Arial" panose="020B0604020202020204" pitchFamily="34" charset="0"/>
              </a:rPr>
              <a:t>SAMA § LG 6 KOHASELT TULEB TÖÖTAJAL TÖÖANDJAT EMAPUHKUSELE JÄÄMISEST VÄHEMALT 30 KP ETTE TEAVITADA, JUHUL KUI POOLED EI OLE KOKKU LEPPINUD TEISITI VÕI KUI ETTETEATAMIST EI SAA ASJAOLUSID ARVESTADES MÕISTLIKULT EELDADA.</a:t>
            </a:r>
          </a:p>
          <a:p>
            <a:pPr marL="0" indent="0">
              <a:buNone/>
            </a:pPr>
            <a:endParaRPr lang="et-EE" dirty="0"/>
          </a:p>
          <a:p>
            <a:pPr lvl="1"/>
            <a:endParaRPr lang="et-EE" dirty="0"/>
          </a:p>
        </p:txBody>
      </p:sp>
    </p:spTree>
    <p:extLst>
      <p:ext uri="{BB962C8B-B14F-4D97-AF65-F5344CB8AC3E}">
        <p14:creationId xmlns:p14="http://schemas.microsoft.com/office/powerpoint/2010/main" val="3921362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2627784" y="609469"/>
            <a:ext cx="5544616" cy="1008112"/>
          </a:xfrm>
        </p:spPr>
        <p:txBody>
          <a:bodyPr>
            <a:normAutofit fontScale="90000"/>
          </a:bodyPr>
          <a:lstStyle/>
          <a:p>
            <a:pPr algn="ctr"/>
            <a:r>
              <a:rPr lang="et-EE" b="1" dirty="0"/>
              <a:t>Perepuhkused</a:t>
            </a:r>
            <a:br>
              <a:rPr lang="et-EE" b="1" dirty="0"/>
            </a:br>
            <a:r>
              <a:rPr lang="et-EE" b="1" dirty="0"/>
              <a:t>Isapuhkus</a:t>
            </a:r>
          </a:p>
        </p:txBody>
      </p:sp>
      <p:sp>
        <p:nvSpPr>
          <p:cNvPr id="3" name="Alapealkiri 2"/>
          <p:cNvSpPr>
            <a:spLocks noGrp="1"/>
          </p:cNvSpPr>
          <p:nvPr>
            <p:ph type="subTitle" idx="1"/>
          </p:nvPr>
        </p:nvSpPr>
        <p:spPr>
          <a:xfrm>
            <a:off x="1043608" y="2412676"/>
            <a:ext cx="6611598" cy="3744416"/>
          </a:xfrm>
        </p:spPr>
        <p:txBody>
          <a:bodyPr>
            <a:normAutofit/>
          </a:bodyPr>
          <a:lstStyle/>
          <a:p>
            <a:r>
              <a:rPr lang="et-EE" sz="1700" dirty="0">
                <a:latin typeface="Arial" panose="020B0604020202020204" pitchFamily="34" charset="0"/>
                <a:cs typeface="Arial" panose="020B0604020202020204" pitchFamily="34" charset="0"/>
              </a:rPr>
              <a:t>TLS § 60 LG 2 KUI LAPSE ISA ON SURNUD, EI TÄIDA PEREKONNASEADUSEST TULENEVAT KOHUSTUST LAST KASVATADA JA TEMA EEST HOOLITSEDA VÕI ESITAB SOTSIAALKINDLUSTUSAMETILE KIRJALIKU TEATE ISA VANEMAHÜVITISEST LOOBUMISE KOHTA, ON ISAPUHKUSE SAAMISE ÕIGUS EMA ABIKAASAL VÕI REGSTREERITUD ELUKAASLASEL.</a:t>
            </a:r>
          </a:p>
          <a:p>
            <a:endParaRPr lang="et-EE" sz="2000" dirty="0">
              <a:solidFill>
                <a:schemeClr val="tx1"/>
              </a:solidFill>
              <a:latin typeface="Arial" panose="020B0604020202020204" pitchFamily="34" charset="0"/>
              <a:cs typeface="Arial" panose="020B0604020202020204" pitchFamily="34" charset="0"/>
            </a:endParaRPr>
          </a:p>
          <a:p>
            <a:r>
              <a:rPr lang="et-EE" sz="1600" dirty="0">
                <a:latin typeface="Arial" panose="020B0604020202020204" pitchFamily="34" charset="0"/>
                <a:cs typeface="Arial" panose="020B0604020202020204" pitchFamily="34" charset="0"/>
              </a:rPr>
              <a:t>TÖÖTAJA TEAVITAB TÖÖANDJAT ISAPUHKUSELE JÄÄMISEST VÄHEMALT 30 KP ETTE, KUI POOLED EI OLE KOKKU LEPPINUD TEISITI, VÄLJA ARVATUD JUHUL, KUI ETTETEATAMIST EI SAA ASJAOLUSID ARVESTADES MÕISTLIKULT EELDADA</a:t>
            </a:r>
            <a:endParaRPr lang="et-EE"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0068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sz="2400" b="1" dirty="0"/>
              <a:t>Perepuhkused</a:t>
            </a:r>
            <a:br>
              <a:rPr lang="et-EE" sz="2400" b="1" dirty="0"/>
            </a:br>
            <a:r>
              <a:rPr lang="et-EE" sz="2400" b="1" dirty="0"/>
              <a:t>Vanemapuhkus</a:t>
            </a:r>
          </a:p>
        </p:txBody>
      </p:sp>
      <p:sp>
        <p:nvSpPr>
          <p:cNvPr id="3" name="Sisu kohatäide 2"/>
          <p:cNvSpPr>
            <a:spLocks noGrp="1"/>
          </p:cNvSpPr>
          <p:nvPr>
            <p:ph idx="1"/>
          </p:nvPr>
        </p:nvSpPr>
        <p:spPr>
          <a:xfrm>
            <a:off x="1115616" y="1417638"/>
            <a:ext cx="7571184" cy="5002235"/>
          </a:xfrm>
        </p:spPr>
        <p:txBody>
          <a:bodyPr>
            <a:normAutofit fontScale="77500" lnSpcReduction="20000"/>
          </a:bodyPr>
          <a:lstStyle/>
          <a:p>
            <a:pPr marL="0" indent="0">
              <a:buNone/>
            </a:pPr>
            <a:endParaRPr lang="et-EE" dirty="0"/>
          </a:p>
          <a:p>
            <a:r>
              <a:rPr lang="et-EE" sz="2300" dirty="0">
                <a:latin typeface="Arial" panose="020B0604020202020204" pitchFamily="34" charset="0"/>
                <a:cs typeface="Arial" panose="020B0604020202020204" pitchFamily="34" charset="0"/>
              </a:rPr>
              <a:t>TLS § 62 lg 1 Õigus vanemapuhkusele on Eestis last kasvataval vanemal. Vanemapuhkust on õigus korraga kasutada ühel isikul, välja arvatud perehüvitiste seaduse § 34 lg 3 p 1 sätestatud juhul. </a:t>
            </a:r>
          </a:p>
          <a:p>
            <a:r>
              <a:rPr lang="et-EE" sz="2300" dirty="0">
                <a:latin typeface="Arial" panose="020B0604020202020204" pitchFamily="34" charset="0"/>
                <a:cs typeface="Arial" panose="020B0604020202020204" pitchFamily="34" charset="0"/>
              </a:rPr>
              <a:t>Lg 2 Vanemapuhkust on õigus kasutada kuni lapse 3 a-ks saamiseni.</a:t>
            </a:r>
          </a:p>
          <a:p>
            <a:r>
              <a:rPr lang="et-EE" sz="2300" dirty="0">
                <a:latin typeface="Arial" panose="020B0604020202020204" pitchFamily="34" charset="0"/>
                <a:cs typeface="Arial" panose="020B0604020202020204" pitchFamily="34" charset="0"/>
              </a:rPr>
              <a:t>LG 3 Töötaja teavitab tööandjat vanemapuhkusele jäämisest või vanemapuhkuse katkestamisest vähemalt 30 kalendripäeva ette, kui pooled ei ole kokku leppinud teisiti.</a:t>
            </a:r>
          </a:p>
          <a:p>
            <a:r>
              <a:rPr lang="et-EE" sz="2300" dirty="0">
                <a:latin typeface="Arial" panose="020B0604020202020204" pitchFamily="34" charset="0"/>
                <a:cs typeface="Arial" panose="020B0604020202020204" pitchFamily="34" charset="0"/>
              </a:rPr>
              <a:t>LG 4 ÕIGUST VANEMAPUHKUSELE EI OLE, kui vanemalt on vanema hooldusõigus ära võetud või seda on piiratud ning kui vanem ei täida kohustust last kasvatada ja tema eest hoolitseda.</a:t>
            </a:r>
          </a:p>
          <a:p>
            <a:r>
              <a:rPr lang="et-EE" sz="2300" dirty="0">
                <a:latin typeface="Arial" panose="020B0604020202020204" pitchFamily="34" charset="0"/>
                <a:cs typeface="Arial" panose="020B0604020202020204" pitchFamily="34" charset="0"/>
              </a:rPr>
              <a:t>LG 5 Töötajal on vanemapuhkuse aja eest õigus saada vanemahüvitist perehüvitiste seaduse alusel.</a:t>
            </a:r>
          </a:p>
          <a:p>
            <a:r>
              <a:rPr lang="et-EE" sz="2300" dirty="0">
                <a:latin typeface="Arial" panose="020B0604020202020204" pitchFamily="34" charset="0"/>
                <a:cs typeface="Arial" panose="020B0604020202020204" pitchFamily="34" charset="0"/>
              </a:rPr>
              <a:t>LG 6 Kui laps sünnib surnult või sureb 30 </a:t>
            </a:r>
            <a:r>
              <a:rPr lang="et-EE" sz="2300" dirty="0" err="1">
                <a:latin typeface="Arial" panose="020B0604020202020204" pitchFamily="34" charset="0"/>
                <a:cs typeface="Arial" panose="020B0604020202020204" pitchFamily="34" charset="0"/>
              </a:rPr>
              <a:t>kp</a:t>
            </a:r>
            <a:r>
              <a:rPr lang="et-EE" sz="2300" dirty="0">
                <a:latin typeface="Arial" panose="020B0604020202020204" pitchFamily="34" charset="0"/>
                <a:cs typeface="Arial" panose="020B0604020202020204" pitchFamily="34" charset="0"/>
              </a:rPr>
              <a:t> jooksul pärast sündi, tekib emal ja isal lapse surmale järgnevast päevast alates õigus kuni 30 </a:t>
            </a:r>
            <a:r>
              <a:rPr lang="et-EE" sz="2300" dirty="0" err="1">
                <a:latin typeface="Arial" panose="020B0604020202020204" pitchFamily="34" charset="0"/>
                <a:cs typeface="Arial" panose="020B0604020202020204" pitchFamily="34" charset="0"/>
              </a:rPr>
              <a:t>kp</a:t>
            </a:r>
            <a:r>
              <a:rPr lang="et-EE" sz="2300" dirty="0">
                <a:latin typeface="Arial" panose="020B0604020202020204" pitchFamily="34" charset="0"/>
                <a:cs typeface="Arial" panose="020B0604020202020204" pitchFamily="34" charset="0"/>
              </a:rPr>
              <a:t> pikkusele vanemapuhkusele. Õigus emapuhkusele ja isapuhkusele lõpeb lapse surmakuupäeval.</a:t>
            </a:r>
          </a:p>
          <a:p>
            <a:endParaRPr lang="et-EE" dirty="0"/>
          </a:p>
        </p:txBody>
      </p:sp>
    </p:spTree>
    <p:extLst>
      <p:ext uri="{BB962C8B-B14F-4D97-AF65-F5344CB8AC3E}">
        <p14:creationId xmlns:p14="http://schemas.microsoft.com/office/powerpoint/2010/main" val="524163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dirty="0"/>
              <a:t>Perepuhkused</a:t>
            </a:r>
            <a:br>
              <a:rPr lang="et-EE" b="1" dirty="0"/>
            </a:br>
            <a:r>
              <a:rPr lang="et-EE" b="1" dirty="0"/>
              <a:t>Lapsepuhkus</a:t>
            </a:r>
          </a:p>
        </p:txBody>
      </p:sp>
      <p:sp>
        <p:nvSpPr>
          <p:cNvPr id="3" name="Sisu kohatäide 2"/>
          <p:cNvSpPr>
            <a:spLocks noGrp="1"/>
          </p:cNvSpPr>
          <p:nvPr>
            <p:ph idx="1"/>
          </p:nvPr>
        </p:nvSpPr>
        <p:spPr/>
        <p:txBody>
          <a:bodyPr>
            <a:normAutofit fontScale="77500" lnSpcReduction="20000"/>
          </a:bodyPr>
          <a:lstStyle/>
          <a:p>
            <a:r>
              <a:rPr lang="et-EE" sz="2300" dirty="0">
                <a:latin typeface="Arial" panose="020B0604020202020204" pitchFamily="34" charset="0"/>
                <a:cs typeface="Arial" panose="020B0604020202020204" pitchFamily="34" charset="0"/>
              </a:rPr>
              <a:t>LAPSEPUHKUSELE ON ÕIGUS MÕLEMAL VANEMAL 10 TÖÖPÄEVA ÜHE LAPSE KOHTA KUNI LAPSE 14-AASTASEKS SAAMISENI, KUID MITME LAPSE KOHTA KOKKU KÕIGE ROHKEM 30 KALENDRIPÄEVA ÜHES KALENDRIAASTAS. (Tegu on ühekordse puhkusega alates vanemapuhkuse lõppemisest kuni lapse 14-aastaseks saamiseni. Mõlemal vanemal on individuaalõigus puhkusele).</a:t>
            </a:r>
          </a:p>
          <a:p>
            <a:r>
              <a:rPr lang="et-EE" sz="2300" dirty="0">
                <a:latin typeface="Arial" panose="020B0604020202020204" pitchFamily="34" charset="0"/>
                <a:cs typeface="Arial" panose="020B0604020202020204" pitchFamily="34" charset="0"/>
              </a:rPr>
              <a:t>LAPSEPUHKUS ON ÜLEKANTAV TEISELE VANEMALE JUHUL, KUI LAPSE ÜHE VANEMA KOHTA PUUDUB RAHVAST REG KANNE VÕI LAPSE VANEM ON SURNUD. KUI VANEM KASVATAB LAST ÜKSI, ON SELLELE VANEMAL ÕIGUS SAADA LAPSE KOHTA 20 TÖÖPÄEVA LAPSEPUHKUST. KUI LAPSE TEINE VANEM SUREB AJAVAHEMIKUL, MIL ÕIGUS VANEMAHÜVITISELE ON LÕPPENUD, KUID LAPS POLE VEEL 14-A SAANUD JA LAPSEVANEM ON KASUTANUD JUBA TEATUD OSA LAPSEPUHKUSE PÄEVI, ON TEISEL VANEMAL ÕIGUS KASUTADA LAPSEPUHKUST SURNUD VANEMA POOLT KASUTAMATA PUHKUSE ULATUSES. </a:t>
            </a:r>
          </a:p>
          <a:p>
            <a:endParaRPr lang="et-EE" dirty="0"/>
          </a:p>
        </p:txBody>
      </p:sp>
    </p:spTree>
    <p:extLst>
      <p:ext uri="{BB962C8B-B14F-4D97-AF65-F5344CB8AC3E}">
        <p14:creationId xmlns:p14="http://schemas.microsoft.com/office/powerpoint/2010/main" val="3896494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9DE6-49C8-4AD4-BE6E-8D645B247D67}"/>
              </a:ext>
            </a:extLst>
          </p:cNvPr>
          <p:cNvSpPr>
            <a:spLocks noGrp="1"/>
          </p:cNvSpPr>
          <p:nvPr>
            <p:ph type="title"/>
          </p:nvPr>
        </p:nvSpPr>
        <p:spPr>
          <a:xfrm>
            <a:off x="1115616" y="210842"/>
            <a:ext cx="7571184" cy="1143000"/>
          </a:xfrm>
        </p:spPr>
        <p:txBody>
          <a:bodyPr/>
          <a:lstStyle/>
          <a:p>
            <a:pPr algn="ctr"/>
            <a:r>
              <a:rPr lang="et-EE" b="1" dirty="0"/>
              <a:t>Perepuhkus</a:t>
            </a:r>
            <a:br>
              <a:rPr lang="et-EE" b="1" dirty="0"/>
            </a:br>
            <a:r>
              <a:rPr lang="et-EE" b="1" dirty="0"/>
              <a:t>Lapsepuhkus</a:t>
            </a:r>
          </a:p>
        </p:txBody>
      </p:sp>
      <p:sp>
        <p:nvSpPr>
          <p:cNvPr id="3" name="Content Placeholder 2">
            <a:extLst>
              <a:ext uri="{FF2B5EF4-FFF2-40B4-BE49-F238E27FC236}">
                <a16:creationId xmlns:a16="http://schemas.microsoft.com/office/drawing/2014/main" id="{5CE0641A-5EFA-4AD6-BA56-383358C5F0C5}"/>
              </a:ext>
            </a:extLst>
          </p:cNvPr>
          <p:cNvSpPr>
            <a:spLocks noGrp="1"/>
          </p:cNvSpPr>
          <p:nvPr>
            <p:ph idx="1"/>
          </p:nvPr>
        </p:nvSpPr>
        <p:spPr/>
        <p:txBody>
          <a:bodyPr>
            <a:normAutofit fontScale="47500" lnSpcReduction="20000"/>
          </a:bodyPr>
          <a:lstStyle/>
          <a:p>
            <a:pPr marL="457200" lvl="1" indent="0">
              <a:buNone/>
            </a:pPr>
            <a:endParaRPr lang="et-EE" dirty="0">
              <a:latin typeface="Arial" panose="020B0604020202020204" pitchFamily="34" charset="0"/>
              <a:cs typeface="Arial" panose="020B0604020202020204" pitchFamily="34" charset="0"/>
            </a:endParaRPr>
          </a:p>
          <a:p>
            <a:pPr marL="0" indent="0">
              <a:buNone/>
            </a:pPr>
            <a:r>
              <a:rPr lang="et-EE" sz="3800" dirty="0">
                <a:latin typeface="Arial" panose="020B0604020202020204" pitchFamily="34" charset="0"/>
                <a:cs typeface="Arial" panose="020B0604020202020204" pitchFamily="34" charset="0"/>
              </a:rPr>
              <a:t>Lapsepuhkuse õigust ei ole, kui vanema hooldusõigus on ära võetud või seda on piiratud ning kui vanem ei täida kohustust last kasvatada ja tema eest hoolitseda (nt E-R sanatoorses õppeasutuses viibiv laps, kes nädalavahetused veedab kodus).</a:t>
            </a:r>
          </a:p>
          <a:p>
            <a:pPr marL="0" indent="0">
              <a:buNone/>
            </a:pPr>
            <a:endParaRPr lang="et-EE" sz="3800" dirty="0">
              <a:latin typeface="Arial" panose="020B0604020202020204" pitchFamily="34" charset="0"/>
              <a:cs typeface="Arial" panose="020B0604020202020204" pitchFamily="34" charset="0"/>
            </a:endParaRPr>
          </a:p>
          <a:p>
            <a:pPr marL="0" indent="0">
              <a:buNone/>
            </a:pPr>
            <a:r>
              <a:rPr lang="et-EE" sz="3800" dirty="0">
                <a:latin typeface="Arial" panose="020B0604020202020204" pitchFamily="34" charset="0"/>
                <a:cs typeface="Arial" panose="020B0604020202020204" pitchFamily="34" charset="0"/>
              </a:rPr>
              <a:t>Lapse 14-aastaseks saamise aastal antakse lapsepuhkust olenemata sellest, kas lapse sünnipäev on enne või pärast lapsepuhkust (vanem võib otsustada, kas ta võtab puhkuse enne või pärast lapse sünnipäeva).</a:t>
            </a:r>
          </a:p>
          <a:p>
            <a:pPr marL="0" indent="0">
              <a:buNone/>
            </a:pPr>
            <a:endParaRPr lang="et-EE" sz="3800" dirty="0">
              <a:latin typeface="Arial" panose="020B0604020202020204" pitchFamily="34" charset="0"/>
              <a:cs typeface="Arial" panose="020B0604020202020204" pitchFamily="34" charset="0"/>
            </a:endParaRPr>
          </a:p>
          <a:p>
            <a:pPr marL="0" indent="0">
              <a:buNone/>
            </a:pPr>
            <a:r>
              <a:rPr lang="et-EE" sz="3800" dirty="0">
                <a:latin typeface="Arial" panose="020B0604020202020204" pitchFamily="34" charset="0"/>
                <a:cs typeface="Arial" panose="020B0604020202020204" pitchFamily="34" charset="0"/>
              </a:rPr>
              <a:t>Lapsepuhkuse eest on õigus saada hüvitist. Hüvitise suuruseks on 50% PHS alusel arvutatud ühe kalendripäeva vanemahüvitise suurusest. (Lapsepuhkuse kasutamisel makstav hüvitis ei või olla väiksem kui TLS § 29 lg 5 kehtestatud </a:t>
            </a:r>
            <a:r>
              <a:rPr lang="et-EE" sz="3800" dirty="0" err="1">
                <a:latin typeface="Arial" panose="020B0604020202020204" pitchFamily="34" charset="0"/>
                <a:cs typeface="Arial" panose="020B0604020202020204" pitchFamily="34" charset="0"/>
              </a:rPr>
              <a:t>kehtestatud</a:t>
            </a:r>
            <a:r>
              <a:rPr lang="et-EE" sz="3800" dirty="0">
                <a:latin typeface="Arial" panose="020B0604020202020204" pitchFamily="34" charset="0"/>
                <a:cs typeface="Arial" panose="020B0604020202020204" pitchFamily="34" charset="0"/>
              </a:rPr>
              <a:t> töötasu alammäära alusel arvutatud ühe kuu keskmise tööpäeva töötasu määr. Ühe kuu keskmise tööpäeva töötasu määra arvutamiseks jagatakse töötasu alammäär kalendriaasta tööpäevade arvu ja arvu 12 jagatisega).</a:t>
            </a:r>
          </a:p>
          <a:p>
            <a:pPr marL="0" indent="0">
              <a:buNone/>
            </a:pPr>
            <a:endParaRPr lang="et-EE"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8140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dirty="0"/>
              <a:t>Perepuhkused</a:t>
            </a:r>
            <a:br>
              <a:rPr lang="et-EE" b="1" dirty="0"/>
            </a:br>
            <a:r>
              <a:rPr lang="et-EE" b="1" dirty="0"/>
              <a:t>Lapsepuhkus</a:t>
            </a:r>
          </a:p>
        </p:txBody>
      </p:sp>
      <p:sp>
        <p:nvSpPr>
          <p:cNvPr id="3" name="Sisu kohatäide 2"/>
          <p:cNvSpPr>
            <a:spLocks noGrp="1"/>
          </p:cNvSpPr>
          <p:nvPr>
            <p:ph idx="1"/>
          </p:nvPr>
        </p:nvSpPr>
        <p:spPr/>
        <p:txBody>
          <a:bodyPr>
            <a:normAutofit/>
          </a:bodyPr>
          <a:lstStyle/>
          <a:p>
            <a:pPr marL="0" indent="0">
              <a:buNone/>
            </a:pPr>
            <a:r>
              <a:rPr lang="et-EE" sz="2000" dirty="0">
                <a:latin typeface="Arial" panose="020B0604020202020204" pitchFamily="34" charset="0"/>
                <a:cs typeface="Arial" panose="020B0604020202020204" pitchFamily="34" charset="0"/>
              </a:rPr>
              <a:t>Puhkuse ajakavasse märkimata lapsepuhkuse soovist kasutada 1-15 kalendripäeva lapsepuhkust, tuleb sellest tööandjat teavitada 14 kalendripäeva ette. </a:t>
            </a:r>
          </a:p>
          <a:p>
            <a:pPr marL="0" indent="0">
              <a:buNone/>
            </a:pPr>
            <a:endParaRPr lang="et-EE" sz="2000" dirty="0">
              <a:latin typeface="Arial" panose="020B0604020202020204" pitchFamily="34" charset="0"/>
              <a:cs typeface="Arial" panose="020B0604020202020204" pitchFamily="34" charset="0"/>
            </a:endParaRPr>
          </a:p>
          <a:p>
            <a:pPr marL="0" indent="0">
              <a:buNone/>
            </a:pPr>
            <a:r>
              <a:rPr lang="et-EE" sz="2000" dirty="0">
                <a:latin typeface="Arial" panose="020B0604020202020204" pitchFamily="34" charset="0"/>
                <a:cs typeface="Arial" panose="020B0604020202020204" pitchFamily="34" charset="0"/>
              </a:rPr>
              <a:t>Kui töötaja soovib kasutada puhkuse ajakavasse märkimata lapsepuhkus järjestikku rohkem kui 15 kalendripäeva, tuleb tööandjat sellest teavitada vähemalt 30 kalendripäeva enne puhkuse algust. </a:t>
            </a:r>
          </a:p>
          <a:p>
            <a:pPr marL="0" indent="0">
              <a:buNone/>
            </a:pPr>
            <a:endParaRPr lang="et-EE" sz="2000" dirty="0">
              <a:latin typeface="Arial" panose="020B0604020202020204" pitchFamily="34" charset="0"/>
              <a:cs typeface="Arial" panose="020B0604020202020204" pitchFamily="34" charset="0"/>
            </a:endParaRPr>
          </a:p>
          <a:p>
            <a:pPr marL="0" indent="0">
              <a:buNone/>
            </a:pPr>
            <a:endParaRPr lang="et-EE" dirty="0"/>
          </a:p>
        </p:txBody>
      </p:sp>
    </p:spTree>
    <p:extLst>
      <p:ext uri="{BB962C8B-B14F-4D97-AF65-F5344CB8AC3E}">
        <p14:creationId xmlns:p14="http://schemas.microsoft.com/office/powerpoint/2010/main" val="3593318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15616" y="274638"/>
            <a:ext cx="7848872" cy="1143000"/>
          </a:xfrm>
        </p:spPr>
        <p:txBody>
          <a:bodyPr>
            <a:normAutofit fontScale="90000"/>
          </a:bodyPr>
          <a:lstStyle/>
          <a:p>
            <a:pPr marL="0" indent="0" algn="ctr">
              <a:buNone/>
            </a:pPr>
            <a:r>
              <a:rPr lang="et-EE" b="1" dirty="0"/>
              <a:t>Perepuhkused</a:t>
            </a:r>
            <a:br>
              <a:rPr lang="et-EE" b="1" dirty="0"/>
            </a:br>
            <a:r>
              <a:rPr lang="et-EE" b="1" dirty="0"/>
              <a:t>Puudega lapse vanema lapsepuhkus</a:t>
            </a:r>
          </a:p>
        </p:txBody>
      </p:sp>
      <p:sp>
        <p:nvSpPr>
          <p:cNvPr id="3" name="Sisu kohatäide 2"/>
          <p:cNvSpPr>
            <a:spLocks noGrp="1"/>
          </p:cNvSpPr>
          <p:nvPr>
            <p:ph idx="1"/>
          </p:nvPr>
        </p:nvSpPr>
        <p:spPr/>
        <p:txBody>
          <a:bodyPr>
            <a:normAutofit fontScale="77500" lnSpcReduction="20000"/>
          </a:bodyPr>
          <a:lstStyle/>
          <a:p>
            <a:r>
              <a:rPr lang="et-EE" sz="2400" dirty="0">
                <a:latin typeface="Arial" panose="020B0604020202020204" pitchFamily="34" charset="0"/>
                <a:cs typeface="Arial" panose="020B0604020202020204" pitchFamily="34" charset="0"/>
              </a:rPr>
              <a:t>LG 1 KOHASELT PUUDEGA LAPSE EMAL VÕI ISAL ON ÕIGUS SAADA PUUDEGA LAPSE VANEMA LAPSEPUHKUST ÜKS TP KUUS KUNI LAPSE 18A SAAMISENI. (KUI PUUDEGA LAPSI ON MITU, ON VANEMATEL VÕIMALIK TÄIENDAV PUHKEPÄEV VÕTTA VASTAVALT PUUDEGA LASTE ARVULE).</a:t>
            </a:r>
          </a:p>
          <a:p>
            <a:r>
              <a:rPr lang="et-EE" sz="2400" dirty="0">
                <a:latin typeface="Arial" panose="020B0604020202020204" pitchFamily="34" charset="0"/>
                <a:cs typeface="Arial" panose="020B0604020202020204" pitchFamily="34" charset="0"/>
              </a:rPr>
              <a:t>LG 2  KOHASELT PUUDEGA LAPSE VANEMAL ON ÕIGUS SAADA LAPSEPUHKUSE EEST HÜVITIST. HÜVITISE SUURUSEKS ON PHS ALUSEL ARVUTATUD KALENDRIPÄEVA SUURUS ÜHE KALENDRIPÄEVA VANEMAHÜVITISE SUURUS.</a:t>
            </a:r>
          </a:p>
          <a:p>
            <a:r>
              <a:rPr lang="et-EE" sz="2400" dirty="0">
                <a:latin typeface="Arial" panose="020B0604020202020204" pitchFamily="34" charset="0"/>
                <a:cs typeface="Arial" panose="020B0604020202020204" pitchFamily="34" charset="0"/>
              </a:rPr>
              <a:t>LG 3 PUUDEGA LASPE VANEMA LAPSEPUHKUSE ÕIGUST EI OLE, KUI VANEMALT ON HOOLDUSÕIGUS ÄRA VÕETUD. PUHKUSEÕIGUS ON SIISKI VANEMAL, KELLEL ON KOHUSTUS LAST KASVATADA, KUID KELLE LAPS ELAB OSALISELT HOOLEKANDEASUTUSES (NT ESMAP- REEDENI VIIBIB ÕPPEASUTUSES NING NÄDALAVAHETUSED VEEDAB KODUS). </a:t>
            </a:r>
          </a:p>
          <a:p>
            <a:endParaRPr lang="et-EE" dirty="0"/>
          </a:p>
        </p:txBody>
      </p:sp>
    </p:spTree>
    <p:extLst>
      <p:ext uri="{BB962C8B-B14F-4D97-AF65-F5344CB8AC3E}">
        <p14:creationId xmlns:p14="http://schemas.microsoft.com/office/powerpoint/2010/main" val="861994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pPr algn="ctr"/>
            <a:r>
              <a:rPr lang="et-EE" b="1" dirty="0"/>
              <a:t>Perepuhkused</a:t>
            </a:r>
            <a:br>
              <a:rPr lang="et-EE" b="1" dirty="0"/>
            </a:br>
            <a:r>
              <a:rPr lang="et-EE" b="1" dirty="0"/>
              <a:t>Puudega lapse vanema lapsepuhkus</a:t>
            </a:r>
          </a:p>
        </p:txBody>
      </p:sp>
      <p:sp>
        <p:nvSpPr>
          <p:cNvPr id="3" name="Sisu kohatäide 2"/>
          <p:cNvSpPr>
            <a:spLocks noGrp="1"/>
          </p:cNvSpPr>
          <p:nvPr>
            <p:ph idx="1"/>
          </p:nvPr>
        </p:nvSpPr>
        <p:spPr>
          <a:xfrm>
            <a:off x="1115616" y="1600200"/>
            <a:ext cx="7571184" cy="5069160"/>
          </a:xfrm>
        </p:spPr>
        <p:txBody>
          <a:bodyPr>
            <a:normAutofit/>
          </a:bodyPr>
          <a:lstStyle/>
          <a:p>
            <a:endParaRPr lang="et-EE" sz="2000" dirty="0">
              <a:latin typeface="Arial" panose="020B0604020202020204" pitchFamily="34" charset="0"/>
              <a:cs typeface="Arial" panose="020B0604020202020204" pitchFamily="34" charset="0"/>
            </a:endParaRPr>
          </a:p>
          <a:p>
            <a:pPr marL="0" indent="0">
              <a:buNone/>
            </a:pPr>
            <a:r>
              <a:rPr lang="et-EE" sz="2000" dirty="0">
                <a:latin typeface="Arial" panose="020B0604020202020204" pitchFamily="34" charset="0"/>
                <a:cs typeface="Arial" panose="020B0604020202020204" pitchFamily="34" charset="0"/>
              </a:rPr>
              <a:t>Puudega lapse vanemal on lapsepuhkust võimalik kasutada kalendriaasta jooksul. Kui vanem aasta jooksul lapsepuhkust ei kasuta, siis kasutamata jäänud puhkus järgmisesse aastasse üle ei kandu. Lapse 18aastaseks saamise aastal on puudega lapse vanemal lapsepuhkust võimalik kasutada kogu kalendriaasta vältel, olenemata sellest, kas lapse sünnipäev on enne või pärast puhkust.</a:t>
            </a:r>
          </a:p>
          <a:p>
            <a:endParaRPr lang="et-EE" sz="2000" dirty="0">
              <a:latin typeface="Arial" panose="020B0604020202020204" pitchFamily="34" charset="0"/>
              <a:cs typeface="Arial" panose="020B0604020202020204" pitchFamily="34" charset="0"/>
            </a:endParaRPr>
          </a:p>
          <a:p>
            <a:endParaRPr lang="et-EE" sz="2000" dirty="0">
              <a:latin typeface="Arial" panose="020B0604020202020204" pitchFamily="34" charset="0"/>
              <a:cs typeface="Arial" panose="020B0604020202020204" pitchFamily="34" charset="0"/>
            </a:endParaRPr>
          </a:p>
          <a:p>
            <a:endParaRPr lang="et-EE" sz="2000" dirty="0">
              <a:latin typeface="Arial" panose="020B0604020202020204" pitchFamily="34" charset="0"/>
              <a:cs typeface="Arial" panose="020B0604020202020204" pitchFamily="34" charset="0"/>
            </a:endParaRPr>
          </a:p>
          <a:p>
            <a:pPr marL="0" indent="0">
              <a:buNone/>
            </a:pPr>
            <a:endParaRPr lang="et-E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8594403"/>
      </p:ext>
    </p:extLst>
  </p:cSld>
  <p:clrMapOvr>
    <a:masterClrMapping/>
  </p:clrMapOvr>
</p:sld>
</file>

<file path=ppt/theme/theme1.xml><?xml version="1.0" encoding="utf-8"?>
<a:theme xmlns:a="http://schemas.openxmlformats.org/drawingml/2006/main" name="TI esitluse mal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 esitluse mall</Template>
  <TotalTime>11224</TotalTime>
  <Words>1511</Words>
  <Application>Microsoft Office PowerPoint</Application>
  <PresentationFormat>Ekraaniseanss (4:3)</PresentationFormat>
  <Paragraphs>108</Paragraphs>
  <Slides>16</Slides>
  <Notes>14</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16</vt:i4>
      </vt:variant>
    </vt:vector>
  </HeadingPairs>
  <TitlesOfParts>
    <vt:vector size="20" baseType="lpstr">
      <vt:lpstr>Arial</vt:lpstr>
      <vt:lpstr>Calibri</vt:lpstr>
      <vt:lpstr>Verdana</vt:lpstr>
      <vt:lpstr>TI esitluse mall</vt:lpstr>
      <vt:lpstr>Töölepingu seaduse muudatused 2022 lühikokkuvõte </vt:lpstr>
      <vt:lpstr>Perepuhkused 1.04.22</vt:lpstr>
      <vt:lpstr>Perepuhkused Isapuhkus</vt:lpstr>
      <vt:lpstr>Perepuhkused Vanemapuhkus</vt:lpstr>
      <vt:lpstr>Perepuhkused Lapsepuhkus</vt:lpstr>
      <vt:lpstr>Perepuhkus Lapsepuhkus</vt:lpstr>
      <vt:lpstr>Perepuhkused Lapsepuhkus</vt:lpstr>
      <vt:lpstr>Perepuhkused Puudega lapse vanema lapsepuhkus</vt:lpstr>
      <vt:lpstr>Perepuhkused Puudega lapse vanema lapsepuhkus</vt:lpstr>
      <vt:lpstr>Perepuhkused Lapsendajapuhkus</vt:lpstr>
      <vt:lpstr>Perepuhkused Lapsendajapuhkus</vt:lpstr>
      <vt:lpstr>Perepuhkused Lapsendajapuhkus</vt:lpstr>
      <vt:lpstr>Töötingimustest teavitamine 1.08.22</vt:lpstr>
      <vt:lpstr>Töölepingu seaduse muudatused  1.09.22</vt:lpstr>
      <vt:lpstr>Kust leida infot?</vt:lpstr>
      <vt:lpstr>Aitäh!</vt:lpstr>
    </vt:vector>
  </TitlesOfParts>
  <Company>Sotsiaalministeerium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Noorte töötamine</dc:title>
  <dc:creator>Anni Raigna</dc:creator>
  <cp:lastModifiedBy>Margit Mander</cp:lastModifiedBy>
  <cp:revision>294</cp:revision>
  <cp:lastPrinted>2020-10-05T08:58:30Z</cp:lastPrinted>
  <dcterms:created xsi:type="dcterms:W3CDTF">2015-03-05T14:34:01Z</dcterms:created>
  <dcterms:modified xsi:type="dcterms:W3CDTF">2022-09-06T05:18:01Z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