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6" r:id="rId2"/>
    <p:sldId id="363" r:id="rId3"/>
    <p:sldId id="362" r:id="rId4"/>
    <p:sldId id="268" r:id="rId5"/>
    <p:sldId id="376" r:id="rId6"/>
    <p:sldId id="266" r:id="rId7"/>
    <p:sldId id="371" r:id="rId8"/>
    <p:sldId id="267" r:id="rId9"/>
    <p:sldId id="261" r:id="rId10"/>
    <p:sldId id="364" r:id="rId11"/>
    <p:sldId id="374" r:id="rId12"/>
    <p:sldId id="375" r:id="rId13"/>
    <p:sldId id="373" r:id="rId14"/>
    <p:sldId id="263" r:id="rId15"/>
    <p:sldId id="279" r:id="rId16"/>
    <p:sldId id="281" r:id="rId17"/>
    <p:sldId id="367" r:id="rId18"/>
    <p:sldId id="368" r:id="rId19"/>
    <p:sldId id="369" r:id="rId20"/>
    <p:sldId id="370" r:id="rId21"/>
    <p:sldId id="350" r:id="rId22"/>
    <p:sldId id="351" r:id="rId23"/>
    <p:sldId id="353" r:id="rId24"/>
    <p:sldId id="327" r:id="rId25"/>
    <p:sldId id="314" r:id="rId26"/>
    <p:sldId id="355" r:id="rId27"/>
    <p:sldId id="310" r:id="rId28"/>
    <p:sldId id="361" r:id="rId29"/>
    <p:sldId id="278" r:id="rId30"/>
    <p:sldId id="372" r:id="rId31"/>
    <p:sldId id="274" r:id="rId32"/>
    <p:sldId id="377" r:id="rId33"/>
    <p:sldId id="378" r:id="rId34"/>
    <p:sldId id="379" r:id="rId35"/>
    <p:sldId id="380" r:id="rId36"/>
    <p:sldId id="275" r:id="rId37"/>
    <p:sldId id="273" r:id="rId38"/>
    <p:sldId id="365" r:id="rId39"/>
    <p:sldId id="366" r:id="rId40"/>
    <p:sldId id="272" r:id="rId41"/>
    <p:sldId id="271" r:id="rId42"/>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C8E15A-6EB6-4F9A-B7FD-E17917C402D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t-EE"/>
        </a:p>
      </dgm:t>
    </dgm:pt>
    <dgm:pt modelId="{CDB194DB-1554-4D97-9A2D-CD00C566732C}">
      <dgm:prSet phldrT="[Tekst]"/>
      <dgm:spPr/>
      <dgm:t>
        <a:bodyPr/>
        <a:lstStyle/>
        <a:p>
          <a:r>
            <a:rPr lang="et-EE" dirty="0"/>
            <a:t>Samm 1</a:t>
          </a:r>
        </a:p>
      </dgm:t>
    </dgm:pt>
    <dgm:pt modelId="{D68BFA39-3330-4384-8F8A-D7EAAD23D3A1}" type="parTrans" cxnId="{2BF963DD-F3F9-4661-96AC-D3E4F5F6581A}">
      <dgm:prSet/>
      <dgm:spPr/>
      <dgm:t>
        <a:bodyPr/>
        <a:lstStyle/>
        <a:p>
          <a:endParaRPr lang="et-EE"/>
        </a:p>
      </dgm:t>
    </dgm:pt>
    <dgm:pt modelId="{8B813417-2FFD-49A9-8C20-6C0035E5EB40}" type="sibTrans" cxnId="{2BF963DD-F3F9-4661-96AC-D3E4F5F6581A}">
      <dgm:prSet/>
      <dgm:spPr/>
      <dgm:t>
        <a:bodyPr/>
        <a:lstStyle/>
        <a:p>
          <a:endParaRPr lang="et-EE"/>
        </a:p>
      </dgm:t>
    </dgm:pt>
    <dgm:pt modelId="{DBDD3EB7-1BF8-45E7-850C-94701D87013E}">
      <dgm:prSet phldrT="[Tekst]"/>
      <dgm:spPr/>
      <dgm:t>
        <a:bodyPr/>
        <a:lstStyle/>
        <a:p>
          <a:r>
            <a:rPr lang="et-EE" dirty="0"/>
            <a:t>Arenguvestlus lapse ja perega</a:t>
          </a:r>
        </a:p>
      </dgm:t>
    </dgm:pt>
    <dgm:pt modelId="{3CD45078-4DE6-41CA-A694-41B959BBE86F}" type="parTrans" cxnId="{D34A2CD8-3C47-4C6F-AD47-35A2EE182232}">
      <dgm:prSet/>
      <dgm:spPr/>
      <dgm:t>
        <a:bodyPr/>
        <a:lstStyle/>
        <a:p>
          <a:endParaRPr lang="et-EE"/>
        </a:p>
      </dgm:t>
    </dgm:pt>
    <dgm:pt modelId="{4D48DD4E-8DCE-4BDA-8A6B-EDE4169F077F}" type="sibTrans" cxnId="{D34A2CD8-3C47-4C6F-AD47-35A2EE182232}">
      <dgm:prSet/>
      <dgm:spPr/>
      <dgm:t>
        <a:bodyPr/>
        <a:lstStyle/>
        <a:p>
          <a:endParaRPr lang="et-EE"/>
        </a:p>
      </dgm:t>
    </dgm:pt>
    <dgm:pt modelId="{66528AC3-7F5B-4739-A560-039CB821FFF1}">
      <dgm:prSet phldrT="[Tekst]"/>
      <dgm:spPr/>
      <dgm:t>
        <a:bodyPr/>
        <a:lstStyle/>
        <a:p>
          <a:r>
            <a:rPr lang="et-EE" dirty="0"/>
            <a:t>Samm 2</a:t>
          </a:r>
        </a:p>
      </dgm:t>
    </dgm:pt>
    <dgm:pt modelId="{3E7C9E2C-E4F2-472A-9741-1A95334B8434}" type="parTrans" cxnId="{9059176C-174A-495F-B365-62F2035C4F56}">
      <dgm:prSet/>
      <dgm:spPr/>
      <dgm:t>
        <a:bodyPr/>
        <a:lstStyle/>
        <a:p>
          <a:endParaRPr lang="et-EE"/>
        </a:p>
      </dgm:t>
    </dgm:pt>
    <dgm:pt modelId="{E9FF7218-E189-426C-82CB-55038B087E77}" type="sibTrans" cxnId="{9059176C-174A-495F-B365-62F2035C4F56}">
      <dgm:prSet/>
      <dgm:spPr/>
      <dgm:t>
        <a:bodyPr/>
        <a:lstStyle/>
        <a:p>
          <a:endParaRPr lang="et-EE"/>
        </a:p>
      </dgm:t>
    </dgm:pt>
    <dgm:pt modelId="{CCD9283D-85CF-485D-98BE-A01AC0CD27A2}">
      <dgm:prSet phldrT="[Tekst]"/>
      <dgm:spPr/>
      <dgm:t>
        <a:bodyPr/>
        <a:lstStyle/>
        <a:p>
          <a:r>
            <a:rPr lang="et-EE" dirty="0"/>
            <a:t>Koostöös lapsevanemaga otsus: </a:t>
          </a:r>
        </a:p>
      </dgm:t>
    </dgm:pt>
    <dgm:pt modelId="{53C66A4C-D960-48C6-A678-EF6411838F6F}" type="parTrans" cxnId="{CB3817C3-D9CB-41F5-A9CC-C6A53E4A250C}">
      <dgm:prSet/>
      <dgm:spPr/>
      <dgm:t>
        <a:bodyPr/>
        <a:lstStyle/>
        <a:p>
          <a:endParaRPr lang="et-EE"/>
        </a:p>
      </dgm:t>
    </dgm:pt>
    <dgm:pt modelId="{310E52DD-4837-4CDF-BE8B-9CEE54892A14}" type="sibTrans" cxnId="{CB3817C3-D9CB-41F5-A9CC-C6A53E4A250C}">
      <dgm:prSet/>
      <dgm:spPr/>
      <dgm:t>
        <a:bodyPr/>
        <a:lstStyle/>
        <a:p>
          <a:endParaRPr lang="et-EE"/>
        </a:p>
      </dgm:t>
    </dgm:pt>
    <dgm:pt modelId="{FF396BDC-C5E2-4508-98A4-34AB577A462B}" type="pres">
      <dgm:prSet presAssocID="{E8C8E15A-6EB6-4F9A-B7FD-E17917C402D6}" presName="linearFlow" presStyleCnt="0">
        <dgm:presLayoutVars>
          <dgm:dir/>
          <dgm:animLvl val="lvl"/>
          <dgm:resizeHandles val="exact"/>
        </dgm:presLayoutVars>
      </dgm:prSet>
      <dgm:spPr/>
    </dgm:pt>
    <dgm:pt modelId="{3EE4FC9A-7717-43F5-92B5-252728B4A723}" type="pres">
      <dgm:prSet presAssocID="{CDB194DB-1554-4D97-9A2D-CD00C566732C}" presName="composite" presStyleCnt="0"/>
      <dgm:spPr/>
    </dgm:pt>
    <dgm:pt modelId="{9307C77C-700E-4733-B9FD-2673F8B6AA31}" type="pres">
      <dgm:prSet presAssocID="{CDB194DB-1554-4D97-9A2D-CD00C566732C}" presName="parentText" presStyleLbl="alignNode1" presStyleIdx="0" presStyleCnt="2" custLinFactNeighborX="727" custLinFactNeighborY="-1527">
        <dgm:presLayoutVars>
          <dgm:chMax val="1"/>
          <dgm:bulletEnabled val="1"/>
        </dgm:presLayoutVars>
      </dgm:prSet>
      <dgm:spPr/>
    </dgm:pt>
    <dgm:pt modelId="{AAE48E53-C8C0-41E5-B6A3-F468C51DADB6}" type="pres">
      <dgm:prSet presAssocID="{CDB194DB-1554-4D97-9A2D-CD00C566732C}" presName="descendantText" presStyleLbl="alignAcc1" presStyleIdx="0" presStyleCnt="2" custLinFactNeighborX="172" custLinFactNeighborY="-125">
        <dgm:presLayoutVars>
          <dgm:bulletEnabled val="1"/>
        </dgm:presLayoutVars>
      </dgm:prSet>
      <dgm:spPr/>
    </dgm:pt>
    <dgm:pt modelId="{A8E1A6E1-F7A6-460A-B5EC-188A666CFC10}" type="pres">
      <dgm:prSet presAssocID="{8B813417-2FFD-49A9-8C20-6C0035E5EB40}" presName="sp" presStyleCnt="0"/>
      <dgm:spPr/>
    </dgm:pt>
    <dgm:pt modelId="{BB58C214-91D5-48DF-923F-F25F8B595C69}" type="pres">
      <dgm:prSet presAssocID="{66528AC3-7F5B-4739-A560-039CB821FFF1}" presName="composite" presStyleCnt="0"/>
      <dgm:spPr/>
    </dgm:pt>
    <dgm:pt modelId="{5C7FC61B-4C93-4273-B354-0422FFEC77B5}" type="pres">
      <dgm:prSet presAssocID="{66528AC3-7F5B-4739-A560-039CB821FFF1}" presName="parentText" presStyleLbl="alignNode1" presStyleIdx="1" presStyleCnt="2">
        <dgm:presLayoutVars>
          <dgm:chMax val="1"/>
          <dgm:bulletEnabled val="1"/>
        </dgm:presLayoutVars>
      </dgm:prSet>
      <dgm:spPr/>
    </dgm:pt>
    <dgm:pt modelId="{4ED6C2DA-E12E-45C2-BD3A-A3B9EFF8BF0F}" type="pres">
      <dgm:prSet presAssocID="{66528AC3-7F5B-4739-A560-039CB821FFF1}" presName="descendantText" presStyleLbl="alignAcc1" presStyleIdx="1" presStyleCnt="2">
        <dgm:presLayoutVars>
          <dgm:bulletEnabled val="1"/>
        </dgm:presLayoutVars>
      </dgm:prSet>
      <dgm:spPr/>
    </dgm:pt>
  </dgm:ptLst>
  <dgm:cxnLst>
    <dgm:cxn modelId="{D8803511-A4E7-48C6-A803-D2D5EDCD435A}" type="presOf" srcId="{66528AC3-7F5B-4739-A560-039CB821FFF1}" destId="{5C7FC61B-4C93-4273-B354-0422FFEC77B5}" srcOrd="0" destOrd="0" presId="urn:microsoft.com/office/officeart/2005/8/layout/chevron2"/>
    <dgm:cxn modelId="{E3FC2A45-A4D6-4356-97B2-CBE50CD6FCCC}" type="presOf" srcId="{CCD9283D-85CF-485D-98BE-A01AC0CD27A2}" destId="{4ED6C2DA-E12E-45C2-BD3A-A3B9EFF8BF0F}" srcOrd="0" destOrd="0" presId="urn:microsoft.com/office/officeart/2005/8/layout/chevron2"/>
    <dgm:cxn modelId="{9059176C-174A-495F-B365-62F2035C4F56}" srcId="{E8C8E15A-6EB6-4F9A-B7FD-E17917C402D6}" destId="{66528AC3-7F5B-4739-A560-039CB821FFF1}" srcOrd="1" destOrd="0" parTransId="{3E7C9E2C-E4F2-472A-9741-1A95334B8434}" sibTransId="{E9FF7218-E189-426C-82CB-55038B087E77}"/>
    <dgm:cxn modelId="{93C7F64C-0DAF-4AD6-A259-1E2CC493417F}" type="presOf" srcId="{E8C8E15A-6EB6-4F9A-B7FD-E17917C402D6}" destId="{FF396BDC-C5E2-4508-98A4-34AB577A462B}" srcOrd="0" destOrd="0" presId="urn:microsoft.com/office/officeart/2005/8/layout/chevron2"/>
    <dgm:cxn modelId="{1526BE81-4996-4752-A3A3-5B4BF597AD3E}" type="presOf" srcId="{DBDD3EB7-1BF8-45E7-850C-94701D87013E}" destId="{AAE48E53-C8C0-41E5-B6A3-F468C51DADB6}" srcOrd="0" destOrd="0" presId="urn:microsoft.com/office/officeart/2005/8/layout/chevron2"/>
    <dgm:cxn modelId="{CB3817C3-D9CB-41F5-A9CC-C6A53E4A250C}" srcId="{66528AC3-7F5B-4739-A560-039CB821FFF1}" destId="{CCD9283D-85CF-485D-98BE-A01AC0CD27A2}" srcOrd="0" destOrd="0" parTransId="{53C66A4C-D960-48C6-A678-EF6411838F6F}" sibTransId="{310E52DD-4837-4CDF-BE8B-9CEE54892A14}"/>
    <dgm:cxn modelId="{8501B2D1-7F63-4711-9A41-A12D31D63421}" type="presOf" srcId="{CDB194DB-1554-4D97-9A2D-CD00C566732C}" destId="{9307C77C-700E-4733-B9FD-2673F8B6AA31}" srcOrd="0" destOrd="0" presId="urn:microsoft.com/office/officeart/2005/8/layout/chevron2"/>
    <dgm:cxn modelId="{D34A2CD8-3C47-4C6F-AD47-35A2EE182232}" srcId="{CDB194DB-1554-4D97-9A2D-CD00C566732C}" destId="{DBDD3EB7-1BF8-45E7-850C-94701D87013E}" srcOrd="0" destOrd="0" parTransId="{3CD45078-4DE6-41CA-A694-41B959BBE86F}" sibTransId="{4D48DD4E-8DCE-4BDA-8A6B-EDE4169F077F}"/>
    <dgm:cxn modelId="{2BF963DD-F3F9-4661-96AC-D3E4F5F6581A}" srcId="{E8C8E15A-6EB6-4F9A-B7FD-E17917C402D6}" destId="{CDB194DB-1554-4D97-9A2D-CD00C566732C}" srcOrd="0" destOrd="0" parTransId="{D68BFA39-3330-4384-8F8A-D7EAAD23D3A1}" sibTransId="{8B813417-2FFD-49A9-8C20-6C0035E5EB40}"/>
    <dgm:cxn modelId="{F26E3550-C4CA-44D5-8F50-BD66186B8E35}" type="presParOf" srcId="{FF396BDC-C5E2-4508-98A4-34AB577A462B}" destId="{3EE4FC9A-7717-43F5-92B5-252728B4A723}" srcOrd="0" destOrd="0" presId="urn:microsoft.com/office/officeart/2005/8/layout/chevron2"/>
    <dgm:cxn modelId="{CA6C9695-38A3-439F-8C2E-D0DD4110B335}" type="presParOf" srcId="{3EE4FC9A-7717-43F5-92B5-252728B4A723}" destId="{9307C77C-700E-4733-B9FD-2673F8B6AA31}" srcOrd="0" destOrd="0" presId="urn:microsoft.com/office/officeart/2005/8/layout/chevron2"/>
    <dgm:cxn modelId="{4C7856D7-E89B-449B-8075-70640A5424DE}" type="presParOf" srcId="{3EE4FC9A-7717-43F5-92B5-252728B4A723}" destId="{AAE48E53-C8C0-41E5-B6A3-F468C51DADB6}" srcOrd="1" destOrd="0" presId="urn:microsoft.com/office/officeart/2005/8/layout/chevron2"/>
    <dgm:cxn modelId="{F354B4A6-9C8D-45E1-8BED-30F262051626}" type="presParOf" srcId="{FF396BDC-C5E2-4508-98A4-34AB577A462B}" destId="{A8E1A6E1-F7A6-460A-B5EC-188A666CFC10}" srcOrd="1" destOrd="0" presId="urn:microsoft.com/office/officeart/2005/8/layout/chevron2"/>
    <dgm:cxn modelId="{DE001211-D548-45A7-A1C3-A185C197872D}" type="presParOf" srcId="{FF396BDC-C5E2-4508-98A4-34AB577A462B}" destId="{BB58C214-91D5-48DF-923F-F25F8B595C69}" srcOrd="2" destOrd="0" presId="urn:microsoft.com/office/officeart/2005/8/layout/chevron2"/>
    <dgm:cxn modelId="{4D4C8F73-DFE9-4C62-94BC-6C09F69E6FCA}" type="presParOf" srcId="{BB58C214-91D5-48DF-923F-F25F8B595C69}" destId="{5C7FC61B-4C93-4273-B354-0422FFEC77B5}" srcOrd="0" destOrd="0" presId="urn:microsoft.com/office/officeart/2005/8/layout/chevron2"/>
    <dgm:cxn modelId="{18BB9F69-7DAD-4456-A1E3-815B4E06F70B}" type="presParOf" srcId="{BB58C214-91D5-48DF-923F-F25F8B595C69}" destId="{4ED6C2DA-E12E-45C2-BD3A-A3B9EFF8BF0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1C314-77A0-4C1F-A067-4EF32A6D56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t-EE"/>
        </a:p>
      </dgm:t>
    </dgm:pt>
    <dgm:pt modelId="{333155D3-7C57-4190-9ED8-E3F129C82748}">
      <dgm:prSet phldrT="[Tekst]" custT="1"/>
      <dgm:spPr/>
      <dgm:t>
        <a:bodyPr/>
        <a:lstStyle/>
        <a:p>
          <a:r>
            <a:rPr lang="et-EE" sz="2400" dirty="0"/>
            <a:t>Jääb samasse klassi, kuhu kevadel määrati (</a:t>
          </a:r>
          <a:r>
            <a:rPr lang="et-EE" sz="2400" i="1" dirty="0"/>
            <a:t>klassikursust kordama</a:t>
          </a:r>
          <a:r>
            <a:rPr lang="et-EE" sz="2400" dirty="0"/>
            <a:t>) </a:t>
          </a:r>
        </a:p>
      </dgm:t>
    </dgm:pt>
    <dgm:pt modelId="{B4C60FAF-B2AD-4662-A5A4-5F705EC5FB40}" type="parTrans" cxnId="{29C7DD69-5408-4DD0-83E0-1390C59B1E1F}">
      <dgm:prSet/>
      <dgm:spPr/>
      <dgm:t>
        <a:bodyPr/>
        <a:lstStyle/>
        <a:p>
          <a:endParaRPr lang="et-EE"/>
        </a:p>
      </dgm:t>
    </dgm:pt>
    <dgm:pt modelId="{AD4B32FC-C2B5-4525-AF66-B7118BF9AB9E}" type="sibTrans" cxnId="{29C7DD69-5408-4DD0-83E0-1390C59B1E1F}">
      <dgm:prSet/>
      <dgm:spPr/>
      <dgm:t>
        <a:bodyPr/>
        <a:lstStyle/>
        <a:p>
          <a:endParaRPr lang="et-EE"/>
        </a:p>
      </dgm:t>
    </dgm:pt>
    <dgm:pt modelId="{E5B6DA62-FA68-495E-8839-AF607359C7A8}">
      <dgm:prSet phldrT="[Tekst]" custT="1"/>
      <dgm:spPr/>
      <dgm:t>
        <a:bodyPr/>
        <a:lstStyle/>
        <a:p>
          <a:r>
            <a:rPr lang="et-EE" sz="2000" dirty="0"/>
            <a:t>Liigub kevadel liidetud klassiga järgmisse klassi (vajadusel individuaalne õppekava)</a:t>
          </a:r>
        </a:p>
      </dgm:t>
    </dgm:pt>
    <dgm:pt modelId="{39C05A61-DD52-4F8C-87AF-99392F7C67B6}" type="parTrans" cxnId="{CA66FCEA-5709-4E04-8306-C23B0046FE77}">
      <dgm:prSet/>
      <dgm:spPr/>
      <dgm:t>
        <a:bodyPr/>
        <a:lstStyle/>
        <a:p>
          <a:endParaRPr lang="et-EE"/>
        </a:p>
      </dgm:t>
    </dgm:pt>
    <dgm:pt modelId="{84318D36-F9A9-4480-AA92-93AC8640C238}" type="sibTrans" cxnId="{CA66FCEA-5709-4E04-8306-C23B0046FE77}">
      <dgm:prSet/>
      <dgm:spPr/>
      <dgm:t>
        <a:bodyPr/>
        <a:lstStyle/>
        <a:p>
          <a:endParaRPr lang="et-EE"/>
        </a:p>
      </dgm:t>
    </dgm:pt>
    <dgm:pt modelId="{CC0C689A-B13D-47BA-B591-54DB53CEDE3F}">
      <dgm:prSet phldrT="[Tekst]" custT="1"/>
      <dgm:spPr/>
      <dgm:t>
        <a:bodyPr/>
        <a:lstStyle/>
        <a:p>
          <a:r>
            <a:rPr lang="et-EE" sz="2400" dirty="0"/>
            <a:t>Vahetab kooli elukoha muutumise tõttu =&gt; kaasa klassitunnistus </a:t>
          </a:r>
        </a:p>
      </dgm:t>
    </dgm:pt>
    <dgm:pt modelId="{55F914B1-E9C4-488A-8501-66474013B90C}" type="parTrans" cxnId="{E9E625F3-0214-45D9-B297-DB522681B514}">
      <dgm:prSet/>
      <dgm:spPr/>
      <dgm:t>
        <a:bodyPr/>
        <a:lstStyle/>
        <a:p>
          <a:endParaRPr lang="et-EE"/>
        </a:p>
      </dgm:t>
    </dgm:pt>
    <dgm:pt modelId="{80033CDD-873C-4CF0-B430-6F475096DEEA}" type="sibTrans" cxnId="{E9E625F3-0214-45D9-B297-DB522681B514}">
      <dgm:prSet/>
      <dgm:spPr/>
      <dgm:t>
        <a:bodyPr/>
        <a:lstStyle/>
        <a:p>
          <a:endParaRPr lang="et-EE"/>
        </a:p>
      </dgm:t>
    </dgm:pt>
    <dgm:pt modelId="{8F5C4D77-0FB5-44B8-954F-332282D31EEF}">
      <dgm:prSet custT="1"/>
      <dgm:spPr/>
      <dgm:t>
        <a:bodyPr/>
        <a:lstStyle/>
        <a:p>
          <a:r>
            <a:rPr lang="et-EE" sz="1800" dirty="0"/>
            <a:t>Kui seni ei ole klassi määratud</a:t>
          </a:r>
          <a:r>
            <a:rPr lang="et-EE" sz="1800" dirty="0">
              <a:solidFill>
                <a:schemeClr val="accent2">
                  <a:lumMod val="60000"/>
                  <a:lumOff val="40000"/>
                </a:schemeClr>
              </a:solidFill>
            </a:rPr>
            <a:t>, </a:t>
          </a:r>
          <a:r>
            <a:rPr lang="et-EE" sz="1800" b="1" dirty="0">
              <a:solidFill>
                <a:schemeClr val="accent2">
                  <a:lumMod val="60000"/>
                  <a:lumOff val="40000"/>
                </a:schemeClr>
              </a:solidFill>
            </a:rPr>
            <a:t>siis sügiseks määrab õppenõukogu klassi</a:t>
          </a:r>
          <a:r>
            <a:rPr lang="et-EE" sz="1800" dirty="0"/>
            <a:t>, kus õpinguid jätkatakse (</a:t>
          </a:r>
          <a:r>
            <a:rPr lang="et-EE" sz="1800" i="1" dirty="0"/>
            <a:t>üldjuhul eakohane klass</a:t>
          </a:r>
          <a:r>
            <a:rPr lang="et-EE" sz="1800" dirty="0"/>
            <a:t>)</a:t>
          </a:r>
        </a:p>
      </dgm:t>
    </dgm:pt>
    <dgm:pt modelId="{99F8680F-082F-4DEF-94D6-51B2B7B7A262}" type="parTrans" cxnId="{F7E1C3E5-D187-460A-B466-E874647D8C32}">
      <dgm:prSet/>
      <dgm:spPr/>
      <dgm:t>
        <a:bodyPr/>
        <a:lstStyle/>
        <a:p>
          <a:endParaRPr lang="et-EE"/>
        </a:p>
      </dgm:t>
    </dgm:pt>
    <dgm:pt modelId="{84CF95B9-D4E1-4150-B980-D29594077DF3}" type="sibTrans" cxnId="{F7E1C3E5-D187-460A-B466-E874647D8C32}">
      <dgm:prSet/>
      <dgm:spPr/>
      <dgm:t>
        <a:bodyPr/>
        <a:lstStyle/>
        <a:p>
          <a:endParaRPr lang="et-EE"/>
        </a:p>
      </dgm:t>
    </dgm:pt>
    <dgm:pt modelId="{026DA1B5-2883-476C-80A6-B5C3BA09A126}" type="pres">
      <dgm:prSet presAssocID="{BEB1C314-77A0-4C1F-A067-4EF32A6D565A}" presName="linear" presStyleCnt="0">
        <dgm:presLayoutVars>
          <dgm:dir/>
          <dgm:animLvl val="lvl"/>
          <dgm:resizeHandles val="exact"/>
        </dgm:presLayoutVars>
      </dgm:prSet>
      <dgm:spPr/>
    </dgm:pt>
    <dgm:pt modelId="{4BEF78E0-5715-4526-8B6A-7231A4732597}" type="pres">
      <dgm:prSet presAssocID="{333155D3-7C57-4190-9ED8-E3F129C82748}" presName="parentLin" presStyleCnt="0"/>
      <dgm:spPr/>
    </dgm:pt>
    <dgm:pt modelId="{8062A44D-06EA-4504-91EF-35DD14899858}" type="pres">
      <dgm:prSet presAssocID="{333155D3-7C57-4190-9ED8-E3F129C82748}" presName="parentLeftMargin" presStyleLbl="node1" presStyleIdx="0" presStyleCnt="4"/>
      <dgm:spPr/>
    </dgm:pt>
    <dgm:pt modelId="{B23B3DA5-F225-4F0B-8C12-EF86B9711AE5}" type="pres">
      <dgm:prSet presAssocID="{333155D3-7C57-4190-9ED8-E3F129C82748}" presName="parentText" presStyleLbl="node1" presStyleIdx="0" presStyleCnt="4" custScaleX="108722" custScaleY="250318" custLinFactY="100000" custLinFactNeighborX="18165" custLinFactNeighborY="183323">
        <dgm:presLayoutVars>
          <dgm:chMax val="0"/>
          <dgm:bulletEnabled val="1"/>
        </dgm:presLayoutVars>
      </dgm:prSet>
      <dgm:spPr/>
    </dgm:pt>
    <dgm:pt modelId="{A8084776-E630-43F3-B75A-068516D2FABC}" type="pres">
      <dgm:prSet presAssocID="{333155D3-7C57-4190-9ED8-E3F129C82748}" presName="negativeSpace" presStyleCnt="0"/>
      <dgm:spPr/>
    </dgm:pt>
    <dgm:pt modelId="{8658C4F7-597A-4D46-892F-DB234DF27D6A}" type="pres">
      <dgm:prSet presAssocID="{333155D3-7C57-4190-9ED8-E3F129C82748}" presName="childText" presStyleLbl="conFgAcc1" presStyleIdx="0" presStyleCnt="4">
        <dgm:presLayoutVars>
          <dgm:bulletEnabled val="1"/>
        </dgm:presLayoutVars>
      </dgm:prSet>
      <dgm:spPr/>
    </dgm:pt>
    <dgm:pt modelId="{10B70622-0BB5-4597-8BD3-48676EAD2930}" type="pres">
      <dgm:prSet presAssocID="{AD4B32FC-C2B5-4525-AF66-B7118BF9AB9E}" presName="spaceBetweenRectangles" presStyleCnt="0"/>
      <dgm:spPr/>
    </dgm:pt>
    <dgm:pt modelId="{50FFE8D6-AF0D-4752-8307-C1DDEBC02A39}" type="pres">
      <dgm:prSet presAssocID="{8F5C4D77-0FB5-44B8-954F-332282D31EEF}" presName="parentLin" presStyleCnt="0"/>
      <dgm:spPr/>
    </dgm:pt>
    <dgm:pt modelId="{2D03B48B-7E1B-4584-91B7-1DF7D96AE012}" type="pres">
      <dgm:prSet presAssocID="{8F5C4D77-0FB5-44B8-954F-332282D31EEF}" presName="parentLeftMargin" presStyleLbl="node1" presStyleIdx="0" presStyleCnt="4"/>
      <dgm:spPr/>
    </dgm:pt>
    <dgm:pt modelId="{11A2B342-EE42-4251-A077-99BE2E2DCA22}" type="pres">
      <dgm:prSet presAssocID="{8F5C4D77-0FB5-44B8-954F-332282D31EEF}" presName="parentText" presStyleLbl="node1" presStyleIdx="1" presStyleCnt="4" custScaleX="109712" custScaleY="272311" custLinFactY="-188456" custLinFactNeighborX="21193" custLinFactNeighborY="-200000">
        <dgm:presLayoutVars>
          <dgm:chMax val="0"/>
          <dgm:bulletEnabled val="1"/>
        </dgm:presLayoutVars>
      </dgm:prSet>
      <dgm:spPr/>
    </dgm:pt>
    <dgm:pt modelId="{D1F38B39-37B8-4E3D-B3B5-6EA2EAD11C8A}" type="pres">
      <dgm:prSet presAssocID="{8F5C4D77-0FB5-44B8-954F-332282D31EEF}" presName="negativeSpace" presStyleCnt="0"/>
      <dgm:spPr/>
    </dgm:pt>
    <dgm:pt modelId="{EBD1CB09-815C-4518-ADBC-2344111AF357}" type="pres">
      <dgm:prSet presAssocID="{8F5C4D77-0FB5-44B8-954F-332282D31EEF}" presName="childText" presStyleLbl="conFgAcc1" presStyleIdx="1" presStyleCnt="4">
        <dgm:presLayoutVars>
          <dgm:bulletEnabled val="1"/>
        </dgm:presLayoutVars>
      </dgm:prSet>
      <dgm:spPr/>
    </dgm:pt>
    <dgm:pt modelId="{42DE0962-4038-4C53-90F8-F645DC89A0CC}" type="pres">
      <dgm:prSet presAssocID="{84CF95B9-D4E1-4150-B980-D29594077DF3}" presName="spaceBetweenRectangles" presStyleCnt="0"/>
      <dgm:spPr/>
    </dgm:pt>
    <dgm:pt modelId="{5D6FF27A-E99B-4C6D-A458-89016171DC37}" type="pres">
      <dgm:prSet presAssocID="{E5B6DA62-FA68-495E-8839-AF607359C7A8}" presName="parentLin" presStyleCnt="0"/>
      <dgm:spPr/>
    </dgm:pt>
    <dgm:pt modelId="{656C6078-AFE5-497F-B9FC-0C20318836AB}" type="pres">
      <dgm:prSet presAssocID="{E5B6DA62-FA68-495E-8839-AF607359C7A8}" presName="parentLeftMargin" presStyleLbl="node1" presStyleIdx="1" presStyleCnt="4"/>
      <dgm:spPr/>
    </dgm:pt>
    <dgm:pt modelId="{3240DDAC-9096-4AE4-B2F0-CB9EF6FC0F25}" type="pres">
      <dgm:prSet presAssocID="{E5B6DA62-FA68-495E-8839-AF607359C7A8}" presName="parentText" presStyleLbl="node1" presStyleIdx="2" presStyleCnt="4" custScaleX="108907" custScaleY="200806" custLinFactNeighborX="13611">
        <dgm:presLayoutVars>
          <dgm:chMax val="0"/>
          <dgm:bulletEnabled val="1"/>
        </dgm:presLayoutVars>
      </dgm:prSet>
      <dgm:spPr/>
    </dgm:pt>
    <dgm:pt modelId="{363D27EB-EC6E-444F-8B15-127CD6B5C873}" type="pres">
      <dgm:prSet presAssocID="{E5B6DA62-FA68-495E-8839-AF607359C7A8}" presName="negativeSpace" presStyleCnt="0"/>
      <dgm:spPr/>
    </dgm:pt>
    <dgm:pt modelId="{910D6D29-40DD-4D04-A56B-3B01C52B6D45}" type="pres">
      <dgm:prSet presAssocID="{E5B6DA62-FA68-495E-8839-AF607359C7A8}" presName="childText" presStyleLbl="conFgAcc1" presStyleIdx="2" presStyleCnt="4">
        <dgm:presLayoutVars>
          <dgm:bulletEnabled val="1"/>
        </dgm:presLayoutVars>
      </dgm:prSet>
      <dgm:spPr/>
    </dgm:pt>
    <dgm:pt modelId="{2956E8A9-A04C-4960-A1EB-FFB1FE50EA1A}" type="pres">
      <dgm:prSet presAssocID="{84318D36-F9A9-4480-AA92-93AC8640C238}" presName="spaceBetweenRectangles" presStyleCnt="0"/>
      <dgm:spPr/>
    </dgm:pt>
    <dgm:pt modelId="{29DA908E-B59F-41E5-B147-35CDA0BE20B7}" type="pres">
      <dgm:prSet presAssocID="{CC0C689A-B13D-47BA-B591-54DB53CEDE3F}" presName="parentLin" presStyleCnt="0"/>
      <dgm:spPr/>
    </dgm:pt>
    <dgm:pt modelId="{EC947B6A-2FF1-4FE1-901E-A5F48099FEFE}" type="pres">
      <dgm:prSet presAssocID="{CC0C689A-B13D-47BA-B591-54DB53CEDE3F}" presName="parentLeftMargin" presStyleLbl="node1" presStyleIdx="2" presStyleCnt="4"/>
      <dgm:spPr/>
    </dgm:pt>
    <dgm:pt modelId="{C1EC1DD6-20AE-48B7-BB6D-CBD043778CEE}" type="pres">
      <dgm:prSet presAssocID="{CC0C689A-B13D-47BA-B591-54DB53CEDE3F}" presName="parentText" presStyleLbl="node1" presStyleIdx="3" presStyleCnt="4" custScaleX="110915" custScaleY="245657" custLinFactNeighborX="7754" custLinFactNeighborY="-12570">
        <dgm:presLayoutVars>
          <dgm:chMax val="0"/>
          <dgm:bulletEnabled val="1"/>
        </dgm:presLayoutVars>
      </dgm:prSet>
      <dgm:spPr/>
    </dgm:pt>
    <dgm:pt modelId="{B3589313-2630-465E-88D2-B445DD4B85AB}" type="pres">
      <dgm:prSet presAssocID="{CC0C689A-B13D-47BA-B591-54DB53CEDE3F}" presName="negativeSpace" presStyleCnt="0"/>
      <dgm:spPr/>
    </dgm:pt>
    <dgm:pt modelId="{300C48AE-BA5F-4F26-83A5-C7F30F1C8EE2}" type="pres">
      <dgm:prSet presAssocID="{CC0C689A-B13D-47BA-B591-54DB53CEDE3F}" presName="childText" presStyleLbl="conFgAcc1" presStyleIdx="3" presStyleCnt="4">
        <dgm:presLayoutVars>
          <dgm:bulletEnabled val="1"/>
        </dgm:presLayoutVars>
      </dgm:prSet>
      <dgm:spPr/>
    </dgm:pt>
  </dgm:ptLst>
  <dgm:cxnLst>
    <dgm:cxn modelId="{FC504A0F-828B-49F6-AF00-E959CE0EE2F1}" type="presOf" srcId="{8F5C4D77-0FB5-44B8-954F-332282D31EEF}" destId="{11A2B342-EE42-4251-A077-99BE2E2DCA22}" srcOrd="1" destOrd="0" presId="urn:microsoft.com/office/officeart/2005/8/layout/list1"/>
    <dgm:cxn modelId="{29C7DD69-5408-4DD0-83E0-1390C59B1E1F}" srcId="{BEB1C314-77A0-4C1F-A067-4EF32A6D565A}" destId="{333155D3-7C57-4190-9ED8-E3F129C82748}" srcOrd="0" destOrd="0" parTransId="{B4C60FAF-B2AD-4662-A5A4-5F705EC5FB40}" sibTransId="{AD4B32FC-C2B5-4525-AF66-B7118BF9AB9E}"/>
    <dgm:cxn modelId="{F2840F4C-EECE-4CA2-95F9-D0D64179CE97}" type="presOf" srcId="{CC0C689A-B13D-47BA-B591-54DB53CEDE3F}" destId="{C1EC1DD6-20AE-48B7-BB6D-CBD043778CEE}" srcOrd="1" destOrd="0" presId="urn:microsoft.com/office/officeart/2005/8/layout/list1"/>
    <dgm:cxn modelId="{E6CF4981-9A5E-48AE-8B01-80EFF08F8427}" type="presOf" srcId="{8F5C4D77-0FB5-44B8-954F-332282D31EEF}" destId="{2D03B48B-7E1B-4584-91B7-1DF7D96AE012}" srcOrd="0" destOrd="0" presId="urn:microsoft.com/office/officeart/2005/8/layout/list1"/>
    <dgm:cxn modelId="{C2C7D788-1641-48CB-8363-E489BFB6D134}" type="presOf" srcId="{E5B6DA62-FA68-495E-8839-AF607359C7A8}" destId="{656C6078-AFE5-497F-B9FC-0C20318836AB}" srcOrd="0" destOrd="0" presId="urn:microsoft.com/office/officeart/2005/8/layout/list1"/>
    <dgm:cxn modelId="{3070498E-3966-498A-B06B-D010212F5C39}" type="presOf" srcId="{333155D3-7C57-4190-9ED8-E3F129C82748}" destId="{8062A44D-06EA-4504-91EF-35DD14899858}" srcOrd="0" destOrd="0" presId="urn:microsoft.com/office/officeart/2005/8/layout/list1"/>
    <dgm:cxn modelId="{1910E2AE-4919-43C4-92BA-8158C6EB5507}" type="presOf" srcId="{333155D3-7C57-4190-9ED8-E3F129C82748}" destId="{B23B3DA5-F225-4F0B-8C12-EF86B9711AE5}" srcOrd="1" destOrd="0" presId="urn:microsoft.com/office/officeart/2005/8/layout/list1"/>
    <dgm:cxn modelId="{158C28C3-04EE-4A84-AA28-0ED815CD837E}" type="presOf" srcId="{BEB1C314-77A0-4C1F-A067-4EF32A6D565A}" destId="{026DA1B5-2883-476C-80A6-B5C3BA09A126}" srcOrd="0" destOrd="0" presId="urn:microsoft.com/office/officeart/2005/8/layout/list1"/>
    <dgm:cxn modelId="{F7E1C3E5-D187-460A-B466-E874647D8C32}" srcId="{BEB1C314-77A0-4C1F-A067-4EF32A6D565A}" destId="{8F5C4D77-0FB5-44B8-954F-332282D31EEF}" srcOrd="1" destOrd="0" parTransId="{99F8680F-082F-4DEF-94D6-51B2B7B7A262}" sibTransId="{84CF95B9-D4E1-4150-B980-D29594077DF3}"/>
    <dgm:cxn modelId="{CA66FCEA-5709-4E04-8306-C23B0046FE77}" srcId="{BEB1C314-77A0-4C1F-A067-4EF32A6D565A}" destId="{E5B6DA62-FA68-495E-8839-AF607359C7A8}" srcOrd="2" destOrd="0" parTransId="{39C05A61-DD52-4F8C-87AF-99392F7C67B6}" sibTransId="{84318D36-F9A9-4480-AA92-93AC8640C238}"/>
    <dgm:cxn modelId="{FF40AEED-3669-4463-9A4C-7D2911CF054D}" type="presOf" srcId="{E5B6DA62-FA68-495E-8839-AF607359C7A8}" destId="{3240DDAC-9096-4AE4-B2F0-CB9EF6FC0F25}" srcOrd="1" destOrd="0" presId="urn:microsoft.com/office/officeart/2005/8/layout/list1"/>
    <dgm:cxn modelId="{E9E625F3-0214-45D9-B297-DB522681B514}" srcId="{BEB1C314-77A0-4C1F-A067-4EF32A6D565A}" destId="{CC0C689A-B13D-47BA-B591-54DB53CEDE3F}" srcOrd="3" destOrd="0" parTransId="{55F914B1-E9C4-488A-8501-66474013B90C}" sibTransId="{80033CDD-873C-4CF0-B430-6F475096DEEA}"/>
    <dgm:cxn modelId="{322CAAF9-33F0-4D49-8B62-9EE75CDD06EF}" type="presOf" srcId="{CC0C689A-B13D-47BA-B591-54DB53CEDE3F}" destId="{EC947B6A-2FF1-4FE1-901E-A5F48099FEFE}" srcOrd="0" destOrd="0" presId="urn:microsoft.com/office/officeart/2005/8/layout/list1"/>
    <dgm:cxn modelId="{09EC88FA-2714-444B-B0A5-3BC20B508D87}" type="presParOf" srcId="{026DA1B5-2883-476C-80A6-B5C3BA09A126}" destId="{4BEF78E0-5715-4526-8B6A-7231A4732597}" srcOrd="0" destOrd="0" presId="urn:microsoft.com/office/officeart/2005/8/layout/list1"/>
    <dgm:cxn modelId="{0FD36031-F4D7-4617-8438-AA622BCFE5CA}" type="presParOf" srcId="{4BEF78E0-5715-4526-8B6A-7231A4732597}" destId="{8062A44D-06EA-4504-91EF-35DD14899858}" srcOrd="0" destOrd="0" presId="urn:microsoft.com/office/officeart/2005/8/layout/list1"/>
    <dgm:cxn modelId="{DCCAF53B-0EF1-475D-AABF-6F8D30453FBF}" type="presParOf" srcId="{4BEF78E0-5715-4526-8B6A-7231A4732597}" destId="{B23B3DA5-F225-4F0B-8C12-EF86B9711AE5}" srcOrd="1" destOrd="0" presId="urn:microsoft.com/office/officeart/2005/8/layout/list1"/>
    <dgm:cxn modelId="{8461C033-0A23-4B98-B090-0E4E0AD24C80}" type="presParOf" srcId="{026DA1B5-2883-476C-80A6-B5C3BA09A126}" destId="{A8084776-E630-43F3-B75A-068516D2FABC}" srcOrd="1" destOrd="0" presId="urn:microsoft.com/office/officeart/2005/8/layout/list1"/>
    <dgm:cxn modelId="{E18CB1AC-0864-4F19-A13E-AC0D4E74BFAB}" type="presParOf" srcId="{026DA1B5-2883-476C-80A6-B5C3BA09A126}" destId="{8658C4F7-597A-4D46-892F-DB234DF27D6A}" srcOrd="2" destOrd="0" presId="urn:microsoft.com/office/officeart/2005/8/layout/list1"/>
    <dgm:cxn modelId="{705E54E3-A758-423D-A419-9F2FD93F0A65}" type="presParOf" srcId="{026DA1B5-2883-476C-80A6-B5C3BA09A126}" destId="{10B70622-0BB5-4597-8BD3-48676EAD2930}" srcOrd="3" destOrd="0" presId="urn:microsoft.com/office/officeart/2005/8/layout/list1"/>
    <dgm:cxn modelId="{E81BA903-9E4B-4F28-96A1-02D1BF3F7700}" type="presParOf" srcId="{026DA1B5-2883-476C-80A6-B5C3BA09A126}" destId="{50FFE8D6-AF0D-4752-8307-C1DDEBC02A39}" srcOrd="4" destOrd="0" presId="urn:microsoft.com/office/officeart/2005/8/layout/list1"/>
    <dgm:cxn modelId="{745149E7-E639-4A6E-9F00-B907EB70727C}" type="presParOf" srcId="{50FFE8D6-AF0D-4752-8307-C1DDEBC02A39}" destId="{2D03B48B-7E1B-4584-91B7-1DF7D96AE012}" srcOrd="0" destOrd="0" presId="urn:microsoft.com/office/officeart/2005/8/layout/list1"/>
    <dgm:cxn modelId="{C99127A4-4C8B-4828-B2B9-E2A6B919A763}" type="presParOf" srcId="{50FFE8D6-AF0D-4752-8307-C1DDEBC02A39}" destId="{11A2B342-EE42-4251-A077-99BE2E2DCA22}" srcOrd="1" destOrd="0" presId="urn:microsoft.com/office/officeart/2005/8/layout/list1"/>
    <dgm:cxn modelId="{0FE8993B-4786-49F7-B0C2-E55665D66E12}" type="presParOf" srcId="{026DA1B5-2883-476C-80A6-B5C3BA09A126}" destId="{D1F38B39-37B8-4E3D-B3B5-6EA2EAD11C8A}" srcOrd="5" destOrd="0" presId="urn:microsoft.com/office/officeart/2005/8/layout/list1"/>
    <dgm:cxn modelId="{77DF990B-3400-48B1-976D-7DBA3498BBEB}" type="presParOf" srcId="{026DA1B5-2883-476C-80A6-B5C3BA09A126}" destId="{EBD1CB09-815C-4518-ADBC-2344111AF357}" srcOrd="6" destOrd="0" presId="urn:microsoft.com/office/officeart/2005/8/layout/list1"/>
    <dgm:cxn modelId="{C2287474-5C1D-43AD-8A8D-B2614481F962}" type="presParOf" srcId="{026DA1B5-2883-476C-80A6-B5C3BA09A126}" destId="{42DE0962-4038-4C53-90F8-F645DC89A0CC}" srcOrd="7" destOrd="0" presId="urn:microsoft.com/office/officeart/2005/8/layout/list1"/>
    <dgm:cxn modelId="{D74E82A4-C737-4E3F-B266-9E83AB16379B}" type="presParOf" srcId="{026DA1B5-2883-476C-80A6-B5C3BA09A126}" destId="{5D6FF27A-E99B-4C6D-A458-89016171DC37}" srcOrd="8" destOrd="0" presId="urn:microsoft.com/office/officeart/2005/8/layout/list1"/>
    <dgm:cxn modelId="{282623D9-34B1-4A8C-ACF7-BA274641D5BC}" type="presParOf" srcId="{5D6FF27A-E99B-4C6D-A458-89016171DC37}" destId="{656C6078-AFE5-497F-B9FC-0C20318836AB}" srcOrd="0" destOrd="0" presId="urn:microsoft.com/office/officeart/2005/8/layout/list1"/>
    <dgm:cxn modelId="{C1E70A65-6ACB-4E1A-8E67-345C5F42639D}" type="presParOf" srcId="{5D6FF27A-E99B-4C6D-A458-89016171DC37}" destId="{3240DDAC-9096-4AE4-B2F0-CB9EF6FC0F25}" srcOrd="1" destOrd="0" presId="urn:microsoft.com/office/officeart/2005/8/layout/list1"/>
    <dgm:cxn modelId="{D1686018-00AF-4E09-9F9B-92811CF17054}" type="presParOf" srcId="{026DA1B5-2883-476C-80A6-B5C3BA09A126}" destId="{363D27EB-EC6E-444F-8B15-127CD6B5C873}" srcOrd="9" destOrd="0" presId="urn:microsoft.com/office/officeart/2005/8/layout/list1"/>
    <dgm:cxn modelId="{B9788794-D11B-41DD-9ACD-BDBAF640B3C8}" type="presParOf" srcId="{026DA1B5-2883-476C-80A6-B5C3BA09A126}" destId="{910D6D29-40DD-4D04-A56B-3B01C52B6D45}" srcOrd="10" destOrd="0" presId="urn:microsoft.com/office/officeart/2005/8/layout/list1"/>
    <dgm:cxn modelId="{DB3FD511-4CE2-4823-8C40-3E92A7737C00}" type="presParOf" srcId="{026DA1B5-2883-476C-80A6-B5C3BA09A126}" destId="{2956E8A9-A04C-4960-A1EB-FFB1FE50EA1A}" srcOrd="11" destOrd="0" presId="urn:microsoft.com/office/officeart/2005/8/layout/list1"/>
    <dgm:cxn modelId="{5798836D-8164-4607-AB14-52EF78079573}" type="presParOf" srcId="{026DA1B5-2883-476C-80A6-B5C3BA09A126}" destId="{29DA908E-B59F-41E5-B147-35CDA0BE20B7}" srcOrd="12" destOrd="0" presId="urn:microsoft.com/office/officeart/2005/8/layout/list1"/>
    <dgm:cxn modelId="{C2A4F458-24C7-406C-8EB0-DAA92F628063}" type="presParOf" srcId="{29DA908E-B59F-41E5-B147-35CDA0BE20B7}" destId="{EC947B6A-2FF1-4FE1-901E-A5F48099FEFE}" srcOrd="0" destOrd="0" presId="urn:microsoft.com/office/officeart/2005/8/layout/list1"/>
    <dgm:cxn modelId="{7A5CF9D2-EBF7-4890-98CA-50868B11BE55}" type="presParOf" srcId="{29DA908E-B59F-41E5-B147-35CDA0BE20B7}" destId="{C1EC1DD6-20AE-48B7-BB6D-CBD043778CEE}" srcOrd="1" destOrd="0" presId="urn:microsoft.com/office/officeart/2005/8/layout/list1"/>
    <dgm:cxn modelId="{2352B5C2-9F61-44A5-8959-9D7973271BDF}" type="presParOf" srcId="{026DA1B5-2883-476C-80A6-B5C3BA09A126}" destId="{B3589313-2630-465E-88D2-B445DD4B85AB}" srcOrd="13" destOrd="0" presId="urn:microsoft.com/office/officeart/2005/8/layout/list1"/>
    <dgm:cxn modelId="{9EF4F268-CAEB-44A4-A4FC-96C4A561229A}" type="presParOf" srcId="{026DA1B5-2883-476C-80A6-B5C3BA09A126}" destId="{300C48AE-BA5F-4F26-83A5-C7F30F1C8EE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06ACC6-A585-4F6E-AF41-1FB9B7C0447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t-EE"/>
        </a:p>
      </dgm:t>
    </dgm:pt>
    <dgm:pt modelId="{B02A6094-7F9F-4861-A97C-1D3BE72F2174}">
      <dgm:prSet phldrT="[Tekst]"/>
      <dgm:spPr/>
      <dgm:t>
        <a:bodyPr/>
        <a:lstStyle/>
        <a:p>
          <a:r>
            <a:rPr lang="et-EE" dirty="0"/>
            <a:t>Võimalused täna </a:t>
          </a:r>
        </a:p>
      </dgm:t>
    </dgm:pt>
    <dgm:pt modelId="{B26BFF0C-D29B-4DF7-AA5E-218C91247BEC}" type="parTrans" cxnId="{2C560432-A643-4E7A-9362-1E11583DC49C}">
      <dgm:prSet/>
      <dgm:spPr/>
      <dgm:t>
        <a:bodyPr/>
        <a:lstStyle/>
        <a:p>
          <a:endParaRPr lang="et-EE"/>
        </a:p>
      </dgm:t>
    </dgm:pt>
    <dgm:pt modelId="{6130C9A1-6B5D-4592-A5FD-95712FF75EE2}" type="sibTrans" cxnId="{2C560432-A643-4E7A-9362-1E11583DC49C}">
      <dgm:prSet/>
      <dgm:spPr/>
      <dgm:t>
        <a:bodyPr/>
        <a:lstStyle/>
        <a:p>
          <a:endParaRPr lang="et-EE"/>
        </a:p>
      </dgm:t>
    </dgm:pt>
    <dgm:pt modelId="{8E173275-6362-4B82-B43A-539FCB7A5A3B}">
      <dgm:prSet phldrT="[Tekst]"/>
      <dgm:spPr/>
      <dgm:t>
        <a:bodyPr/>
        <a:lstStyle/>
        <a:p>
          <a:r>
            <a:rPr lang="et-EE" b="1" dirty="0"/>
            <a:t>Ukraina rahvusvaheline kool (1) </a:t>
          </a:r>
        </a:p>
      </dgm:t>
    </dgm:pt>
    <dgm:pt modelId="{B88F1338-703A-4228-B09B-8FD3DD1B01C8}" type="parTrans" cxnId="{7E888FBD-A37E-408A-B812-8F20E44830D2}">
      <dgm:prSet/>
      <dgm:spPr/>
      <dgm:t>
        <a:bodyPr/>
        <a:lstStyle/>
        <a:p>
          <a:endParaRPr lang="et-EE"/>
        </a:p>
      </dgm:t>
    </dgm:pt>
    <dgm:pt modelId="{E8F02C59-F061-49C6-B341-1510B5E28E5B}" type="sibTrans" cxnId="{7E888FBD-A37E-408A-B812-8F20E44830D2}">
      <dgm:prSet/>
      <dgm:spPr/>
      <dgm:t>
        <a:bodyPr/>
        <a:lstStyle/>
        <a:p>
          <a:endParaRPr lang="et-EE"/>
        </a:p>
      </dgm:t>
    </dgm:pt>
    <dgm:pt modelId="{5F19B508-7399-4A42-8D54-3817381D0582}">
      <dgm:prSet phldrT="[Tekst]"/>
      <dgm:spPr/>
      <dgm:t>
        <a:bodyPr/>
        <a:lstStyle/>
        <a:p>
          <a:r>
            <a:rPr lang="et-EE" b="1" dirty="0"/>
            <a:t>Piirkondlikud kontaktid, kelle poole otse pöörduda (2)</a:t>
          </a:r>
        </a:p>
      </dgm:t>
    </dgm:pt>
    <dgm:pt modelId="{B5D7ED8E-F3D1-4730-BED5-58049122837A}" type="parTrans" cxnId="{30D82632-B9BE-472B-AD19-5E7C88658AF6}">
      <dgm:prSet/>
      <dgm:spPr/>
      <dgm:t>
        <a:bodyPr/>
        <a:lstStyle/>
        <a:p>
          <a:endParaRPr lang="et-EE"/>
        </a:p>
      </dgm:t>
    </dgm:pt>
    <dgm:pt modelId="{35580CFF-9806-40BF-9E89-E789B5676B1C}" type="sibTrans" cxnId="{30D82632-B9BE-472B-AD19-5E7C88658AF6}">
      <dgm:prSet/>
      <dgm:spPr/>
      <dgm:t>
        <a:bodyPr/>
        <a:lstStyle/>
        <a:p>
          <a:endParaRPr lang="et-EE"/>
        </a:p>
      </dgm:t>
    </dgm:pt>
    <dgm:pt modelId="{ED4BB0E6-9807-4B3D-843C-9E5B7C6A3581}">
      <dgm:prSet phldrT="[Tekst]"/>
      <dgm:spPr/>
      <dgm:t>
        <a:bodyPr/>
        <a:lstStyle/>
        <a:p>
          <a:r>
            <a:rPr lang="et-EE" b="1" dirty="0">
              <a:solidFill>
                <a:schemeClr val="accent2">
                  <a:lumMod val="60000"/>
                  <a:lumOff val="40000"/>
                </a:schemeClr>
              </a:solidFill>
            </a:rPr>
            <a:t>Peatselt täpsustav info </a:t>
          </a:r>
          <a:r>
            <a:rPr lang="et-EE" b="0" dirty="0">
              <a:solidFill>
                <a:schemeClr val="accent2">
                  <a:lumMod val="60000"/>
                  <a:lumOff val="40000"/>
                </a:schemeClr>
              </a:solidFill>
            </a:rPr>
            <a:t>saatkondade kaudu lõputunnistuste päringute esitamiseks (3)</a:t>
          </a:r>
        </a:p>
      </dgm:t>
    </dgm:pt>
    <dgm:pt modelId="{962DC55B-30E8-457D-B1EB-BA9D32F0ABDC}" type="parTrans" cxnId="{261307A3-CBA9-4D53-8C6C-BB38F06F2E2D}">
      <dgm:prSet/>
      <dgm:spPr/>
      <dgm:t>
        <a:bodyPr/>
        <a:lstStyle/>
        <a:p>
          <a:endParaRPr lang="et-EE"/>
        </a:p>
      </dgm:t>
    </dgm:pt>
    <dgm:pt modelId="{45605A67-B180-4EFC-A449-F35C5429D9F0}" type="sibTrans" cxnId="{261307A3-CBA9-4D53-8C6C-BB38F06F2E2D}">
      <dgm:prSet/>
      <dgm:spPr/>
      <dgm:t>
        <a:bodyPr/>
        <a:lstStyle/>
        <a:p>
          <a:endParaRPr lang="et-EE"/>
        </a:p>
      </dgm:t>
    </dgm:pt>
    <dgm:pt modelId="{9FF966E8-539D-40F7-89C1-07619367E5BD}" type="pres">
      <dgm:prSet presAssocID="{BA06ACC6-A585-4F6E-AF41-1FB9B7C04471}" presName="composite" presStyleCnt="0">
        <dgm:presLayoutVars>
          <dgm:chMax val="1"/>
          <dgm:dir/>
          <dgm:resizeHandles val="exact"/>
        </dgm:presLayoutVars>
      </dgm:prSet>
      <dgm:spPr/>
    </dgm:pt>
    <dgm:pt modelId="{81841E59-061F-4D96-A6D2-FD5771E760A8}" type="pres">
      <dgm:prSet presAssocID="{B02A6094-7F9F-4861-A97C-1D3BE72F2174}" presName="roof" presStyleLbl="dkBgShp" presStyleIdx="0" presStyleCnt="2"/>
      <dgm:spPr/>
    </dgm:pt>
    <dgm:pt modelId="{11BF43FD-9ED9-4C31-86AC-25E77466EE17}" type="pres">
      <dgm:prSet presAssocID="{B02A6094-7F9F-4861-A97C-1D3BE72F2174}" presName="pillars" presStyleCnt="0"/>
      <dgm:spPr/>
    </dgm:pt>
    <dgm:pt modelId="{C5C31FFE-1C85-40FD-AA26-F6B44A6B615E}" type="pres">
      <dgm:prSet presAssocID="{B02A6094-7F9F-4861-A97C-1D3BE72F2174}" presName="pillar1" presStyleLbl="node1" presStyleIdx="0" presStyleCnt="3">
        <dgm:presLayoutVars>
          <dgm:bulletEnabled val="1"/>
        </dgm:presLayoutVars>
      </dgm:prSet>
      <dgm:spPr/>
    </dgm:pt>
    <dgm:pt modelId="{38FFFA9E-2936-44DA-8BC4-4E05C8CA7336}" type="pres">
      <dgm:prSet presAssocID="{5F19B508-7399-4A42-8D54-3817381D0582}" presName="pillarX" presStyleLbl="node1" presStyleIdx="1" presStyleCnt="3">
        <dgm:presLayoutVars>
          <dgm:bulletEnabled val="1"/>
        </dgm:presLayoutVars>
      </dgm:prSet>
      <dgm:spPr/>
    </dgm:pt>
    <dgm:pt modelId="{EAB2B409-ACDF-4F14-B26E-47C8E04AF839}" type="pres">
      <dgm:prSet presAssocID="{ED4BB0E6-9807-4B3D-843C-9E5B7C6A3581}" presName="pillarX" presStyleLbl="node1" presStyleIdx="2" presStyleCnt="3">
        <dgm:presLayoutVars>
          <dgm:bulletEnabled val="1"/>
        </dgm:presLayoutVars>
      </dgm:prSet>
      <dgm:spPr/>
    </dgm:pt>
    <dgm:pt modelId="{CC3176DE-D7B3-43C7-9D41-0F33DF6B4925}" type="pres">
      <dgm:prSet presAssocID="{B02A6094-7F9F-4861-A97C-1D3BE72F2174}" presName="base" presStyleLbl="dkBgShp" presStyleIdx="1" presStyleCnt="2"/>
      <dgm:spPr/>
    </dgm:pt>
  </dgm:ptLst>
  <dgm:cxnLst>
    <dgm:cxn modelId="{2C560432-A643-4E7A-9362-1E11583DC49C}" srcId="{BA06ACC6-A585-4F6E-AF41-1FB9B7C04471}" destId="{B02A6094-7F9F-4861-A97C-1D3BE72F2174}" srcOrd="0" destOrd="0" parTransId="{B26BFF0C-D29B-4DF7-AA5E-218C91247BEC}" sibTransId="{6130C9A1-6B5D-4592-A5FD-95712FF75EE2}"/>
    <dgm:cxn modelId="{30D82632-B9BE-472B-AD19-5E7C88658AF6}" srcId="{B02A6094-7F9F-4861-A97C-1D3BE72F2174}" destId="{5F19B508-7399-4A42-8D54-3817381D0582}" srcOrd="1" destOrd="0" parTransId="{B5D7ED8E-F3D1-4730-BED5-58049122837A}" sibTransId="{35580CFF-9806-40BF-9E89-E789B5676B1C}"/>
    <dgm:cxn modelId="{EE51B367-9990-485F-9FAA-1E4CDB3A2892}" type="presOf" srcId="{BA06ACC6-A585-4F6E-AF41-1FB9B7C04471}" destId="{9FF966E8-539D-40F7-89C1-07619367E5BD}" srcOrd="0" destOrd="0" presId="urn:microsoft.com/office/officeart/2005/8/layout/hList3"/>
    <dgm:cxn modelId="{DCCA5977-F857-4842-A8BF-A6AAEB9090E2}" type="presOf" srcId="{8E173275-6362-4B82-B43A-539FCB7A5A3B}" destId="{C5C31FFE-1C85-40FD-AA26-F6B44A6B615E}" srcOrd="0" destOrd="0" presId="urn:microsoft.com/office/officeart/2005/8/layout/hList3"/>
    <dgm:cxn modelId="{30E95E9C-2432-4925-B2A5-C381A5C68FE5}" type="presOf" srcId="{ED4BB0E6-9807-4B3D-843C-9E5B7C6A3581}" destId="{EAB2B409-ACDF-4F14-B26E-47C8E04AF839}" srcOrd="0" destOrd="0" presId="urn:microsoft.com/office/officeart/2005/8/layout/hList3"/>
    <dgm:cxn modelId="{261307A3-CBA9-4D53-8C6C-BB38F06F2E2D}" srcId="{B02A6094-7F9F-4861-A97C-1D3BE72F2174}" destId="{ED4BB0E6-9807-4B3D-843C-9E5B7C6A3581}" srcOrd="2" destOrd="0" parTransId="{962DC55B-30E8-457D-B1EB-BA9D32F0ABDC}" sibTransId="{45605A67-B180-4EFC-A449-F35C5429D9F0}"/>
    <dgm:cxn modelId="{7E888FBD-A37E-408A-B812-8F20E44830D2}" srcId="{B02A6094-7F9F-4861-A97C-1D3BE72F2174}" destId="{8E173275-6362-4B82-B43A-539FCB7A5A3B}" srcOrd="0" destOrd="0" parTransId="{B88F1338-703A-4228-B09B-8FD3DD1B01C8}" sibTransId="{E8F02C59-F061-49C6-B341-1510B5E28E5B}"/>
    <dgm:cxn modelId="{CCAE52E3-17AF-4489-80A6-F4E16672F798}" type="presOf" srcId="{B02A6094-7F9F-4861-A97C-1D3BE72F2174}" destId="{81841E59-061F-4D96-A6D2-FD5771E760A8}" srcOrd="0" destOrd="0" presId="urn:microsoft.com/office/officeart/2005/8/layout/hList3"/>
    <dgm:cxn modelId="{EC5A58F5-CC3F-4E9F-A03C-C992AE94E331}" type="presOf" srcId="{5F19B508-7399-4A42-8D54-3817381D0582}" destId="{38FFFA9E-2936-44DA-8BC4-4E05C8CA7336}" srcOrd="0" destOrd="0" presId="urn:microsoft.com/office/officeart/2005/8/layout/hList3"/>
    <dgm:cxn modelId="{1B6503DE-B312-41D1-AD83-D35D96639877}" type="presParOf" srcId="{9FF966E8-539D-40F7-89C1-07619367E5BD}" destId="{81841E59-061F-4D96-A6D2-FD5771E760A8}" srcOrd="0" destOrd="0" presId="urn:microsoft.com/office/officeart/2005/8/layout/hList3"/>
    <dgm:cxn modelId="{2D0F2B98-4945-4143-A553-A703C572B89D}" type="presParOf" srcId="{9FF966E8-539D-40F7-89C1-07619367E5BD}" destId="{11BF43FD-9ED9-4C31-86AC-25E77466EE17}" srcOrd="1" destOrd="0" presId="urn:microsoft.com/office/officeart/2005/8/layout/hList3"/>
    <dgm:cxn modelId="{8A96785F-F12B-4A5D-8788-8F679291CC07}" type="presParOf" srcId="{11BF43FD-9ED9-4C31-86AC-25E77466EE17}" destId="{C5C31FFE-1C85-40FD-AA26-F6B44A6B615E}" srcOrd="0" destOrd="0" presId="urn:microsoft.com/office/officeart/2005/8/layout/hList3"/>
    <dgm:cxn modelId="{59B3C5AA-10B4-4353-95BD-0C4BDC3F5169}" type="presParOf" srcId="{11BF43FD-9ED9-4C31-86AC-25E77466EE17}" destId="{38FFFA9E-2936-44DA-8BC4-4E05C8CA7336}" srcOrd="1" destOrd="0" presId="urn:microsoft.com/office/officeart/2005/8/layout/hList3"/>
    <dgm:cxn modelId="{B0786006-67FF-425E-8808-EE9C7019B312}" type="presParOf" srcId="{11BF43FD-9ED9-4C31-86AC-25E77466EE17}" destId="{EAB2B409-ACDF-4F14-B26E-47C8E04AF839}" srcOrd="2" destOrd="0" presId="urn:microsoft.com/office/officeart/2005/8/layout/hList3"/>
    <dgm:cxn modelId="{418832F8-19BE-49E9-BF34-78776ADE7C71}" type="presParOf" srcId="{9FF966E8-539D-40F7-89C1-07619367E5BD}" destId="{CC3176DE-D7B3-43C7-9D41-0F33DF6B492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7C77C-700E-4733-B9FD-2673F8B6AA31}">
      <dsp:nvSpPr>
        <dsp:cNvPr id="0" name=""/>
        <dsp:cNvSpPr/>
      </dsp:nvSpPr>
      <dsp:spPr>
        <a:xfrm rot="5400000">
          <a:off x="-226328" y="234276"/>
          <a:ext cx="1561841" cy="10932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t-EE" sz="2500" kern="1200" dirty="0"/>
            <a:t>Samm 1</a:t>
          </a:r>
        </a:p>
      </dsp:txBody>
      <dsp:txXfrm rot="-5400000">
        <a:off x="7949" y="546645"/>
        <a:ext cx="1093289" cy="468552"/>
      </dsp:txXfrm>
    </dsp:sp>
    <dsp:sp modelId="{AAE48E53-C8C0-41E5-B6A3-F468C51DADB6}">
      <dsp:nvSpPr>
        <dsp:cNvPr id="0" name=""/>
        <dsp:cNvSpPr/>
      </dsp:nvSpPr>
      <dsp:spPr>
        <a:xfrm rot="5400000">
          <a:off x="2897540" y="-1804246"/>
          <a:ext cx="1015196" cy="46236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t-EE" sz="3100" kern="1200" dirty="0"/>
            <a:t>Arenguvestlus lapse ja perega</a:t>
          </a:r>
        </a:p>
      </dsp:txBody>
      <dsp:txXfrm rot="-5400000">
        <a:off x="1093289" y="49563"/>
        <a:ext cx="4574141" cy="916080"/>
      </dsp:txXfrm>
    </dsp:sp>
    <dsp:sp modelId="{5C7FC61B-4C93-4273-B354-0422FFEC77B5}">
      <dsp:nvSpPr>
        <dsp:cNvPr id="0" name=""/>
        <dsp:cNvSpPr/>
      </dsp:nvSpPr>
      <dsp:spPr>
        <a:xfrm rot="5400000">
          <a:off x="-234276" y="1501825"/>
          <a:ext cx="1561841" cy="10932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t-EE" sz="2500" kern="1200" dirty="0"/>
            <a:t>Samm 2</a:t>
          </a:r>
        </a:p>
      </dsp:txBody>
      <dsp:txXfrm rot="-5400000">
        <a:off x="1" y="1814194"/>
        <a:ext cx="1093289" cy="468552"/>
      </dsp:txXfrm>
    </dsp:sp>
    <dsp:sp modelId="{4ED6C2DA-E12E-45C2-BD3A-A3B9EFF8BF0F}">
      <dsp:nvSpPr>
        <dsp:cNvPr id="0" name=""/>
        <dsp:cNvSpPr/>
      </dsp:nvSpPr>
      <dsp:spPr>
        <a:xfrm rot="5400000">
          <a:off x="2897540" y="-536701"/>
          <a:ext cx="1015196" cy="46236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t-EE" sz="3100" kern="1200" dirty="0"/>
            <a:t>Koostöös lapsevanemaga otsus: </a:t>
          </a:r>
        </a:p>
      </dsp:txBody>
      <dsp:txXfrm rot="-5400000">
        <a:off x="1093289" y="1317108"/>
        <a:ext cx="4574141" cy="916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8C4F7-597A-4D46-892F-DB234DF27D6A}">
      <dsp:nvSpPr>
        <dsp:cNvPr id="0" name=""/>
        <dsp:cNvSpPr/>
      </dsp:nvSpPr>
      <dsp:spPr>
        <a:xfrm>
          <a:off x="0" y="821059"/>
          <a:ext cx="105156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3B3DA5-F225-4F0B-8C12-EF86B9711AE5}">
      <dsp:nvSpPr>
        <dsp:cNvPr id="0" name=""/>
        <dsp:cNvSpPr/>
      </dsp:nvSpPr>
      <dsp:spPr>
        <a:xfrm>
          <a:off x="620681" y="1115096"/>
          <a:ext cx="7995124" cy="8867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t-EE" sz="2400" kern="1200" dirty="0"/>
            <a:t>Jääb samasse klassi, kuhu kevadel määrati (</a:t>
          </a:r>
          <a:r>
            <a:rPr lang="et-EE" sz="2400" i="1" kern="1200" dirty="0"/>
            <a:t>klassikursust kordama</a:t>
          </a:r>
          <a:r>
            <a:rPr lang="et-EE" sz="2400" kern="1200" dirty="0"/>
            <a:t>) </a:t>
          </a:r>
        </a:p>
      </dsp:txBody>
      <dsp:txXfrm>
        <a:off x="663967" y="1158382"/>
        <a:ext cx="7908552" cy="800154"/>
      </dsp:txXfrm>
    </dsp:sp>
    <dsp:sp modelId="{EBD1CB09-815C-4518-ADBC-2344111AF357}">
      <dsp:nvSpPr>
        <dsp:cNvPr id="0" name=""/>
        <dsp:cNvSpPr/>
      </dsp:nvSpPr>
      <dsp:spPr>
        <a:xfrm>
          <a:off x="0" y="1975774"/>
          <a:ext cx="105156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A2B342-EE42-4251-A077-99BE2E2DCA22}">
      <dsp:nvSpPr>
        <dsp:cNvPr id="0" name=""/>
        <dsp:cNvSpPr/>
      </dsp:nvSpPr>
      <dsp:spPr>
        <a:xfrm>
          <a:off x="636586" y="0"/>
          <a:ext cx="8067926" cy="964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t-EE" sz="1800" kern="1200" dirty="0"/>
            <a:t>Kui seni ei ole klassi määratud</a:t>
          </a:r>
          <a:r>
            <a:rPr lang="et-EE" sz="1800" kern="1200" dirty="0">
              <a:solidFill>
                <a:schemeClr val="accent2">
                  <a:lumMod val="60000"/>
                  <a:lumOff val="40000"/>
                </a:schemeClr>
              </a:solidFill>
            </a:rPr>
            <a:t>, </a:t>
          </a:r>
          <a:r>
            <a:rPr lang="et-EE" sz="1800" b="1" kern="1200" dirty="0">
              <a:solidFill>
                <a:schemeClr val="accent2">
                  <a:lumMod val="60000"/>
                  <a:lumOff val="40000"/>
                </a:schemeClr>
              </a:solidFill>
            </a:rPr>
            <a:t>siis sügiseks määrab õppenõukogu klassi</a:t>
          </a:r>
          <a:r>
            <a:rPr lang="et-EE" sz="1800" kern="1200" dirty="0"/>
            <a:t>, kus õpinguid jätkatakse (</a:t>
          </a:r>
          <a:r>
            <a:rPr lang="et-EE" sz="1800" i="1" kern="1200" dirty="0"/>
            <a:t>üldjuhul eakohane klass</a:t>
          </a:r>
          <a:r>
            <a:rPr lang="et-EE" sz="1800" kern="1200" dirty="0"/>
            <a:t>)</a:t>
          </a:r>
        </a:p>
      </dsp:txBody>
      <dsp:txXfrm>
        <a:off x="683676" y="47090"/>
        <a:ext cx="7973746" cy="870454"/>
      </dsp:txXfrm>
    </dsp:sp>
    <dsp:sp modelId="{910D6D29-40DD-4D04-A56B-3B01C52B6D45}">
      <dsp:nvSpPr>
        <dsp:cNvPr id="0" name=""/>
        <dsp:cNvSpPr/>
      </dsp:nvSpPr>
      <dsp:spPr>
        <a:xfrm>
          <a:off x="0" y="2877189"/>
          <a:ext cx="105156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0DDAC-9096-4AE4-B2F0-CB9EF6FC0F25}">
      <dsp:nvSpPr>
        <dsp:cNvPr id="0" name=""/>
        <dsp:cNvSpPr/>
      </dsp:nvSpPr>
      <dsp:spPr>
        <a:xfrm>
          <a:off x="597343" y="2342974"/>
          <a:ext cx="8016557" cy="7113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t-EE" sz="2000" kern="1200" dirty="0"/>
            <a:t>Liigub kevadel liidetud klassiga järgmisse klassi (vajadusel individuaalne õppekava)</a:t>
          </a:r>
        </a:p>
      </dsp:txBody>
      <dsp:txXfrm>
        <a:off x="632068" y="2377699"/>
        <a:ext cx="7947107" cy="641885"/>
      </dsp:txXfrm>
    </dsp:sp>
    <dsp:sp modelId="{300C48AE-BA5F-4F26-83A5-C7F30F1C8EE2}">
      <dsp:nvSpPr>
        <dsp:cNvPr id="0" name=""/>
        <dsp:cNvSpPr/>
      </dsp:nvSpPr>
      <dsp:spPr>
        <a:xfrm>
          <a:off x="0" y="3937484"/>
          <a:ext cx="105156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EC1DD6-20AE-48B7-BB6D-CBD043778CEE}">
      <dsp:nvSpPr>
        <dsp:cNvPr id="0" name=""/>
        <dsp:cNvSpPr/>
      </dsp:nvSpPr>
      <dsp:spPr>
        <a:xfrm>
          <a:off x="565995" y="3199861"/>
          <a:ext cx="8156391" cy="8702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t-EE" sz="2400" kern="1200" dirty="0"/>
            <a:t>Vahetab kooli elukoha muutumise tõttu =&gt; kaasa klassitunnistus </a:t>
          </a:r>
        </a:p>
      </dsp:txBody>
      <dsp:txXfrm>
        <a:off x="608475" y="3242341"/>
        <a:ext cx="8071431" cy="785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41E59-061F-4D96-A6D2-FD5771E760A8}">
      <dsp:nvSpPr>
        <dsp:cNvPr id="0" name=""/>
        <dsp:cNvSpPr/>
      </dsp:nvSpPr>
      <dsp:spPr>
        <a:xfrm>
          <a:off x="0" y="0"/>
          <a:ext cx="10515600" cy="13054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t-EE" sz="6000" kern="1200" dirty="0"/>
            <a:t>Võimalused täna </a:t>
          </a:r>
        </a:p>
      </dsp:txBody>
      <dsp:txXfrm>
        <a:off x="0" y="0"/>
        <a:ext cx="10515600" cy="1305401"/>
      </dsp:txXfrm>
    </dsp:sp>
    <dsp:sp modelId="{C5C31FFE-1C85-40FD-AA26-F6B44A6B615E}">
      <dsp:nvSpPr>
        <dsp:cNvPr id="0" name=""/>
        <dsp:cNvSpPr/>
      </dsp:nvSpPr>
      <dsp:spPr>
        <a:xfrm>
          <a:off x="5134"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t-EE" sz="3000" b="1" kern="1200" dirty="0"/>
            <a:t>Ukraina rahvusvaheline kool (1) </a:t>
          </a:r>
        </a:p>
      </dsp:txBody>
      <dsp:txXfrm>
        <a:off x="5134" y="1305401"/>
        <a:ext cx="3501776" cy="2741342"/>
      </dsp:txXfrm>
    </dsp:sp>
    <dsp:sp modelId="{38FFFA9E-2936-44DA-8BC4-4E05C8CA7336}">
      <dsp:nvSpPr>
        <dsp:cNvPr id="0" name=""/>
        <dsp:cNvSpPr/>
      </dsp:nvSpPr>
      <dsp:spPr>
        <a:xfrm>
          <a:off x="3506911"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t-EE" sz="3000" b="1" kern="1200" dirty="0"/>
            <a:t>Piirkondlikud kontaktid, kelle poole otse pöörduda (2)</a:t>
          </a:r>
        </a:p>
      </dsp:txBody>
      <dsp:txXfrm>
        <a:off x="3506911" y="1305401"/>
        <a:ext cx="3501776" cy="2741342"/>
      </dsp:txXfrm>
    </dsp:sp>
    <dsp:sp modelId="{EAB2B409-ACDF-4F14-B26E-47C8E04AF839}">
      <dsp:nvSpPr>
        <dsp:cNvPr id="0" name=""/>
        <dsp:cNvSpPr/>
      </dsp:nvSpPr>
      <dsp:spPr>
        <a:xfrm>
          <a:off x="7008688"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t-EE" sz="3000" b="1" kern="1200" dirty="0">
              <a:solidFill>
                <a:schemeClr val="accent2">
                  <a:lumMod val="60000"/>
                  <a:lumOff val="40000"/>
                </a:schemeClr>
              </a:solidFill>
            </a:rPr>
            <a:t>Peatselt täpsustav info </a:t>
          </a:r>
          <a:r>
            <a:rPr lang="et-EE" sz="3000" b="0" kern="1200" dirty="0">
              <a:solidFill>
                <a:schemeClr val="accent2">
                  <a:lumMod val="60000"/>
                  <a:lumOff val="40000"/>
                </a:schemeClr>
              </a:solidFill>
            </a:rPr>
            <a:t>saatkondade kaudu lõputunnistuste päringute esitamiseks (3)</a:t>
          </a:r>
        </a:p>
      </dsp:txBody>
      <dsp:txXfrm>
        <a:off x="7008688" y="1305401"/>
        <a:ext cx="3501776" cy="2741342"/>
      </dsp:txXfrm>
    </dsp:sp>
    <dsp:sp modelId="{CC3176DE-D7B3-43C7-9D41-0F33DF6B4925}">
      <dsp:nvSpPr>
        <dsp:cNvPr id="0" name=""/>
        <dsp:cNvSpPr/>
      </dsp:nvSpPr>
      <dsp:spPr>
        <a:xfrm>
          <a:off x="0" y="4046744"/>
          <a:ext cx="10515600" cy="30459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F3C5E-BF4D-420F-B4D2-9127FF178863}" type="datetimeFigureOut">
              <a:rPr lang="et-EE" smtClean="0"/>
              <a:t>17.05.2022</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E4593-AB2A-41EF-87F9-1974E2906959}" type="slidenum">
              <a:rPr lang="et-EE" smtClean="0"/>
              <a:t>‹#›</a:t>
            </a:fld>
            <a:endParaRPr lang="et-EE"/>
          </a:p>
        </p:txBody>
      </p:sp>
    </p:spTree>
    <p:extLst>
      <p:ext uri="{BB962C8B-B14F-4D97-AF65-F5344CB8AC3E}">
        <p14:creationId xmlns:p14="http://schemas.microsoft.com/office/powerpoint/2010/main" val="387889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US" sz="1200" kern="1200" dirty="0">
                <a:solidFill>
                  <a:schemeClr val="tx1"/>
                </a:solidFill>
                <a:effectLst/>
                <a:latin typeface="+mn-lt"/>
                <a:ea typeface="+mn-ea"/>
                <a:cs typeface="+mn-cs"/>
              </a:rPr>
              <a:t>Welcome to the Ministry of Education and Research of Estonia. My name is Mari </a:t>
            </a:r>
            <a:r>
              <a:rPr lang="en-US" sz="1200" kern="1200" dirty="0" err="1">
                <a:solidFill>
                  <a:schemeClr val="tx1"/>
                </a:solidFill>
                <a:effectLst/>
                <a:latin typeface="+mn-lt"/>
                <a:ea typeface="+mn-ea"/>
                <a:cs typeface="+mn-cs"/>
              </a:rPr>
              <a:t>Maasikas</a:t>
            </a:r>
            <a:r>
              <a:rPr lang="en-US" sz="1200" kern="1200" dirty="0">
                <a:solidFill>
                  <a:schemeClr val="tx1"/>
                </a:solidFill>
                <a:effectLst/>
                <a:latin typeface="+mn-lt"/>
                <a:ea typeface="+mn-ea"/>
                <a:cs typeface="+mn-cs"/>
              </a:rPr>
              <a:t> from the department of ministry and let me give you a very brief overview of our ministry and Estonia’s education system.</a:t>
            </a:r>
            <a:endParaRPr lang="et-EE" dirty="0"/>
          </a:p>
        </p:txBody>
      </p:sp>
      <p:sp>
        <p:nvSpPr>
          <p:cNvPr id="4" name="Slaidinumbri kohatäide 3"/>
          <p:cNvSpPr>
            <a:spLocks noGrp="1"/>
          </p:cNvSpPr>
          <p:nvPr>
            <p:ph type="sldNum" sz="quarter" idx="10"/>
          </p:nvPr>
        </p:nvSpPr>
        <p:spPr/>
        <p:txBody>
          <a:bodyPr/>
          <a:lstStyle/>
          <a:p>
            <a:fld id="{399E6BC0-97F5-4438-ACBF-4885E58BB790}" type="slidenum">
              <a:rPr lang="et-EE" smtClean="0"/>
              <a:t>1</a:t>
            </a:fld>
            <a:endParaRPr lang="et-EE"/>
          </a:p>
        </p:txBody>
      </p:sp>
    </p:spTree>
    <p:extLst>
      <p:ext uri="{BB962C8B-B14F-4D97-AF65-F5344CB8AC3E}">
        <p14:creationId xmlns:p14="http://schemas.microsoft.com/office/powerpoint/2010/main" val="383771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fontAlgn="base"/>
            <a:r>
              <a:rPr lang="et-EE" sz="1200" kern="1200" dirty="0">
                <a:solidFill>
                  <a:schemeClr val="tx1"/>
                </a:solidFill>
                <a:effectLst/>
                <a:latin typeface="+mn-lt"/>
                <a:ea typeface="+mn-ea"/>
                <a:cs typeface="+mn-cs"/>
              </a:rPr>
              <a:t>Selleks, et toetada Ukrainast tulnud põhikooli lõpetajate haridustee jätkamist Eesti üldhariduses, sh gümnaasiumiastmes, peame valmis olema pakkuma noortele täiendavat ettevalmistusaega eeskätt keeleõppeks, aga vajaduse korral ka tasandus- või ettevalmistavaks õppeks. Kui Riigikogu seaduse muudatuse heaks kiidab, saame järgmisel kooliaastal Ukraina haridussüsteemis põhikooli lõpetanutele pakkuda aastast lisaõpet, mis senise seadusandluse järgi oli mõeldud vaid Eesti koolides õppivatele erivajadustega õpilastele.</a:t>
            </a:r>
          </a:p>
          <a:p>
            <a:pPr fontAlgn="base"/>
            <a:r>
              <a:rPr lang="et-EE" sz="1200" kern="1200" dirty="0">
                <a:solidFill>
                  <a:schemeClr val="tx1"/>
                </a:solidFill>
                <a:effectLst/>
                <a:latin typeface="+mn-lt"/>
                <a:ea typeface="+mn-ea"/>
                <a:cs typeface="+mn-cs"/>
              </a:rPr>
              <a:t>Lisaõpe ei ole seotud õppe läbimisega riiklike õppekavade alusel, vaid toimub õppija vajadustest lähtuvalt ning individuaalsete üleminekuplaanide toel. Ajutiselt laieneb lisaõppe läbiviimise õigus ka gümnaasiumidele, et koolipidajad saaksid paindlikult piirkonnas õpet korraldada. Lisaõppe sihtrühma laiendamine on mõeldud Ukraina õpilaste haridustee toetamiseks ning kehtib eelnõu kohaselt üksnes järgmise õppeaasta kohta.</a:t>
            </a:r>
          </a:p>
          <a:p>
            <a:endParaRPr lang="et-EE" dirty="0"/>
          </a:p>
        </p:txBody>
      </p:sp>
      <p:sp>
        <p:nvSpPr>
          <p:cNvPr id="4" name="Slaidinumbri kohatäide 3"/>
          <p:cNvSpPr>
            <a:spLocks noGrp="1"/>
          </p:cNvSpPr>
          <p:nvPr>
            <p:ph type="sldNum" sz="quarter" idx="10"/>
          </p:nvPr>
        </p:nvSpPr>
        <p:spPr/>
        <p:txBody>
          <a:bodyPr/>
          <a:lstStyle/>
          <a:p>
            <a:fld id="{C9AFFCA1-715D-4894-8D11-EEA49A67B043}" type="slidenum">
              <a:rPr lang="et-EE" smtClean="0"/>
              <a:t>22</a:t>
            </a:fld>
            <a:endParaRPr lang="et-EE"/>
          </a:p>
        </p:txBody>
      </p:sp>
    </p:spTree>
    <p:extLst>
      <p:ext uri="{BB962C8B-B14F-4D97-AF65-F5344CB8AC3E}">
        <p14:creationId xmlns:p14="http://schemas.microsoft.com/office/powerpoint/2010/main" val="168101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fi-FI" sz="1200" b="0" i="0" kern="1200" dirty="0" err="1">
                <a:solidFill>
                  <a:schemeClr val="tx1"/>
                </a:solidFill>
                <a:effectLst/>
                <a:latin typeface="+mn-lt"/>
                <a:ea typeface="+mn-ea"/>
                <a:cs typeface="+mn-cs"/>
              </a:rPr>
              <a:t>Kooli</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vastuvõtu</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tingimusi</a:t>
            </a:r>
            <a:r>
              <a:rPr lang="fi-FI" sz="1200" b="0" i="0" kern="1200" dirty="0">
                <a:solidFill>
                  <a:schemeClr val="tx1"/>
                </a:solidFill>
                <a:effectLst/>
                <a:latin typeface="+mn-lt"/>
                <a:ea typeface="+mn-ea"/>
                <a:cs typeface="+mn-cs"/>
              </a:rPr>
              <a:t> ja </a:t>
            </a:r>
            <a:r>
              <a:rPr lang="fi-FI" sz="1200" b="0" i="0" kern="1200" dirty="0" err="1">
                <a:solidFill>
                  <a:schemeClr val="tx1"/>
                </a:solidFill>
                <a:effectLst/>
                <a:latin typeface="+mn-lt"/>
                <a:ea typeface="+mn-ea"/>
                <a:cs typeface="+mn-cs"/>
              </a:rPr>
              <a:t>korda</a:t>
            </a:r>
            <a:r>
              <a:rPr lang="fi-FI" sz="1200" b="0" i="0" kern="1200" dirty="0">
                <a:solidFill>
                  <a:schemeClr val="tx1"/>
                </a:solidFill>
                <a:effectLst/>
                <a:latin typeface="+mn-lt"/>
                <a:ea typeface="+mn-ea"/>
                <a:cs typeface="+mn-cs"/>
              </a:rPr>
              <a:t> ei </a:t>
            </a:r>
            <a:r>
              <a:rPr lang="fi-FI" sz="1200" b="0" i="0" kern="1200" dirty="0" err="1">
                <a:solidFill>
                  <a:schemeClr val="tx1"/>
                </a:solidFill>
                <a:effectLst/>
                <a:latin typeface="+mn-lt"/>
                <a:ea typeface="+mn-ea"/>
                <a:cs typeface="+mn-cs"/>
              </a:rPr>
              <a:t>tohi</a:t>
            </a:r>
            <a:r>
              <a:rPr lang="fi-FI" sz="1200" b="0" i="0" kern="1200" dirty="0">
                <a:solidFill>
                  <a:schemeClr val="tx1"/>
                </a:solidFill>
                <a:effectLst/>
                <a:latin typeface="+mn-lt"/>
                <a:ea typeface="+mn-ea"/>
                <a:cs typeface="+mn-cs"/>
              </a:rPr>
              <a:t> muuta </a:t>
            </a:r>
            <a:r>
              <a:rPr lang="fi-FI" sz="1200" b="0" i="0" kern="1200" dirty="0" err="1">
                <a:solidFill>
                  <a:schemeClr val="tx1"/>
                </a:solidFill>
                <a:effectLst/>
                <a:latin typeface="+mn-lt"/>
                <a:ea typeface="+mn-ea"/>
                <a:cs typeface="+mn-cs"/>
              </a:rPr>
              <a:t>teadmiste</a:t>
            </a:r>
            <a:r>
              <a:rPr lang="fi-FI" sz="1200" b="0" i="0" kern="1200" dirty="0">
                <a:solidFill>
                  <a:schemeClr val="tx1"/>
                </a:solidFill>
                <a:effectLst/>
                <a:latin typeface="+mn-lt"/>
                <a:ea typeface="+mn-ea"/>
                <a:cs typeface="+mn-cs"/>
              </a:rPr>
              <a:t> ja </a:t>
            </a:r>
            <a:r>
              <a:rPr lang="fi-FI" sz="1200" b="0" i="0" kern="1200" dirty="0" err="1">
                <a:solidFill>
                  <a:schemeClr val="tx1"/>
                </a:solidFill>
                <a:effectLst/>
                <a:latin typeface="+mn-lt"/>
                <a:ea typeface="+mn-ea"/>
                <a:cs typeface="+mn-cs"/>
              </a:rPr>
              <a:t>oskuste</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hindamise</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korra</a:t>
            </a:r>
            <a:r>
              <a:rPr lang="fi-FI" sz="1200" b="0" i="0" kern="1200" dirty="0">
                <a:solidFill>
                  <a:schemeClr val="tx1"/>
                </a:solidFill>
                <a:effectLst/>
                <a:latin typeface="+mn-lt"/>
                <a:ea typeface="+mn-ea"/>
                <a:cs typeface="+mn-cs"/>
              </a:rPr>
              <a:t> ja </a:t>
            </a:r>
            <a:r>
              <a:rPr lang="fi-FI" sz="1200" b="0" i="0" kern="1200" dirty="0" err="1">
                <a:solidFill>
                  <a:schemeClr val="tx1"/>
                </a:solidFill>
                <a:effectLst/>
                <a:latin typeface="+mn-lt"/>
                <a:ea typeface="+mn-ea"/>
                <a:cs typeface="+mn-cs"/>
              </a:rPr>
              <a:t>vastuvõtu</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tingimuste</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osas</a:t>
            </a:r>
            <a:r>
              <a:rPr lang="fi-FI" sz="1200" b="0" i="0" kern="1200" dirty="0">
                <a:solidFill>
                  <a:schemeClr val="tx1"/>
                </a:solidFill>
                <a:effectLst/>
                <a:latin typeface="+mn-lt"/>
                <a:ea typeface="+mn-ea"/>
                <a:cs typeface="+mn-cs"/>
              </a:rPr>
              <a:t> 1. </a:t>
            </a:r>
            <a:r>
              <a:rPr lang="fi-FI" sz="1200" b="0" i="0" kern="1200" dirty="0" err="1">
                <a:solidFill>
                  <a:schemeClr val="tx1"/>
                </a:solidFill>
                <a:effectLst/>
                <a:latin typeface="+mn-lt"/>
                <a:ea typeface="+mn-ea"/>
                <a:cs typeface="+mn-cs"/>
              </a:rPr>
              <a:t>märtsist</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järgmise</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õppeaasta</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alguseni</a:t>
            </a:r>
            <a:endParaRPr lang="et-EE" dirty="0"/>
          </a:p>
          <a:p>
            <a:r>
              <a:rPr lang="et-EE" dirty="0"/>
              <a:t>Hetkel on ministri määruse eelnõu ministeeriumi välisel kooskõlastamisel, kuni 9.</a:t>
            </a:r>
            <a:r>
              <a:rPr lang="et-EE" baseline="0" dirty="0"/>
              <a:t> maini. 20. mai paiku eelduste kohaselt jõuab muudatus Riigi Teatajasse. Koolid saavad hakata vastuvõtu tingimuste peale mõtlema.</a:t>
            </a:r>
            <a:endParaRPr lang="et-EE" dirty="0"/>
          </a:p>
        </p:txBody>
      </p:sp>
      <p:sp>
        <p:nvSpPr>
          <p:cNvPr id="4" name="Slaidinumbri kohatäide 3"/>
          <p:cNvSpPr>
            <a:spLocks noGrp="1"/>
          </p:cNvSpPr>
          <p:nvPr>
            <p:ph type="sldNum" sz="quarter" idx="10"/>
          </p:nvPr>
        </p:nvSpPr>
        <p:spPr/>
        <p:txBody>
          <a:bodyPr/>
          <a:lstStyle/>
          <a:p>
            <a:fld id="{C9AFFCA1-715D-4894-8D11-EEA49A67B043}" type="slidenum">
              <a:rPr lang="et-EE" smtClean="0"/>
              <a:t>23</a:t>
            </a:fld>
            <a:endParaRPr lang="et-EE"/>
          </a:p>
        </p:txBody>
      </p:sp>
    </p:spTree>
    <p:extLst>
      <p:ext uri="{BB962C8B-B14F-4D97-AF65-F5344CB8AC3E}">
        <p14:creationId xmlns:p14="http://schemas.microsoft.com/office/powerpoint/2010/main" val="1608786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C9AFFCA1-715D-4894-8D11-EEA49A67B043}" type="slidenum">
              <a:rPr lang="et-EE" smtClean="0"/>
              <a:t>25</a:t>
            </a:fld>
            <a:endParaRPr lang="et-EE"/>
          </a:p>
        </p:txBody>
      </p:sp>
    </p:spTree>
    <p:extLst>
      <p:ext uri="{BB962C8B-B14F-4D97-AF65-F5344CB8AC3E}">
        <p14:creationId xmlns:p14="http://schemas.microsoft.com/office/powerpoint/2010/main" val="11915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Kokku 18 kutsekooli</a:t>
            </a:r>
          </a:p>
        </p:txBody>
      </p:sp>
      <p:sp>
        <p:nvSpPr>
          <p:cNvPr id="4" name="Slaidinumbri kohatäide 3"/>
          <p:cNvSpPr>
            <a:spLocks noGrp="1"/>
          </p:cNvSpPr>
          <p:nvPr>
            <p:ph type="sldNum" sz="quarter" idx="10"/>
          </p:nvPr>
        </p:nvSpPr>
        <p:spPr/>
        <p:txBody>
          <a:bodyPr/>
          <a:lstStyle/>
          <a:p>
            <a:fld id="{C9AFFCA1-715D-4894-8D11-EEA49A67B043}" type="slidenum">
              <a:rPr lang="et-EE" smtClean="0"/>
              <a:t>26</a:t>
            </a:fld>
            <a:endParaRPr lang="et-EE"/>
          </a:p>
        </p:txBody>
      </p:sp>
    </p:spTree>
    <p:extLst>
      <p:ext uri="{BB962C8B-B14F-4D97-AF65-F5344CB8AC3E}">
        <p14:creationId xmlns:p14="http://schemas.microsoft.com/office/powerpoint/2010/main" val="167908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C9AFFCA1-715D-4894-8D11-EEA49A67B043}" type="slidenum">
              <a:rPr lang="et-EE" smtClean="0"/>
              <a:t>28</a:t>
            </a:fld>
            <a:endParaRPr lang="et-EE"/>
          </a:p>
        </p:txBody>
      </p:sp>
    </p:spTree>
    <p:extLst>
      <p:ext uri="{BB962C8B-B14F-4D97-AF65-F5344CB8AC3E}">
        <p14:creationId xmlns:p14="http://schemas.microsoft.com/office/powerpoint/2010/main" val="732984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E80B349-BC92-4000-8965-D373DFC1B59D}"/>
              </a:ext>
            </a:extLst>
          </p:cNvPr>
          <p:cNvSpPr>
            <a:spLocks noGrp="1"/>
          </p:cNvSpPr>
          <p:nvPr>
            <p:ph type="ctrTitle"/>
          </p:nvPr>
        </p:nvSpPr>
        <p:spPr>
          <a:xfrm>
            <a:off x="1524000" y="1122363"/>
            <a:ext cx="9144000" cy="2387600"/>
          </a:xfrm>
        </p:spPr>
        <p:txBody>
          <a:bodyPr anchor="b"/>
          <a:lstStyle>
            <a:lvl1pPr algn="ctr">
              <a:defRPr sz="6000"/>
            </a:lvl1pPr>
          </a:lstStyle>
          <a:p>
            <a:r>
              <a:rPr lang="et-EE"/>
              <a:t>Klõpsake juhteksemplari pealkirja laadi redigeerimiseks</a:t>
            </a:r>
          </a:p>
        </p:txBody>
      </p:sp>
      <p:sp>
        <p:nvSpPr>
          <p:cNvPr id="3" name="Alapealkiri 2">
            <a:extLst>
              <a:ext uri="{FF2B5EF4-FFF2-40B4-BE49-F238E27FC236}">
                <a16:creationId xmlns:a16="http://schemas.microsoft.com/office/drawing/2014/main" id="{181917B8-253C-4939-89B6-62671080E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p>
        </p:txBody>
      </p:sp>
      <p:sp>
        <p:nvSpPr>
          <p:cNvPr id="4" name="Kuupäeva kohatäide 3">
            <a:extLst>
              <a:ext uri="{FF2B5EF4-FFF2-40B4-BE49-F238E27FC236}">
                <a16:creationId xmlns:a16="http://schemas.microsoft.com/office/drawing/2014/main" id="{C9A1A136-3C07-41B1-B00B-999C3E37F8C4}"/>
              </a:ext>
            </a:extLst>
          </p:cNvPr>
          <p:cNvSpPr>
            <a:spLocks noGrp="1"/>
          </p:cNvSpPr>
          <p:nvPr>
            <p:ph type="dt" sz="half" idx="10"/>
          </p:nvPr>
        </p:nvSpPr>
        <p:spPr/>
        <p:txBody>
          <a:bodyPr/>
          <a:lstStyle/>
          <a:p>
            <a:fld id="{4B916FE2-39AA-4592-940D-F5B997B4090F}" type="datetimeFigureOut">
              <a:rPr lang="et-EE" smtClean="0"/>
              <a:t>17.05.2022</a:t>
            </a:fld>
            <a:endParaRPr lang="et-EE"/>
          </a:p>
        </p:txBody>
      </p:sp>
      <p:sp>
        <p:nvSpPr>
          <p:cNvPr id="5" name="Jaluse kohatäide 4">
            <a:extLst>
              <a:ext uri="{FF2B5EF4-FFF2-40B4-BE49-F238E27FC236}">
                <a16:creationId xmlns:a16="http://schemas.microsoft.com/office/drawing/2014/main" id="{C3D0B10D-B2FF-42CE-90B5-CBFEC2EDAB9F}"/>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57B377A4-9625-48CC-8F82-015C3E3D9FAC}"/>
              </a:ext>
            </a:extLst>
          </p:cNvPr>
          <p:cNvSpPr>
            <a:spLocks noGrp="1"/>
          </p:cNvSpPr>
          <p:nvPr>
            <p:ph type="sldNum" sz="quarter" idx="12"/>
          </p:nvPr>
        </p:nvSpPr>
        <p:spPr/>
        <p:txBody>
          <a:bodyPr/>
          <a:lstStyle/>
          <a:p>
            <a:fld id="{84564C5A-167D-43A6-A881-165E942952EB}" type="slidenum">
              <a:rPr lang="et-EE" smtClean="0"/>
              <a:t>‹#›</a:t>
            </a:fld>
            <a:endParaRPr lang="et-EE"/>
          </a:p>
        </p:txBody>
      </p:sp>
    </p:spTree>
    <p:extLst>
      <p:ext uri="{BB962C8B-B14F-4D97-AF65-F5344CB8AC3E}">
        <p14:creationId xmlns:p14="http://schemas.microsoft.com/office/powerpoint/2010/main" val="162380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1A8947F-6F61-45E5-8A7C-0AD9E81FB220}"/>
              </a:ext>
            </a:extLst>
          </p:cNvPr>
          <p:cNvSpPr>
            <a:spLocks noGrp="1"/>
          </p:cNvSpPr>
          <p:nvPr>
            <p:ph type="title"/>
          </p:nvPr>
        </p:nvSpPr>
        <p:spPr/>
        <p:txBody>
          <a:bodyPr/>
          <a:lstStyle/>
          <a:p>
            <a:r>
              <a:rPr lang="et-EE"/>
              <a:t>Klõpsake juhteksemplari pealkirja laadi redigeerimiseks</a:t>
            </a:r>
          </a:p>
        </p:txBody>
      </p:sp>
      <p:sp>
        <p:nvSpPr>
          <p:cNvPr id="3" name="Vertikaalteksti kohatäide 2">
            <a:extLst>
              <a:ext uri="{FF2B5EF4-FFF2-40B4-BE49-F238E27FC236}">
                <a16:creationId xmlns:a16="http://schemas.microsoft.com/office/drawing/2014/main" id="{C7B084D0-D6E8-4F49-8443-2EF8A832AFFB}"/>
              </a:ext>
            </a:extLst>
          </p:cNvPr>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8DEA9DB2-46A3-4093-8979-CA461FCDBEBA}"/>
              </a:ext>
            </a:extLst>
          </p:cNvPr>
          <p:cNvSpPr>
            <a:spLocks noGrp="1"/>
          </p:cNvSpPr>
          <p:nvPr>
            <p:ph type="dt" sz="half" idx="10"/>
          </p:nvPr>
        </p:nvSpPr>
        <p:spPr/>
        <p:txBody>
          <a:bodyPr/>
          <a:lstStyle/>
          <a:p>
            <a:fld id="{4B916FE2-39AA-4592-940D-F5B997B4090F}" type="datetimeFigureOut">
              <a:rPr lang="et-EE" smtClean="0"/>
              <a:t>17.05.2022</a:t>
            </a:fld>
            <a:endParaRPr lang="et-EE"/>
          </a:p>
        </p:txBody>
      </p:sp>
      <p:sp>
        <p:nvSpPr>
          <p:cNvPr id="5" name="Jaluse kohatäide 4">
            <a:extLst>
              <a:ext uri="{FF2B5EF4-FFF2-40B4-BE49-F238E27FC236}">
                <a16:creationId xmlns:a16="http://schemas.microsoft.com/office/drawing/2014/main" id="{239A4DE4-9E67-4A1F-AD8B-7BE1CD3BE638}"/>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A5D01AFB-A788-4DA2-8ECE-367E0ABCF335}"/>
              </a:ext>
            </a:extLst>
          </p:cNvPr>
          <p:cNvSpPr>
            <a:spLocks noGrp="1"/>
          </p:cNvSpPr>
          <p:nvPr>
            <p:ph type="sldNum" sz="quarter" idx="12"/>
          </p:nvPr>
        </p:nvSpPr>
        <p:spPr/>
        <p:txBody>
          <a:bodyPr/>
          <a:lstStyle/>
          <a:p>
            <a:fld id="{84564C5A-167D-43A6-A881-165E942952EB}" type="slidenum">
              <a:rPr lang="et-EE" smtClean="0"/>
              <a:t>‹#›</a:t>
            </a:fld>
            <a:endParaRPr lang="et-EE"/>
          </a:p>
        </p:txBody>
      </p:sp>
    </p:spTree>
    <p:extLst>
      <p:ext uri="{BB962C8B-B14F-4D97-AF65-F5344CB8AC3E}">
        <p14:creationId xmlns:p14="http://schemas.microsoft.com/office/powerpoint/2010/main" val="338515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id="{14EF68E3-2861-4061-AF99-44209F296427}"/>
              </a:ext>
            </a:extLst>
          </p:cNvPr>
          <p:cNvSpPr>
            <a:spLocks noGrp="1"/>
          </p:cNvSpPr>
          <p:nvPr>
            <p:ph type="title" orient="vert"/>
          </p:nvPr>
        </p:nvSpPr>
        <p:spPr>
          <a:xfrm>
            <a:off x="8724900" y="365125"/>
            <a:ext cx="2628900" cy="5811838"/>
          </a:xfrm>
        </p:spPr>
        <p:txBody>
          <a:bodyPr vert="eaVert"/>
          <a:lstStyle/>
          <a:p>
            <a:r>
              <a:rPr lang="et-EE"/>
              <a:t>Klõpsake juhteksemplari pealkirja laadi redigeerimiseks</a:t>
            </a:r>
          </a:p>
        </p:txBody>
      </p:sp>
      <p:sp>
        <p:nvSpPr>
          <p:cNvPr id="3" name="Vertikaalteksti kohatäide 2">
            <a:extLst>
              <a:ext uri="{FF2B5EF4-FFF2-40B4-BE49-F238E27FC236}">
                <a16:creationId xmlns:a16="http://schemas.microsoft.com/office/drawing/2014/main" id="{2C19CC10-4718-4D7A-A34F-1D583F53C6B2}"/>
              </a:ext>
            </a:extLst>
          </p:cNvPr>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22E886A8-6DBB-47C9-A016-F65BE5C5A4C8}"/>
              </a:ext>
            </a:extLst>
          </p:cNvPr>
          <p:cNvSpPr>
            <a:spLocks noGrp="1"/>
          </p:cNvSpPr>
          <p:nvPr>
            <p:ph type="dt" sz="half" idx="10"/>
          </p:nvPr>
        </p:nvSpPr>
        <p:spPr/>
        <p:txBody>
          <a:bodyPr/>
          <a:lstStyle/>
          <a:p>
            <a:fld id="{4B916FE2-39AA-4592-940D-F5B997B4090F}" type="datetimeFigureOut">
              <a:rPr lang="et-EE" smtClean="0"/>
              <a:t>17.05.2022</a:t>
            </a:fld>
            <a:endParaRPr lang="et-EE"/>
          </a:p>
        </p:txBody>
      </p:sp>
      <p:sp>
        <p:nvSpPr>
          <p:cNvPr id="5" name="Jaluse kohatäide 4">
            <a:extLst>
              <a:ext uri="{FF2B5EF4-FFF2-40B4-BE49-F238E27FC236}">
                <a16:creationId xmlns:a16="http://schemas.microsoft.com/office/drawing/2014/main" id="{7A35A14B-58FC-4740-BD26-7429B4F41510}"/>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71106F9D-3F88-404C-B980-3AB137F6492C}"/>
              </a:ext>
            </a:extLst>
          </p:cNvPr>
          <p:cNvSpPr>
            <a:spLocks noGrp="1"/>
          </p:cNvSpPr>
          <p:nvPr>
            <p:ph type="sldNum" sz="quarter" idx="12"/>
          </p:nvPr>
        </p:nvSpPr>
        <p:spPr/>
        <p:txBody>
          <a:bodyPr/>
          <a:lstStyle/>
          <a:p>
            <a:fld id="{84564C5A-167D-43A6-A881-165E942952EB}" type="slidenum">
              <a:rPr lang="et-EE" smtClean="0"/>
              <a:t>‹#›</a:t>
            </a:fld>
            <a:endParaRPr lang="et-EE"/>
          </a:p>
        </p:txBody>
      </p:sp>
    </p:spTree>
    <p:extLst>
      <p:ext uri="{BB962C8B-B14F-4D97-AF65-F5344CB8AC3E}">
        <p14:creationId xmlns:p14="http://schemas.microsoft.com/office/powerpoint/2010/main" val="2880663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572778" y="734097"/>
            <a:ext cx="4619223" cy="5383369"/>
          </a:xfrm>
          <a:custGeom>
            <a:avLst/>
            <a:gdLst>
              <a:gd name="connsiteX0" fmla="*/ 0 w 4619223"/>
              <a:gd name="connsiteY0" fmla="*/ 0 h 5383369"/>
              <a:gd name="connsiteX1" fmla="*/ 4619223 w 4619223"/>
              <a:gd name="connsiteY1" fmla="*/ 0 h 5383369"/>
              <a:gd name="connsiteX2" fmla="*/ 4619223 w 4619223"/>
              <a:gd name="connsiteY2" fmla="*/ 5383369 h 5383369"/>
              <a:gd name="connsiteX3" fmla="*/ 0 w 4619223"/>
              <a:gd name="connsiteY3" fmla="*/ 5383369 h 5383369"/>
            </a:gdLst>
            <a:ahLst/>
            <a:cxnLst>
              <a:cxn ang="0">
                <a:pos x="connsiteX0" y="connsiteY0"/>
              </a:cxn>
              <a:cxn ang="0">
                <a:pos x="connsiteX1" y="connsiteY1"/>
              </a:cxn>
              <a:cxn ang="0">
                <a:pos x="connsiteX2" y="connsiteY2"/>
              </a:cxn>
              <a:cxn ang="0">
                <a:pos x="connsiteX3" y="connsiteY3"/>
              </a:cxn>
            </a:cxnLst>
            <a:rect l="l" t="t" r="r" b="b"/>
            <a:pathLst>
              <a:path w="4619223" h="5383369">
                <a:moveTo>
                  <a:pt x="0" y="0"/>
                </a:moveTo>
                <a:lnTo>
                  <a:pt x="4619223" y="0"/>
                </a:lnTo>
                <a:lnTo>
                  <a:pt x="4619223" y="5383369"/>
                </a:lnTo>
                <a:lnTo>
                  <a:pt x="0" y="5383369"/>
                </a:lnTo>
                <a:close/>
              </a:path>
            </a:pathLst>
          </a:custGeom>
        </p:spPr>
        <p:txBody>
          <a:bodyPr wrap="square">
            <a:noAutofit/>
          </a:bodyPr>
          <a:lstStyle/>
          <a:p>
            <a:endParaRPr lang="id-ID"/>
          </a:p>
        </p:txBody>
      </p:sp>
    </p:spTree>
    <p:extLst>
      <p:ext uri="{BB962C8B-B14F-4D97-AF65-F5344CB8AC3E}">
        <p14:creationId xmlns:p14="http://schemas.microsoft.com/office/powerpoint/2010/main" val="3038916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15198" y="0"/>
            <a:ext cx="9876803" cy="6864350"/>
          </a:xfrm>
          <a:custGeom>
            <a:avLst/>
            <a:gdLst>
              <a:gd name="connsiteX0" fmla="*/ 3905250 w 9876803"/>
              <a:gd name="connsiteY0" fmla="*/ 0 h 6864350"/>
              <a:gd name="connsiteX1" fmla="*/ 9876803 w 9876803"/>
              <a:gd name="connsiteY1" fmla="*/ 0 h 6864350"/>
              <a:gd name="connsiteX2" fmla="*/ 9876803 w 9876803"/>
              <a:gd name="connsiteY2" fmla="*/ 6858000 h 6864350"/>
              <a:gd name="connsiteX3" fmla="*/ 0 w 9876803"/>
              <a:gd name="connsiteY3" fmla="*/ 6864350 h 6864350"/>
            </a:gdLst>
            <a:ahLst/>
            <a:cxnLst>
              <a:cxn ang="0">
                <a:pos x="connsiteX0" y="connsiteY0"/>
              </a:cxn>
              <a:cxn ang="0">
                <a:pos x="connsiteX1" y="connsiteY1"/>
              </a:cxn>
              <a:cxn ang="0">
                <a:pos x="connsiteX2" y="connsiteY2"/>
              </a:cxn>
              <a:cxn ang="0">
                <a:pos x="connsiteX3" y="connsiteY3"/>
              </a:cxn>
            </a:cxnLst>
            <a:rect l="l" t="t" r="r" b="b"/>
            <a:pathLst>
              <a:path w="9876803" h="6864350">
                <a:moveTo>
                  <a:pt x="3905250" y="0"/>
                </a:moveTo>
                <a:lnTo>
                  <a:pt x="9876803" y="0"/>
                </a:lnTo>
                <a:lnTo>
                  <a:pt x="9876803" y="6858000"/>
                </a:lnTo>
                <a:lnTo>
                  <a:pt x="0" y="6864350"/>
                </a:lnTo>
                <a:close/>
              </a:path>
            </a:pathLst>
          </a:custGeom>
        </p:spPr>
        <p:txBody>
          <a:bodyPr wrap="square">
            <a:noAutofit/>
          </a:bodyPr>
          <a:lstStyle/>
          <a:p>
            <a:endParaRPr lang="id-ID"/>
          </a:p>
        </p:txBody>
      </p:sp>
    </p:spTree>
    <p:extLst>
      <p:ext uri="{BB962C8B-B14F-4D97-AF65-F5344CB8AC3E}">
        <p14:creationId xmlns:p14="http://schemas.microsoft.com/office/powerpoint/2010/main" val="294267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E39842D-D7F8-4D9A-8CFF-E43EC01E5B19}"/>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ED126351-4FB9-4F1D-8DD1-889AF01901BE}"/>
              </a:ext>
            </a:extLst>
          </p:cNvPr>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B97E0F86-B521-4C63-BE4F-416534F52851}"/>
              </a:ext>
            </a:extLst>
          </p:cNvPr>
          <p:cNvSpPr>
            <a:spLocks noGrp="1"/>
          </p:cNvSpPr>
          <p:nvPr>
            <p:ph type="dt" sz="half" idx="10"/>
          </p:nvPr>
        </p:nvSpPr>
        <p:spPr/>
        <p:txBody>
          <a:bodyPr/>
          <a:lstStyle/>
          <a:p>
            <a:fld id="{4B916FE2-39AA-4592-940D-F5B997B4090F}" type="datetimeFigureOut">
              <a:rPr lang="et-EE" smtClean="0"/>
              <a:t>17.05.2022</a:t>
            </a:fld>
            <a:endParaRPr lang="et-EE"/>
          </a:p>
        </p:txBody>
      </p:sp>
      <p:sp>
        <p:nvSpPr>
          <p:cNvPr id="5" name="Jaluse kohatäide 4">
            <a:extLst>
              <a:ext uri="{FF2B5EF4-FFF2-40B4-BE49-F238E27FC236}">
                <a16:creationId xmlns:a16="http://schemas.microsoft.com/office/drawing/2014/main" id="{8F1A9830-CFD6-476E-8FF2-B03BC33B8EC7}"/>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AFB8E1CF-4258-4C18-B495-AF541E61097E}"/>
              </a:ext>
            </a:extLst>
          </p:cNvPr>
          <p:cNvSpPr>
            <a:spLocks noGrp="1"/>
          </p:cNvSpPr>
          <p:nvPr>
            <p:ph type="sldNum" sz="quarter" idx="12"/>
          </p:nvPr>
        </p:nvSpPr>
        <p:spPr/>
        <p:txBody>
          <a:bodyPr/>
          <a:lstStyle/>
          <a:p>
            <a:fld id="{84564C5A-167D-43A6-A881-165E942952EB}" type="slidenum">
              <a:rPr lang="et-EE" smtClean="0"/>
              <a:t>‹#›</a:t>
            </a:fld>
            <a:endParaRPr lang="et-EE"/>
          </a:p>
        </p:txBody>
      </p:sp>
    </p:spTree>
    <p:extLst>
      <p:ext uri="{BB962C8B-B14F-4D97-AF65-F5344CB8AC3E}">
        <p14:creationId xmlns:p14="http://schemas.microsoft.com/office/powerpoint/2010/main" val="226942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118E4C9-CA7D-4984-8C83-8905E25DBA6E}"/>
              </a:ext>
            </a:extLst>
          </p:cNvPr>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p>
        </p:txBody>
      </p:sp>
      <p:sp>
        <p:nvSpPr>
          <p:cNvPr id="3" name="Teksti kohatäide 2">
            <a:extLst>
              <a:ext uri="{FF2B5EF4-FFF2-40B4-BE49-F238E27FC236}">
                <a16:creationId xmlns:a16="http://schemas.microsoft.com/office/drawing/2014/main" id="{45C3F26E-3622-45F2-9D71-057E5FC7C6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Kuupäeva kohatäide 3">
            <a:extLst>
              <a:ext uri="{FF2B5EF4-FFF2-40B4-BE49-F238E27FC236}">
                <a16:creationId xmlns:a16="http://schemas.microsoft.com/office/drawing/2014/main" id="{AFBF87A9-3799-4B62-83B2-7CB82D2860E1}"/>
              </a:ext>
            </a:extLst>
          </p:cNvPr>
          <p:cNvSpPr>
            <a:spLocks noGrp="1"/>
          </p:cNvSpPr>
          <p:nvPr>
            <p:ph type="dt" sz="half" idx="10"/>
          </p:nvPr>
        </p:nvSpPr>
        <p:spPr/>
        <p:txBody>
          <a:bodyPr/>
          <a:lstStyle/>
          <a:p>
            <a:fld id="{4B916FE2-39AA-4592-940D-F5B997B4090F}" type="datetimeFigureOut">
              <a:rPr lang="et-EE" smtClean="0"/>
              <a:t>17.05.2022</a:t>
            </a:fld>
            <a:endParaRPr lang="et-EE"/>
          </a:p>
        </p:txBody>
      </p:sp>
      <p:sp>
        <p:nvSpPr>
          <p:cNvPr id="5" name="Jaluse kohatäide 4">
            <a:extLst>
              <a:ext uri="{FF2B5EF4-FFF2-40B4-BE49-F238E27FC236}">
                <a16:creationId xmlns:a16="http://schemas.microsoft.com/office/drawing/2014/main" id="{063B8DEE-F517-4F31-8FFB-4ADAB8C49BF2}"/>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7E72AE5F-E69F-4074-B2BE-0D6D8EDDCAC2}"/>
              </a:ext>
            </a:extLst>
          </p:cNvPr>
          <p:cNvSpPr>
            <a:spLocks noGrp="1"/>
          </p:cNvSpPr>
          <p:nvPr>
            <p:ph type="sldNum" sz="quarter" idx="12"/>
          </p:nvPr>
        </p:nvSpPr>
        <p:spPr/>
        <p:txBody>
          <a:bodyPr/>
          <a:lstStyle/>
          <a:p>
            <a:fld id="{84564C5A-167D-43A6-A881-165E942952EB}" type="slidenum">
              <a:rPr lang="et-EE" smtClean="0"/>
              <a:t>‹#›</a:t>
            </a:fld>
            <a:endParaRPr lang="et-EE"/>
          </a:p>
        </p:txBody>
      </p:sp>
    </p:spTree>
    <p:extLst>
      <p:ext uri="{BB962C8B-B14F-4D97-AF65-F5344CB8AC3E}">
        <p14:creationId xmlns:p14="http://schemas.microsoft.com/office/powerpoint/2010/main" val="82331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ADA379C-7696-4FF6-ACB0-1991EE8A31A9}"/>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93D6EE38-5815-469E-B668-61F98CADC7A5}"/>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Sisu kohatäide 3">
            <a:extLst>
              <a:ext uri="{FF2B5EF4-FFF2-40B4-BE49-F238E27FC236}">
                <a16:creationId xmlns:a16="http://schemas.microsoft.com/office/drawing/2014/main" id="{58833529-0BE4-4B59-9D27-FEF152C26549}"/>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Kuupäeva kohatäide 4">
            <a:extLst>
              <a:ext uri="{FF2B5EF4-FFF2-40B4-BE49-F238E27FC236}">
                <a16:creationId xmlns:a16="http://schemas.microsoft.com/office/drawing/2014/main" id="{C97A180C-4829-4256-B171-33EFE0BE45C4}"/>
              </a:ext>
            </a:extLst>
          </p:cNvPr>
          <p:cNvSpPr>
            <a:spLocks noGrp="1"/>
          </p:cNvSpPr>
          <p:nvPr>
            <p:ph type="dt" sz="half" idx="10"/>
          </p:nvPr>
        </p:nvSpPr>
        <p:spPr/>
        <p:txBody>
          <a:bodyPr/>
          <a:lstStyle/>
          <a:p>
            <a:fld id="{4B916FE2-39AA-4592-940D-F5B997B4090F}" type="datetimeFigureOut">
              <a:rPr lang="et-EE" smtClean="0"/>
              <a:t>17.05.2022</a:t>
            </a:fld>
            <a:endParaRPr lang="et-EE"/>
          </a:p>
        </p:txBody>
      </p:sp>
      <p:sp>
        <p:nvSpPr>
          <p:cNvPr id="6" name="Jaluse kohatäide 5">
            <a:extLst>
              <a:ext uri="{FF2B5EF4-FFF2-40B4-BE49-F238E27FC236}">
                <a16:creationId xmlns:a16="http://schemas.microsoft.com/office/drawing/2014/main" id="{F0410023-FC4B-431C-9D23-8D7745EF61F0}"/>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0E9BE563-6D05-4747-B40D-26A587EEAEC6}"/>
              </a:ext>
            </a:extLst>
          </p:cNvPr>
          <p:cNvSpPr>
            <a:spLocks noGrp="1"/>
          </p:cNvSpPr>
          <p:nvPr>
            <p:ph type="sldNum" sz="quarter" idx="12"/>
          </p:nvPr>
        </p:nvSpPr>
        <p:spPr/>
        <p:txBody>
          <a:bodyPr/>
          <a:lstStyle/>
          <a:p>
            <a:fld id="{84564C5A-167D-43A6-A881-165E942952EB}" type="slidenum">
              <a:rPr lang="et-EE" smtClean="0"/>
              <a:t>‹#›</a:t>
            </a:fld>
            <a:endParaRPr lang="et-EE"/>
          </a:p>
        </p:txBody>
      </p:sp>
    </p:spTree>
    <p:extLst>
      <p:ext uri="{BB962C8B-B14F-4D97-AF65-F5344CB8AC3E}">
        <p14:creationId xmlns:p14="http://schemas.microsoft.com/office/powerpoint/2010/main" val="62170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1229382-C696-402A-84E7-CA50016F6DF0}"/>
              </a:ext>
            </a:extLst>
          </p:cNvPr>
          <p:cNvSpPr>
            <a:spLocks noGrp="1"/>
          </p:cNvSpPr>
          <p:nvPr>
            <p:ph type="title"/>
          </p:nvPr>
        </p:nvSpPr>
        <p:spPr>
          <a:xfrm>
            <a:off x="839788" y="365125"/>
            <a:ext cx="10515600" cy="1325563"/>
          </a:xfrm>
        </p:spPr>
        <p:txBody>
          <a:bodyPr/>
          <a:lstStyle/>
          <a:p>
            <a:r>
              <a:rPr lang="et-EE"/>
              <a:t>Klõpsake juhteksemplari pealkirja laadi redigeerimiseks</a:t>
            </a:r>
          </a:p>
        </p:txBody>
      </p:sp>
      <p:sp>
        <p:nvSpPr>
          <p:cNvPr id="3" name="Teksti kohatäide 2">
            <a:extLst>
              <a:ext uri="{FF2B5EF4-FFF2-40B4-BE49-F238E27FC236}">
                <a16:creationId xmlns:a16="http://schemas.microsoft.com/office/drawing/2014/main" id="{4240D193-4866-46D3-897D-F6D10D0847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Sisu kohatäide 3">
            <a:extLst>
              <a:ext uri="{FF2B5EF4-FFF2-40B4-BE49-F238E27FC236}">
                <a16:creationId xmlns:a16="http://schemas.microsoft.com/office/drawing/2014/main" id="{D11CBA5B-260E-4934-92DC-F949A8216A69}"/>
              </a:ext>
            </a:extLst>
          </p:cNvPr>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Teksti kohatäide 4">
            <a:extLst>
              <a:ext uri="{FF2B5EF4-FFF2-40B4-BE49-F238E27FC236}">
                <a16:creationId xmlns:a16="http://schemas.microsoft.com/office/drawing/2014/main" id="{9F08EA7A-7161-422A-95C0-65B2CA78F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Sisu kohatäide 5">
            <a:extLst>
              <a:ext uri="{FF2B5EF4-FFF2-40B4-BE49-F238E27FC236}">
                <a16:creationId xmlns:a16="http://schemas.microsoft.com/office/drawing/2014/main" id="{8C0BB285-F0C2-42C5-8F26-52F3EF2CCCDD}"/>
              </a:ext>
            </a:extLst>
          </p:cNvPr>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7" name="Kuupäeva kohatäide 6">
            <a:extLst>
              <a:ext uri="{FF2B5EF4-FFF2-40B4-BE49-F238E27FC236}">
                <a16:creationId xmlns:a16="http://schemas.microsoft.com/office/drawing/2014/main" id="{678D4D63-1DBF-44A3-B83F-EC1ED1CF213C}"/>
              </a:ext>
            </a:extLst>
          </p:cNvPr>
          <p:cNvSpPr>
            <a:spLocks noGrp="1"/>
          </p:cNvSpPr>
          <p:nvPr>
            <p:ph type="dt" sz="half" idx="10"/>
          </p:nvPr>
        </p:nvSpPr>
        <p:spPr/>
        <p:txBody>
          <a:bodyPr/>
          <a:lstStyle/>
          <a:p>
            <a:fld id="{4B916FE2-39AA-4592-940D-F5B997B4090F}" type="datetimeFigureOut">
              <a:rPr lang="et-EE" smtClean="0"/>
              <a:t>17.05.2022</a:t>
            </a:fld>
            <a:endParaRPr lang="et-EE"/>
          </a:p>
        </p:txBody>
      </p:sp>
      <p:sp>
        <p:nvSpPr>
          <p:cNvPr id="8" name="Jaluse kohatäide 7">
            <a:extLst>
              <a:ext uri="{FF2B5EF4-FFF2-40B4-BE49-F238E27FC236}">
                <a16:creationId xmlns:a16="http://schemas.microsoft.com/office/drawing/2014/main" id="{9F7662E6-E8D7-4430-921E-F70C586520D8}"/>
              </a:ext>
            </a:extLst>
          </p:cNvPr>
          <p:cNvSpPr>
            <a:spLocks noGrp="1"/>
          </p:cNvSpPr>
          <p:nvPr>
            <p:ph type="ftr" sz="quarter" idx="11"/>
          </p:nvPr>
        </p:nvSpPr>
        <p:spPr/>
        <p:txBody>
          <a:bodyPr/>
          <a:lstStyle/>
          <a:p>
            <a:endParaRPr lang="et-EE"/>
          </a:p>
        </p:txBody>
      </p:sp>
      <p:sp>
        <p:nvSpPr>
          <p:cNvPr id="9" name="Slaidinumbri kohatäide 8">
            <a:extLst>
              <a:ext uri="{FF2B5EF4-FFF2-40B4-BE49-F238E27FC236}">
                <a16:creationId xmlns:a16="http://schemas.microsoft.com/office/drawing/2014/main" id="{A88C10E5-0241-4422-BA6E-AC55CC1678E4}"/>
              </a:ext>
            </a:extLst>
          </p:cNvPr>
          <p:cNvSpPr>
            <a:spLocks noGrp="1"/>
          </p:cNvSpPr>
          <p:nvPr>
            <p:ph type="sldNum" sz="quarter" idx="12"/>
          </p:nvPr>
        </p:nvSpPr>
        <p:spPr/>
        <p:txBody>
          <a:bodyPr/>
          <a:lstStyle/>
          <a:p>
            <a:fld id="{84564C5A-167D-43A6-A881-165E942952EB}" type="slidenum">
              <a:rPr lang="et-EE" smtClean="0"/>
              <a:t>‹#›</a:t>
            </a:fld>
            <a:endParaRPr lang="et-EE"/>
          </a:p>
        </p:txBody>
      </p:sp>
    </p:spTree>
    <p:extLst>
      <p:ext uri="{BB962C8B-B14F-4D97-AF65-F5344CB8AC3E}">
        <p14:creationId xmlns:p14="http://schemas.microsoft.com/office/powerpoint/2010/main" val="162472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A5B889D-0A60-45CA-8AFE-4C4FF422F50F}"/>
              </a:ext>
            </a:extLst>
          </p:cNvPr>
          <p:cNvSpPr>
            <a:spLocks noGrp="1"/>
          </p:cNvSpPr>
          <p:nvPr>
            <p:ph type="title"/>
          </p:nvPr>
        </p:nvSpPr>
        <p:spPr/>
        <p:txBody>
          <a:bodyPr/>
          <a:lstStyle/>
          <a:p>
            <a:r>
              <a:rPr lang="et-EE"/>
              <a:t>Klõpsake juhteksemplari pealkirja laadi redigeerimiseks</a:t>
            </a:r>
          </a:p>
        </p:txBody>
      </p:sp>
      <p:sp>
        <p:nvSpPr>
          <p:cNvPr id="3" name="Kuupäeva kohatäide 2">
            <a:extLst>
              <a:ext uri="{FF2B5EF4-FFF2-40B4-BE49-F238E27FC236}">
                <a16:creationId xmlns:a16="http://schemas.microsoft.com/office/drawing/2014/main" id="{068C7ED4-D5CD-49B8-BA57-B9E9A132FE56}"/>
              </a:ext>
            </a:extLst>
          </p:cNvPr>
          <p:cNvSpPr>
            <a:spLocks noGrp="1"/>
          </p:cNvSpPr>
          <p:nvPr>
            <p:ph type="dt" sz="half" idx="10"/>
          </p:nvPr>
        </p:nvSpPr>
        <p:spPr/>
        <p:txBody>
          <a:bodyPr/>
          <a:lstStyle/>
          <a:p>
            <a:fld id="{4B916FE2-39AA-4592-940D-F5B997B4090F}" type="datetimeFigureOut">
              <a:rPr lang="et-EE" smtClean="0"/>
              <a:t>17.05.2022</a:t>
            </a:fld>
            <a:endParaRPr lang="et-EE"/>
          </a:p>
        </p:txBody>
      </p:sp>
      <p:sp>
        <p:nvSpPr>
          <p:cNvPr id="4" name="Jaluse kohatäide 3">
            <a:extLst>
              <a:ext uri="{FF2B5EF4-FFF2-40B4-BE49-F238E27FC236}">
                <a16:creationId xmlns:a16="http://schemas.microsoft.com/office/drawing/2014/main" id="{EA69ECD1-A1A7-4B1D-9FB1-C192E35A0313}"/>
              </a:ext>
            </a:extLst>
          </p:cNvPr>
          <p:cNvSpPr>
            <a:spLocks noGrp="1"/>
          </p:cNvSpPr>
          <p:nvPr>
            <p:ph type="ftr" sz="quarter" idx="11"/>
          </p:nvPr>
        </p:nvSpPr>
        <p:spPr/>
        <p:txBody>
          <a:bodyPr/>
          <a:lstStyle/>
          <a:p>
            <a:endParaRPr lang="et-EE"/>
          </a:p>
        </p:txBody>
      </p:sp>
      <p:sp>
        <p:nvSpPr>
          <p:cNvPr id="5" name="Slaidinumbri kohatäide 4">
            <a:extLst>
              <a:ext uri="{FF2B5EF4-FFF2-40B4-BE49-F238E27FC236}">
                <a16:creationId xmlns:a16="http://schemas.microsoft.com/office/drawing/2014/main" id="{163AF9C8-5DF5-4B3A-81DF-DDD2E0C4FF74}"/>
              </a:ext>
            </a:extLst>
          </p:cNvPr>
          <p:cNvSpPr>
            <a:spLocks noGrp="1"/>
          </p:cNvSpPr>
          <p:nvPr>
            <p:ph type="sldNum" sz="quarter" idx="12"/>
          </p:nvPr>
        </p:nvSpPr>
        <p:spPr/>
        <p:txBody>
          <a:bodyPr/>
          <a:lstStyle/>
          <a:p>
            <a:fld id="{84564C5A-167D-43A6-A881-165E942952EB}" type="slidenum">
              <a:rPr lang="et-EE" smtClean="0"/>
              <a:t>‹#›</a:t>
            </a:fld>
            <a:endParaRPr lang="et-EE"/>
          </a:p>
        </p:txBody>
      </p:sp>
    </p:spTree>
    <p:extLst>
      <p:ext uri="{BB962C8B-B14F-4D97-AF65-F5344CB8AC3E}">
        <p14:creationId xmlns:p14="http://schemas.microsoft.com/office/powerpoint/2010/main" val="302688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79A9519B-CD19-48BE-B312-700E7561C0F9}"/>
              </a:ext>
            </a:extLst>
          </p:cNvPr>
          <p:cNvSpPr>
            <a:spLocks noGrp="1"/>
          </p:cNvSpPr>
          <p:nvPr>
            <p:ph type="dt" sz="half" idx="10"/>
          </p:nvPr>
        </p:nvSpPr>
        <p:spPr/>
        <p:txBody>
          <a:bodyPr/>
          <a:lstStyle/>
          <a:p>
            <a:fld id="{4B916FE2-39AA-4592-940D-F5B997B4090F}" type="datetimeFigureOut">
              <a:rPr lang="et-EE" smtClean="0"/>
              <a:t>17.05.2022</a:t>
            </a:fld>
            <a:endParaRPr lang="et-EE"/>
          </a:p>
        </p:txBody>
      </p:sp>
      <p:sp>
        <p:nvSpPr>
          <p:cNvPr id="3" name="Jaluse kohatäide 2">
            <a:extLst>
              <a:ext uri="{FF2B5EF4-FFF2-40B4-BE49-F238E27FC236}">
                <a16:creationId xmlns:a16="http://schemas.microsoft.com/office/drawing/2014/main" id="{59AD26FD-38C4-4230-B0F7-5BD822232361}"/>
              </a:ext>
            </a:extLst>
          </p:cNvPr>
          <p:cNvSpPr>
            <a:spLocks noGrp="1"/>
          </p:cNvSpPr>
          <p:nvPr>
            <p:ph type="ftr" sz="quarter" idx="11"/>
          </p:nvPr>
        </p:nvSpPr>
        <p:spPr/>
        <p:txBody>
          <a:bodyPr/>
          <a:lstStyle/>
          <a:p>
            <a:endParaRPr lang="et-EE"/>
          </a:p>
        </p:txBody>
      </p:sp>
      <p:sp>
        <p:nvSpPr>
          <p:cNvPr id="4" name="Slaidinumbri kohatäide 3">
            <a:extLst>
              <a:ext uri="{FF2B5EF4-FFF2-40B4-BE49-F238E27FC236}">
                <a16:creationId xmlns:a16="http://schemas.microsoft.com/office/drawing/2014/main" id="{4593069A-49E0-455E-BB0E-6464F168E192}"/>
              </a:ext>
            </a:extLst>
          </p:cNvPr>
          <p:cNvSpPr>
            <a:spLocks noGrp="1"/>
          </p:cNvSpPr>
          <p:nvPr>
            <p:ph type="sldNum" sz="quarter" idx="12"/>
          </p:nvPr>
        </p:nvSpPr>
        <p:spPr/>
        <p:txBody>
          <a:bodyPr/>
          <a:lstStyle/>
          <a:p>
            <a:fld id="{84564C5A-167D-43A6-A881-165E942952EB}" type="slidenum">
              <a:rPr lang="et-EE" smtClean="0"/>
              <a:t>‹#›</a:t>
            </a:fld>
            <a:endParaRPr lang="et-EE"/>
          </a:p>
        </p:txBody>
      </p:sp>
    </p:spTree>
    <p:extLst>
      <p:ext uri="{BB962C8B-B14F-4D97-AF65-F5344CB8AC3E}">
        <p14:creationId xmlns:p14="http://schemas.microsoft.com/office/powerpoint/2010/main" val="277065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154A384-21D4-4D7F-B311-202C8FD8B0D6}"/>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p>
        </p:txBody>
      </p:sp>
      <p:sp>
        <p:nvSpPr>
          <p:cNvPr id="3" name="Sisu kohatäide 2">
            <a:extLst>
              <a:ext uri="{FF2B5EF4-FFF2-40B4-BE49-F238E27FC236}">
                <a16:creationId xmlns:a16="http://schemas.microsoft.com/office/drawing/2014/main" id="{392BCD6B-7EB0-4BE0-B302-3D014C418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Teksti kohatäide 3">
            <a:extLst>
              <a:ext uri="{FF2B5EF4-FFF2-40B4-BE49-F238E27FC236}">
                <a16:creationId xmlns:a16="http://schemas.microsoft.com/office/drawing/2014/main" id="{944FEC0A-5EB4-4BC0-9E5B-701391C5C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87CEAF7D-15C3-47B9-992C-21ABABC28A4F}"/>
              </a:ext>
            </a:extLst>
          </p:cNvPr>
          <p:cNvSpPr>
            <a:spLocks noGrp="1"/>
          </p:cNvSpPr>
          <p:nvPr>
            <p:ph type="dt" sz="half" idx="10"/>
          </p:nvPr>
        </p:nvSpPr>
        <p:spPr/>
        <p:txBody>
          <a:bodyPr/>
          <a:lstStyle/>
          <a:p>
            <a:fld id="{4B916FE2-39AA-4592-940D-F5B997B4090F}" type="datetimeFigureOut">
              <a:rPr lang="et-EE" smtClean="0"/>
              <a:t>17.05.2022</a:t>
            </a:fld>
            <a:endParaRPr lang="et-EE"/>
          </a:p>
        </p:txBody>
      </p:sp>
      <p:sp>
        <p:nvSpPr>
          <p:cNvPr id="6" name="Jaluse kohatäide 5">
            <a:extLst>
              <a:ext uri="{FF2B5EF4-FFF2-40B4-BE49-F238E27FC236}">
                <a16:creationId xmlns:a16="http://schemas.microsoft.com/office/drawing/2014/main" id="{15944C3D-A1B8-4F18-A097-2CA79D1F8A82}"/>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B5610296-21EE-4447-8074-E6F12625BC5A}"/>
              </a:ext>
            </a:extLst>
          </p:cNvPr>
          <p:cNvSpPr>
            <a:spLocks noGrp="1"/>
          </p:cNvSpPr>
          <p:nvPr>
            <p:ph type="sldNum" sz="quarter" idx="12"/>
          </p:nvPr>
        </p:nvSpPr>
        <p:spPr/>
        <p:txBody>
          <a:bodyPr/>
          <a:lstStyle/>
          <a:p>
            <a:fld id="{84564C5A-167D-43A6-A881-165E942952EB}" type="slidenum">
              <a:rPr lang="et-EE" smtClean="0"/>
              <a:t>‹#›</a:t>
            </a:fld>
            <a:endParaRPr lang="et-EE"/>
          </a:p>
        </p:txBody>
      </p:sp>
    </p:spTree>
    <p:extLst>
      <p:ext uri="{BB962C8B-B14F-4D97-AF65-F5344CB8AC3E}">
        <p14:creationId xmlns:p14="http://schemas.microsoft.com/office/powerpoint/2010/main" val="1459748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3E05FCD-025B-4D51-84BC-919EB2CF2082}"/>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p>
        </p:txBody>
      </p:sp>
      <p:sp>
        <p:nvSpPr>
          <p:cNvPr id="3" name="Pildi kohatäide 2">
            <a:extLst>
              <a:ext uri="{FF2B5EF4-FFF2-40B4-BE49-F238E27FC236}">
                <a16:creationId xmlns:a16="http://schemas.microsoft.com/office/drawing/2014/main" id="{269ACFA8-B744-45BD-81FA-5E9FC9A847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a:extLst>
              <a:ext uri="{FF2B5EF4-FFF2-40B4-BE49-F238E27FC236}">
                <a16:creationId xmlns:a16="http://schemas.microsoft.com/office/drawing/2014/main" id="{B8BEB630-A3F5-4C58-B50D-15191C776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9B19BB81-06CC-47F1-9664-CCDD2B2DD9CE}"/>
              </a:ext>
            </a:extLst>
          </p:cNvPr>
          <p:cNvSpPr>
            <a:spLocks noGrp="1"/>
          </p:cNvSpPr>
          <p:nvPr>
            <p:ph type="dt" sz="half" idx="10"/>
          </p:nvPr>
        </p:nvSpPr>
        <p:spPr/>
        <p:txBody>
          <a:bodyPr/>
          <a:lstStyle/>
          <a:p>
            <a:fld id="{4B916FE2-39AA-4592-940D-F5B997B4090F}" type="datetimeFigureOut">
              <a:rPr lang="et-EE" smtClean="0"/>
              <a:t>17.05.2022</a:t>
            </a:fld>
            <a:endParaRPr lang="et-EE"/>
          </a:p>
        </p:txBody>
      </p:sp>
      <p:sp>
        <p:nvSpPr>
          <p:cNvPr id="6" name="Jaluse kohatäide 5">
            <a:extLst>
              <a:ext uri="{FF2B5EF4-FFF2-40B4-BE49-F238E27FC236}">
                <a16:creationId xmlns:a16="http://schemas.microsoft.com/office/drawing/2014/main" id="{36ED0109-A4F9-4299-982C-9C8BE3D6D496}"/>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5E6A0486-51C0-40F8-A528-C6507FEF8E6D}"/>
              </a:ext>
            </a:extLst>
          </p:cNvPr>
          <p:cNvSpPr>
            <a:spLocks noGrp="1"/>
          </p:cNvSpPr>
          <p:nvPr>
            <p:ph type="sldNum" sz="quarter" idx="12"/>
          </p:nvPr>
        </p:nvSpPr>
        <p:spPr/>
        <p:txBody>
          <a:bodyPr/>
          <a:lstStyle/>
          <a:p>
            <a:fld id="{84564C5A-167D-43A6-A881-165E942952EB}" type="slidenum">
              <a:rPr lang="et-EE" smtClean="0"/>
              <a:t>‹#›</a:t>
            </a:fld>
            <a:endParaRPr lang="et-EE"/>
          </a:p>
        </p:txBody>
      </p:sp>
    </p:spTree>
    <p:extLst>
      <p:ext uri="{BB962C8B-B14F-4D97-AF65-F5344CB8AC3E}">
        <p14:creationId xmlns:p14="http://schemas.microsoft.com/office/powerpoint/2010/main" val="382242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67BA6524-8203-4225-BFC9-FB06D430AE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p>
        </p:txBody>
      </p:sp>
      <p:sp>
        <p:nvSpPr>
          <p:cNvPr id="3" name="Teksti kohatäide 2">
            <a:extLst>
              <a:ext uri="{FF2B5EF4-FFF2-40B4-BE49-F238E27FC236}">
                <a16:creationId xmlns:a16="http://schemas.microsoft.com/office/drawing/2014/main" id="{69AC87E6-6A44-497C-BFD0-73E30E845B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5FF387A9-B076-4EFE-AA9C-6DD01EF95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16FE2-39AA-4592-940D-F5B997B4090F}" type="datetimeFigureOut">
              <a:rPr lang="et-EE" smtClean="0"/>
              <a:t>17.05.2022</a:t>
            </a:fld>
            <a:endParaRPr lang="et-EE"/>
          </a:p>
        </p:txBody>
      </p:sp>
      <p:sp>
        <p:nvSpPr>
          <p:cNvPr id="5" name="Jaluse kohatäide 4">
            <a:extLst>
              <a:ext uri="{FF2B5EF4-FFF2-40B4-BE49-F238E27FC236}">
                <a16:creationId xmlns:a16="http://schemas.microsoft.com/office/drawing/2014/main" id="{BF308405-46DA-4B87-A987-9CBFF197F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a:extLst>
              <a:ext uri="{FF2B5EF4-FFF2-40B4-BE49-F238E27FC236}">
                <a16:creationId xmlns:a16="http://schemas.microsoft.com/office/drawing/2014/main" id="{0074FF18-F3CA-4E8F-88E6-1C1F1BC493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64C5A-167D-43A6-A881-165E942952EB}" type="slidenum">
              <a:rPr lang="et-EE" smtClean="0"/>
              <a:t>‹#›</a:t>
            </a:fld>
            <a:endParaRPr lang="et-EE"/>
          </a:p>
        </p:txBody>
      </p:sp>
    </p:spTree>
    <p:extLst>
      <p:ext uri="{BB962C8B-B14F-4D97-AF65-F5344CB8AC3E}">
        <p14:creationId xmlns:p14="http://schemas.microsoft.com/office/powerpoint/2010/main" val="2482453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hyperlink" Target="https://lms.e-school.net.ua/gui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haridusportaal.edu.ee/%C3%B5ppimine"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kutseharidus.ee/oppimisvoimalused/koolid/"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lv.testportal.gov.ua:82/demotestNMT/" TargetMode="External"/><Relationship Id="rId4" Type="http://schemas.openxmlformats.org/officeDocument/2006/relationships/hyperlink" Target="https://testportal.gov.ua/wp-content/uploads/2022/04/NMT_2022_demonstratsijnyj-variant_maket.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hm.ee/sites/default/files/e2_oppe_soovitused_oppeasutustele_20032022.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err.ee/1608578047/valitsus-kiitis-heaks-802-9-miljoni-eurose-lisaeelarve"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hyperlink" Target="https://www.hm.ee/sites/default/files/htm_ukrainalaagrid_2022.pdf" TargetMode="External"/><Relationship Id="rId2" Type="http://schemas.openxmlformats.org/officeDocument/2006/relationships/hyperlink" Target="https://www.youtube.com/watch?v=MDsVKC-W0t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harno.ee/ukraina-teemalised-abimaterjalid#jarelevaadatavad-koo" TargetMode="External"/><Relationship Id="rId2" Type="http://schemas.openxmlformats.org/officeDocument/2006/relationships/hyperlink" Target="https://harno.ee/ukraina-teemalised-abimaterjalid#veebiseminarid-peta"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info@hm.ee" TargetMode="External"/><Relationship Id="rId2" Type="http://schemas.openxmlformats.org/officeDocument/2006/relationships/hyperlink" Target="https://www.hm.ee/et/ukrainast-saabunud-laps-ja-noor-eestis" TargetMode="External"/><Relationship Id="rId1" Type="http://schemas.openxmlformats.org/officeDocument/2006/relationships/slideLayout" Target="../slideLayouts/slideLayout2.xml"/><Relationship Id="rId4" Type="http://schemas.openxmlformats.org/officeDocument/2006/relationships/hyperlink" Target="http://kriis.e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di kohatäid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47" r="2047"/>
          <a:stretch>
            <a:fillRect/>
          </a:stretch>
        </p:blipFill>
        <p:spPr>
          <a:xfrm>
            <a:off x="2315197" y="-18174"/>
            <a:ext cx="9876803" cy="6864350"/>
          </a:xfrm>
        </p:spPr>
      </p:pic>
      <p:sp>
        <p:nvSpPr>
          <p:cNvPr id="8" name="Freeform 5"/>
          <p:cNvSpPr>
            <a:spLocks/>
          </p:cNvSpPr>
          <p:nvPr/>
        </p:nvSpPr>
        <p:spPr bwMode="auto">
          <a:xfrm>
            <a:off x="-23649" y="-23648"/>
            <a:ext cx="6220447" cy="6858000"/>
          </a:xfrm>
          <a:custGeom>
            <a:avLst/>
            <a:gdLst>
              <a:gd name="T0" fmla="*/ 0 w 722"/>
              <a:gd name="T1" fmla="*/ 0 h 796"/>
              <a:gd name="T2" fmla="*/ 722 w 722"/>
              <a:gd name="T3" fmla="*/ 0 h 796"/>
              <a:gd name="T4" fmla="*/ 273 w 722"/>
              <a:gd name="T5" fmla="*/ 796 h 796"/>
              <a:gd name="T6" fmla="*/ 0 w 722"/>
              <a:gd name="T7" fmla="*/ 796 h 796"/>
              <a:gd name="T8" fmla="*/ 0 w 722"/>
              <a:gd name="T9" fmla="*/ 0 h 796"/>
            </a:gdLst>
            <a:ahLst/>
            <a:cxnLst>
              <a:cxn ang="0">
                <a:pos x="T0" y="T1"/>
              </a:cxn>
              <a:cxn ang="0">
                <a:pos x="T2" y="T3"/>
              </a:cxn>
              <a:cxn ang="0">
                <a:pos x="T4" y="T5"/>
              </a:cxn>
              <a:cxn ang="0">
                <a:pos x="T6" y="T7"/>
              </a:cxn>
              <a:cxn ang="0">
                <a:pos x="T8" y="T9"/>
              </a:cxn>
            </a:cxnLst>
            <a:rect l="0" t="0" r="r" b="b"/>
            <a:pathLst>
              <a:path w="722" h="796">
                <a:moveTo>
                  <a:pt x="0" y="0"/>
                </a:moveTo>
                <a:lnTo>
                  <a:pt x="722" y="0"/>
                </a:lnTo>
                <a:lnTo>
                  <a:pt x="273" y="796"/>
                </a:lnTo>
                <a:lnTo>
                  <a:pt x="0" y="796"/>
                </a:lnTo>
                <a:lnTo>
                  <a:pt x="0" y="0"/>
                </a:lnTo>
                <a:close/>
              </a:path>
            </a:pathLst>
          </a:custGeom>
          <a:solidFill>
            <a:schemeClr val="bg1">
              <a:lumMod val="95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6"/>
          <p:cNvSpPr>
            <a:spLocks/>
          </p:cNvSpPr>
          <p:nvPr/>
        </p:nvSpPr>
        <p:spPr bwMode="auto">
          <a:xfrm>
            <a:off x="-7952" y="3429000"/>
            <a:ext cx="4299176" cy="3429000"/>
          </a:xfrm>
          <a:custGeom>
            <a:avLst/>
            <a:gdLst>
              <a:gd name="T0" fmla="*/ 499 w 499"/>
              <a:gd name="T1" fmla="*/ 0 h 398"/>
              <a:gd name="T2" fmla="*/ 226 w 499"/>
              <a:gd name="T3" fmla="*/ 0 h 398"/>
              <a:gd name="T4" fmla="*/ 0 w 499"/>
              <a:gd name="T5" fmla="*/ 398 h 398"/>
              <a:gd name="T6" fmla="*/ 273 w 499"/>
              <a:gd name="T7" fmla="*/ 398 h 398"/>
              <a:gd name="T8" fmla="*/ 499 w 499"/>
              <a:gd name="T9" fmla="*/ 0 h 398"/>
            </a:gdLst>
            <a:ahLst/>
            <a:cxnLst>
              <a:cxn ang="0">
                <a:pos x="T0" y="T1"/>
              </a:cxn>
              <a:cxn ang="0">
                <a:pos x="T2" y="T3"/>
              </a:cxn>
              <a:cxn ang="0">
                <a:pos x="T4" y="T5"/>
              </a:cxn>
              <a:cxn ang="0">
                <a:pos x="T6" y="T7"/>
              </a:cxn>
              <a:cxn ang="0">
                <a:pos x="T8" y="T9"/>
              </a:cxn>
            </a:cxnLst>
            <a:rect l="0" t="0" r="r" b="b"/>
            <a:pathLst>
              <a:path w="499" h="398">
                <a:moveTo>
                  <a:pt x="499" y="0"/>
                </a:moveTo>
                <a:lnTo>
                  <a:pt x="226" y="0"/>
                </a:lnTo>
                <a:lnTo>
                  <a:pt x="0" y="398"/>
                </a:lnTo>
                <a:lnTo>
                  <a:pt x="273" y="398"/>
                </a:lnTo>
                <a:lnTo>
                  <a:pt x="499" y="0"/>
                </a:lnTo>
                <a:close/>
              </a:path>
            </a:pathLst>
          </a:custGeom>
          <a:solidFill>
            <a:schemeClr val="bg1"/>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7"/>
          <p:cNvSpPr>
            <a:spLocks/>
          </p:cNvSpPr>
          <p:nvPr/>
        </p:nvSpPr>
        <p:spPr bwMode="auto">
          <a:xfrm>
            <a:off x="4229955" y="-6350"/>
            <a:ext cx="2619136" cy="3429000"/>
          </a:xfrm>
          <a:custGeom>
            <a:avLst/>
            <a:gdLst>
              <a:gd name="T0" fmla="*/ 0 w 304"/>
              <a:gd name="T1" fmla="*/ 398 h 398"/>
              <a:gd name="T2" fmla="*/ 74 w 304"/>
              <a:gd name="T3" fmla="*/ 398 h 398"/>
              <a:gd name="T4" fmla="*/ 304 w 304"/>
              <a:gd name="T5" fmla="*/ 0 h 398"/>
              <a:gd name="T6" fmla="*/ 223 w 304"/>
              <a:gd name="T7" fmla="*/ 0 h 398"/>
              <a:gd name="T8" fmla="*/ 0 w 304"/>
              <a:gd name="T9" fmla="*/ 398 h 398"/>
            </a:gdLst>
            <a:ahLst/>
            <a:cxnLst>
              <a:cxn ang="0">
                <a:pos x="T0" y="T1"/>
              </a:cxn>
              <a:cxn ang="0">
                <a:pos x="T2" y="T3"/>
              </a:cxn>
              <a:cxn ang="0">
                <a:pos x="T4" y="T5"/>
              </a:cxn>
              <a:cxn ang="0">
                <a:pos x="T6" y="T7"/>
              </a:cxn>
              <a:cxn ang="0">
                <a:pos x="T8" y="T9"/>
              </a:cxn>
            </a:cxnLst>
            <a:rect l="0" t="0" r="r" b="b"/>
            <a:pathLst>
              <a:path w="304" h="398">
                <a:moveTo>
                  <a:pt x="0" y="398"/>
                </a:moveTo>
                <a:lnTo>
                  <a:pt x="74" y="398"/>
                </a:lnTo>
                <a:lnTo>
                  <a:pt x="304" y="0"/>
                </a:lnTo>
                <a:lnTo>
                  <a:pt x="223" y="0"/>
                </a:lnTo>
                <a:lnTo>
                  <a:pt x="0" y="398"/>
                </a:lnTo>
                <a:close/>
              </a:path>
            </a:pathLst>
          </a:custGeom>
          <a:solidFill>
            <a:srgbClr val="006DB5"/>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8"/>
          <p:cNvSpPr>
            <a:spLocks/>
          </p:cNvSpPr>
          <p:nvPr/>
        </p:nvSpPr>
        <p:spPr bwMode="auto">
          <a:xfrm>
            <a:off x="10356879" y="3713311"/>
            <a:ext cx="1835121" cy="3144689"/>
          </a:xfrm>
          <a:custGeom>
            <a:avLst/>
            <a:gdLst>
              <a:gd name="T0" fmla="*/ 213 w 213"/>
              <a:gd name="T1" fmla="*/ 0 h 365"/>
              <a:gd name="T2" fmla="*/ 0 w 213"/>
              <a:gd name="T3" fmla="*/ 365 h 365"/>
              <a:gd name="T4" fmla="*/ 213 w 213"/>
              <a:gd name="T5" fmla="*/ 365 h 365"/>
              <a:gd name="T6" fmla="*/ 213 w 213"/>
              <a:gd name="T7" fmla="*/ 0 h 365"/>
            </a:gdLst>
            <a:ahLst/>
            <a:cxnLst>
              <a:cxn ang="0">
                <a:pos x="T0" y="T1"/>
              </a:cxn>
              <a:cxn ang="0">
                <a:pos x="T2" y="T3"/>
              </a:cxn>
              <a:cxn ang="0">
                <a:pos x="T4" y="T5"/>
              </a:cxn>
              <a:cxn ang="0">
                <a:pos x="T6" y="T7"/>
              </a:cxn>
            </a:cxnLst>
            <a:rect l="0" t="0" r="r" b="b"/>
            <a:pathLst>
              <a:path w="213" h="365">
                <a:moveTo>
                  <a:pt x="213" y="0"/>
                </a:moveTo>
                <a:lnTo>
                  <a:pt x="0" y="365"/>
                </a:lnTo>
                <a:lnTo>
                  <a:pt x="213" y="365"/>
                </a:lnTo>
                <a:lnTo>
                  <a:pt x="213" y="0"/>
                </a:lnTo>
                <a:close/>
              </a:path>
            </a:pathLst>
          </a:custGeom>
          <a:solidFill>
            <a:srgbClr val="485160"/>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9" name="TextBox 18"/>
          <p:cNvSpPr txBox="1"/>
          <p:nvPr/>
        </p:nvSpPr>
        <p:spPr>
          <a:xfrm>
            <a:off x="443299" y="719718"/>
            <a:ext cx="4053097" cy="2308324"/>
          </a:xfrm>
          <a:prstGeom prst="rect">
            <a:avLst/>
          </a:prstGeom>
          <a:noFill/>
        </p:spPr>
        <p:txBody>
          <a:bodyPr wrap="none" rtlCol="0">
            <a:spAutoFit/>
          </a:bodyPr>
          <a:lstStyle/>
          <a:p>
            <a:r>
              <a:rPr lang="et-EE" sz="3600" dirty="0">
                <a:solidFill>
                  <a:srgbClr val="006DB5"/>
                </a:solidFill>
                <a:latin typeface="Lato" panose="020F0502020204030203" pitchFamily="34" charset="0"/>
                <a:ea typeface="Lato" panose="020F0502020204030203" pitchFamily="34" charset="0"/>
                <a:cs typeface="Lato" panose="020F0502020204030203" pitchFamily="34" charset="0"/>
              </a:rPr>
              <a:t>Õppe korraldusest </a:t>
            </a:r>
          </a:p>
          <a:p>
            <a:r>
              <a:rPr lang="et-EE" sz="3600" dirty="0">
                <a:solidFill>
                  <a:srgbClr val="006DB5"/>
                </a:solidFill>
                <a:latin typeface="Lato" panose="020F0502020204030203" pitchFamily="34" charset="0"/>
                <a:ea typeface="Lato" panose="020F0502020204030203" pitchFamily="34" charset="0"/>
                <a:cs typeface="Lato" panose="020F0502020204030203" pitchFamily="34" charset="0"/>
              </a:rPr>
              <a:t>Ukraina lastele </a:t>
            </a:r>
          </a:p>
          <a:p>
            <a:r>
              <a:rPr lang="et-EE" sz="3600" dirty="0">
                <a:solidFill>
                  <a:srgbClr val="006DB5"/>
                </a:solidFill>
                <a:latin typeface="Lato" panose="020F0502020204030203" pitchFamily="34" charset="0"/>
                <a:ea typeface="Lato" panose="020F0502020204030203" pitchFamily="34" charset="0"/>
                <a:cs typeface="Lato" panose="020F0502020204030203" pitchFamily="34" charset="0"/>
              </a:rPr>
              <a:t>sügisel 2022</a:t>
            </a:r>
          </a:p>
          <a:p>
            <a:endParaRPr lang="id-ID" sz="3600" dirty="0">
              <a:solidFill>
                <a:srgbClr val="006DB5"/>
              </a:solidFill>
              <a:latin typeface="Lato" panose="020F0502020204030203" pitchFamily="34" charset="0"/>
              <a:ea typeface="Lato" panose="020F0502020204030203" pitchFamily="34" charset="0"/>
              <a:cs typeface="Lato" panose="020F0502020204030203" pitchFamily="34" charset="0"/>
            </a:endParaRPr>
          </a:p>
        </p:txBody>
      </p:sp>
      <p:cxnSp>
        <p:nvCxnSpPr>
          <p:cNvPr id="21" name="Straight Connector 20"/>
          <p:cNvCxnSpPr/>
          <p:nvPr/>
        </p:nvCxnSpPr>
        <p:spPr>
          <a:xfrm>
            <a:off x="687542" y="2436949"/>
            <a:ext cx="43542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7823" y="2568726"/>
            <a:ext cx="2737544" cy="830997"/>
          </a:xfrm>
          <a:prstGeom prst="rect">
            <a:avLst/>
          </a:prstGeom>
          <a:noFill/>
        </p:spPr>
        <p:txBody>
          <a:bodyPr wrap="none" rtlCol="0">
            <a:spAutoFit/>
          </a:bodyPr>
          <a:lstStyle/>
          <a:p>
            <a:r>
              <a:rPr lang="et-EE" sz="1600" dirty="0">
                <a:solidFill>
                  <a:srgbClr val="006DB5"/>
                </a:solidFill>
                <a:latin typeface="Lato Heavy" panose="020F0502020204030203" pitchFamily="34" charset="0"/>
                <a:ea typeface="Lato Heavy" panose="020F0502020204030203" pitchFamily="34" charset="0"/>
                <a:cs typeface="Lato Heavy" panose="020F0502020204030203" pitchFamily="34" charset="0"/>
              </a:rPr>
              <a:t>Mari Tikerpuu, Anne Endjärv</a:t>
            </a:r>
          </a:p>
          <a:p>
            <a:pPr algn="ctr"/>
            <a:r>
              <a:rPr lang="et-EE" sz="1600" dirty="0">
                <a:solidFill>
                  <a:srgbClr val="006DB5"/>
                </a:solidFill>
                <a:latin typeface="Lato Heavy" panose="020F0502020204030203" pitchFamily="34" charset="0"/>
                <a:ea typeface="Lato Heavy" panose="020F0502020204030203" pitchFamily="34" charset="0"/>
                <a:cs typeface="Lato Heavy" panose="020F0502020204030203" pitchFamily="34" charset="0"/>
              </a:rPr>
              <a:t>Ida-Virumaal </a:t>
            </a:r>
          </a:p>
          <a:p>
            <a:pPr algn="ctr"/>
            <a:r>
              <a:rPr lang="et-EE" sz="1600" dirty="0">
                <a:solidFill>
                  <a:srgbClr val="006DB5"/>
                </a:solidFill>
                <a:latin typeface="Lato Heavy" panose="020F0502020204030203" pitchFamily="34" charset="0"/>
                <a:ea typeface="Lato Heavy" panose="020F0502020204030203" pitchFamily="34" charset="0"/>
                <a:cs typeface="Lato Heavy" panose="020F0502020204030203" pitchFamily="34" charset="0"/>
              </a:rPr>
              <a:t>17. mai 2022</a:t>
            </a:r>
          </a:p>
        </p:txBody>
      </p:sp>
      <p:pic>
        <p:nvPicPr>
          <p:cNvPr id="4" name="Pil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42" y="5651484"/>
            <a:ext cx="1965384" cy="787456"/>
          </a:xfrm>
          <a:prstGeom prst="rect">
            <a:avLst/>
          </a:prstGeom>
        </p:spPr>
      </p:pic>
    </p:spTree>
    <p:extLst>
      <p:ext uri="{BB962C8B-B14F-4D97-AF65-F5344CB8AC3E}">
        <p14:creationId xmlns:p14="http://schemas.microsoft.com/office/powerpoint/2010/main" val="1990143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78540FB-4CC4-4C44-BD6A-D47050921462}"/>
              </a:ext>
            </a:extLst>
          </p:cNvPr>
          <p:cNvSpPr>
            <a:spLocks noGrp="1"/>
          </p:cNvSpPr>
          <p:nvPr>
            <p:ph type="title"/>
          </p:nvPr>
        </p:nvSpPr>
        <p:spPr/>
        <p:txBody>
          <a:bodyPr/>
          <a:lstStyle/>
          <a:p>
            <a:r>
              <a:rPr lang="et-EE" b="1" dirty="0"/>
              <a:t>Rahastamine</a:t>
            </a:r>
          </a:p>
        </p:txBody>
      </p:sp>
      <p:sp>
        <p:nvSpPr>
          <p:cNvPr id="3" name="Sisu kohatäide 2">
            <a:extLst>
              <a:ext uri="{FF2B5EF4-FFF2-40B4-BE49-F238E27FC236}">
                <a16:creationId xmlns:a16="http://schemas.microsoft.com/office/drawing/2014/main" id="{85E88B00-EFCE-4B17-9940-481D01554BB4}"/>
              </a:ext>
            </a:extLst>
          </p:cNvPr>
          <p:cNvSpPr>
            <a:spLocks noGrp="1"/>
          </p:cNvSpPr>
          <p:nvPr>
            <p:ph idx="1"/>
          </p:nvPr>
        </p:nvSpPr>
        <p:spPr/>
        <p:txBody>
          <a:bodyPr>
            <a:normAutofit lnSpcReduction="10000"/>
          </a:bodyPr>
          <a:lstStyle/>
          <a:p>
            <a:pPr marL="0" indent="0">
              <a:buNone/>
            </a:pPr>
            <a:r>
              <a:rPr lang="et-EE" dirty="0"/>
              <a:t>✓ Raha eraldatakse </a:t>
            </a:r>
            <a:r>
              <a:rPr lang="et-EE" b="1" dirty="0"/>
              <a:t>haridusasutuste pidajatele lisaeelarvest</a:t>
            </a:r>
            <a:r>
              <a:rPr lang="et-EE" dirty="0"/>
              <a:t>. </a:t>
            </a:r>
          </a:p>
          <a:p>
            <a:pPr marL="0" indent="0">
              <a:buNone/>
            </a:pPr>
            <a:r>
              <a:rPr lang="et-EE" dirty="0"/>
              <a:t>✓ Rahastamise </a:t>
            </a:r>
            <a:r>
              <a:rPr lang="et-EE" b="1" dirty="0"/>
              <a:t>aluseks on </a:t>
            </a:r>
            <a:r>
              <a:rPr lang="et-EE" b="1" dirty="0" err="1"/>
              <a:t>EHISesse</a:t>
            </a:r>
            <a:r>
              <a:rPr lang="et-EE" b="1" dirty="0"/>
              <a:t> </a:t>
            </a:r>
            <a:r>
              <a:rPr lang="et-EE" dirty="0"/>
              <a:t>kantud </a:t>
            </a:r>
            <a:r>
              <a:rPr lang="et-EE" b="1" dirty="0">
                <a:solidFill>
                  <a:schemeClr val="accent2">
                    <a:lumMod val="75000"/>
                  </a:schemeClr>
                </a:solidFill>
              </a:rPr>
              <a:t>Uussisserändaja (UA)</a:t>
            </a:r>
            <a:r>
              <a:rPr lang="et-EE" dirty="0"/>
              <a:t> märkega sõjapõgenikest laste/õpilaste andmed. </a:t>
            </a:r>
          </a:p>
          <a:p>
            <a:pPr marL="0" indent="0">
              <a:buNone/>
            </a:pPr>
            <a:r>
              <a:rPr lang="et-EE" dirty="0"/>
              <a:t>✓ Eralastehoidude laste andmed arvestatakse omavalitsuste esitatud andmete alusel. </a:t>
            </a:r>
          </a:p>
          <a:p>
            <a:pPr marL="0" indent="0">
              <a:buNone/>
            </a:pPr>
            <a:r>
              <a:rPr lang="et-EE" dirty="0"/>
              <a:t>✓ Õpilasepõhine pearaha </a:t>
            </a:r>
            <a:r>
              <a:rPr lang="et-EE" dirty="0" err="1"/>
              <a:t>KOVide</a:t>
            </a:r>
            <a:r>
              <a:rPr lang="et-EE" dirty="0"/>
              <a:t> keskmise kulu alusel ühes kalendrikuus on </a:t>
            </a:r>
          </a:p>
          <a:p>
            <a:pPr marL="0" indent="0">
              <a:buNone/>
            </a:pPr>
            <a:r>
              <a:rPr lang="et-EE" b="1" dirty="0"/>
              <a:t>	alushariduses/hoius 465 eurot</a:t>
            </a:r>
          </a:p>
          <a:p>
            <a:pPr marL="0" indent="0">
              <a:buNone/>
            </a:pPr>
            <a:r>
              <a:rPr lang="et-EE" b="1" dirty="0"/>
              <a:t>	üldhariduses 506 eurot </a:t>
            </a:r>
          </a:p>
          <a:p>
            <a:pPr marL="0" indent="0">
              <a:buNone/>
            </a:pPr>
            <a:r>
              <a:rPr lang="et-EE" b="1" dirty="0"/>
              <a:t>	kutsehariduses 353 eurot.</a:t>
            </a:r>
          </a:p>
        </p:txBody>
      </p:sp>
    </p:spTree>
    <p:extLst>
      <p:ext uri="{BB962C8B-B14F-4D97-AF65-F5344CB8AC3E}">
        <p14:creationId xmlns:p14="http://schemas.microsoft.com/office/powerpoint/2010/main" val="1439103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24CC07E-9127-4927-86A3-19B328BD8580}"/>
              </a:ext>
            </a:extLst>
          </p:cNvPr>
          <p:cNvSpPr>
            <a:spLocks noGrp="1"/>
          </p:cNvSpPr>
          <p:nvPr>
            <p:ph type="title"/>
          </p:nvPr>
        </p:nvSpPr>
        <p:spPr/>
        <p:txBody>
          <a:bodyPr/>
          <a:lstStyle/>
          <a:p>
            <a:r>
              <a:rPr lang="et-EE" b="1" dirty="0"/>
              <a:t>Mida toetusega teha saab?</a:t>
            </a:r>
          </a:p>
        </p:txBody>
      </p:sp>
      <p:sp>
        <p:nvSpPr>
          <p:cNvPr id="3" name="Sisu kohatäide 2">
            <a:extLst>
              <a:ext uri="{FF2B5EF4-FFF2-40B4-BE49-F238E27FC236}">
                <a16:creationId xmlns:a16="http://schemas.microsoft.com/office/drawing/2014/main" id="{4FADC918-869E-4A38-B86C-9E65D04F750E}"/>
              </a:ext>
            </a:extLst>
          </p:cNvPr>
          <p:cNvSpPr>
            <a:spLocks noGrp="1"/>
          </p:cNvSpPr>
          <p:nvPr>
            <p:ph idx="1"/>
          </p:nvPr>
        </p:nvSpPr>
        <p:spPr>
          <a:xfrm>
            <a:off x="838200" y="1825625"/>
            <a:ext cx="10515600" cy="4667250"/>
          </a:xfrm>
        </p:spPr>
        <p:txBody>
          <a:bodyPr>
            <a:normAutofit/>
          </a:bodyPr>
          <a:lstStyle/>
          <a:p>
            <a:pPr marL="0" indent="0">
              <a:buNone/>
            </a:pPr>
            <a:r>
              <a:rPr lang="et-EE" dirty="0"/>
              <a:t>✓ Tagatakse õppekoht, sh õpetajad/abiõpetajad, õppevahendid, vajadusel tehnoloogilised vahendid, õppekäigud jm. </a:t>
            </a:r>
          </a:p>
          <a:p>
            <a:pPr marL="0" indent="0">
              <a:buNone/>
            </a:pPr>
            <a:r>
              <a:rPr lang="et-EE" dirty="0"/>
              <a:t>✓ </a:t>
            </a:r>
            <a:r>
              <a:rPr lang="et-EE" b="1" dirty="0"/>
              <a:t>Täiendav eesti keele õpe</a:t>
            </a:r>
            <a:r>
              <a:rPr lang="et-EE" dirty="0"/>
              <a:t>, et võimaldada algtasemel eesti keele omandamine. Keeleõppe juhised on Haridus- ja Teadusministeerium välja töötanud. </a:t>
            </a:r>
          </a:p>
          <a:p>
            <a:pPr marL="0" indent="0">
              <a:buNone/>
            </a:pPr>
            <a:r>
              <a:rPr lang="et-EE" dirty="0"/>
              <a:t>✓ Hariduse </a:t>
            </a:r>
            <a:r>
              <a:rPr lang="et-EE" b="1" dirty="0"/>
              <a:t>tugiteenused </a:t>
            </a:r>
            <a:r>
              <a:rPr lang="et-EE" dirty="0"/>
              <a:t>(tõlgid, logopeedid, psühholoogid jne). </a:t>
            </a:r>
          </a:p>
          <a:p>
            <a:pPr marL="0" indent="0">
              <a:buNone/>
            </a:pPr>
            <a:r>
              <a:rPr lang="et-EE" dirty="0"/>
              <a:t>✓ Lapse/õpilase </a:t>
            </a:r>
            <a:r>
              <a:rPr lang="et-EE" b="1" dirty="0"/>
              <a:t>toitlustamine</a:t>
            </a:r>
            <a:r>
              <a:rPr lang="et-EE" dirty="0"/>
              <a:t> haridusasutuses. </a:t>
            </a:r>
          </a:p>
          <a:p>
            <a:pPr marL="0" indent="0">
              <a:buNone/>
            </a:pPr>
            <a:r>
              <a:rPr lang="et-EE" dirty="0"/>
              <a:t>✓ </a:t>
            </a:r>
            <a:r>
              <a:rPr lang="et-EE" b="1" dirty="0"/>
              <a:t>Huvitegevuse ja/või huvihariduse</a:t>
            </a:r>
            <a:r>
              <a:rPr lang="et-EE" dirty="0"/>
              <a:t> pakkumine sh erahuvihariduses. ✓ </a:t>
            </a:r>
            <a:r>
              <a:rPr lang="et-EE" b="1" dirty="0"/>
              <a:t>Noorsootöö</a:t>
            </a:r>
            <a:r>
              <a:rPr lang="et-EE" dirty="0"/>
              <a:t> pakkumine. </a:t>
            </a:r>
          </a:p>
          <a:p>
            <a:pPr marL="0" indent="0">
              <a:buNone/>
            </a:pPr>
            <a:r>
              <a:rPr lang="et-EE" dirty="0"/>
              <a:t>✓ Vajadusel </a:t>
            </a:r>
            <a:r>
              <a:rPr lang="et-EE" b="1" dirty="0"/>
              <a:t>hariduse abiteenused</a:t>
            </a:r>
            <a:r>
              <a:rPr lang="et-EE" dirty="0"/>
              <a:t> (nt õpilastransport).</a:t>
            </a:r>
          </a:p>
        </p:txBody>
      </p:sp>
    </p:spTree>
    <p:extLst>
      <p:ext uri="{BB962C8B-B14F-4D97-AF65-F5344CB8AC3E}">
        <p14:creationId xmlns:p14="http://schemas.microsoft.com/office/powerpoint/2010/main" val="421231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CB94F48-DCD6-41B7-9F71-35D8F49D19C8}"/>
              </a:ext>
            </a:extLst>
          </p:cNvPr>
          <p:cNvSpPr>
            <a:spLocks noGrp="1"/>
          </p:cNvSpPr>
          <p:nvPr>
            <p:ph type="title"/>
          </p:nvPr>
        </p:nvSpPr>
        <p:spPr/>
        <p:txBody>
          <a:bodyPr/>
          <a:lstStyle/>
          <a:p>
            <a:r>
              <a:rPr lang="et-EE" b="1" dirty="0"/>
              <a:t>Kuidas ja millistel tingimustel toetust antakse? </a:t>
            </a:r>
          </a:p>
        </p:txBody>
      </p:sp>
      <p:sp>
        <p:nvSpPr>
          <p:cNvPr id="3" name="Sisu kohatäide 2">
            <a:extLst>
              <a:ext uri="{FF2B5EF4-FFF2-40B4-BE49-F238E27FC236}">
                <a16:creationId xmlns:a16="http://schemas.microsoft.com/office/drawing/2014/main" id="{69B482F6-ABBE-4545-8270-9C11B522BC27}"/>
              </a:ext>
            </a:extLst>
          </p:cNvPr>
          <p:cNvSpPr>
            <a:spLocks noGrp="1"/>
          </p:cNvSpPr>
          <p:nvPr>
            <p:ph idx="1"/>
          </p:nvPr>
        </p:nvSpPr>
        <p:spPr>
          <a:xfrm>
            <a:off x="838200" y="1690688"/>
            <a:ext cx="10515600" cy="4980455"/>
          </a:xfrm>
        </p:spPr>
        <p:txBody>
          <a:bodyPr>
            <a:normAutofit fontScale="92500" lnSpcReduction="10000"/>
          </a:bodyPr>
          <a:lstStyle/>
          <a:p>
            <a:pPr marL="0" indent="0">
              <a:buNone/>
            </a:pPr>
            <a:r>
              <a:rPr lang="et-EE" dirty="0"/>
              <a:t>✓ Toetuse põhimõtted ning rahajaotus kinnitatakse haridus- ja teadusministri käskkirjaga ning </a:t>
            </a:r>
            <a:r>
              <a:rPr lang="et-EE" b="1" dirty="0"/>
              <a:t>eraldatakse haridusasutuste pidajatele</a:t>
            </a:r>
            <a:r>
              <a:rPr lang="et-EE" dirty="0"/>
              <a:t>, kus laps õpib. </a:t>
            </a:r>
          </a:p>
          <a:p>
            <a:pPr marL="0" indent="0">
              <a:buNone/>
            </a:pPr>
            <a:r>
              <a:rPr lang="et-EE" dirty="0"/>
              <a:t>✓ J</a:t>
            </a:r>
            <a:r>
              <a:rPr lang="et-EE" b="1" dirty="0"/>
              <a:t>uunis</a:t>
            </a:r>
            <a:r>
              <a:rPr lang="et-EE" dirty="0"/>
              <a:t> kantakse toetus tagasiulatuvalt 24.02-31.05.2022 eest, arvestades igakuiselt laste/õpilaste arvude muutust. </a:t>
            </a:r>
          </a:p>
          <a:p>
            <a:pPr marL="0" indent="0">
              <a:buNone/>
            </a:pPr>
            <a:r>
              <a:rPr lang="et-EE" dirty="0"/>
              <a:t>✓ </a:t>
            </a:r>
            <a:r>
              <a:rPr lang="et-EE" b="1" dirty="0"/>
              <a:t>Septembris</a:t>
            </a:r>
            <a:r>
              <a:rPr lang="et-EE" dirty="0"/>
              <a:t> kantakse toetus tagasiulatuvalt 01.06-31.08.2022 eest, arvestades igakuiselt laste/õpilaste arvude muutust. </a:t>
            </a:r>
          </a:p>
          <a:p>
            <a:pPr marL="0" indent="0">
              <a:buNone/>
            </a:pPr>
            <a:r>
              <a:rPr lang="et-EE" dirty="0"/>
              <a:t>✓ </a:t>
            </a:r>
            <a:r>
              <a:rPr lang="et-EE" b="1" dirty="0"/>
              <a:t>Jaanuaris 2023 </a:t>
            </a:r>
            <a:r>
              <a:rPr lang="et-EE" dirty="0"/>
              <a:t>kantakse toetus tagasiulatuvalt 01.09-31.12.2022 eest, arvestades igakuiselt laste/õpilaste arvude muutust. </a:t>
            </a:r>
          </a:p>
          <a:p>
            <a:pPr marL="0" indent="0">
              <a:buNone/>
            </a:pPr>
            <a:r>
              <a:rPr lang="et-EE" dirty="0"/>
              <a:t>✓ Riigieelarvelise toetuse eest tagatakse koolipidaja poolt õppurile </a:t>
            </a:r>
            <a:r>
              <a:rPr lang="et-EE" b="1" dirty="0"/>
              <a:t>tasuta õppekoht </a:t>
            </a:r>
            <a:r>
              <a:rPr lang="et-EE" dirty="0"/>
              <a:t>riigi ja kohalike omavalitsuste üldharidus- ja kutsekoolides. </a:t>
            </a:r>
          </a:p>
          <a:p>
            <a:pPr marL="0" indent="0">
              <a:buNone/>
            </a:pPr>
            <a:r>
              <a:rPr lang="et-EE" dirty="0"/>
              <a:t>✓ Eraüldhariduskoolide pidajad, kes saavad riigieelarvest täiendavat toetust, tagavad Ukraina lapsele õppemaksu vabastuse vähemalt 31. augustini 2022.</a:t>
            </a:r>
          </a:p>
        </p:txBody>
      </p:sp>
    </p:spTree>
    <p:extLst>
      <p:ext uri="{BB962C8B-B14F-4D97-AF65-F5344CB8AC3E}">
        <p14:creationId xmlns:p14="http://schemas.microsoft.com/office/powerpoint/2010/main" val="1178108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E61FDEA-9846-4785-8363-A5CFD670622C}"/>
              </a:ext>
            </a:extLst>
          </p:cNvPr>
          <p:cNvSpPr>
            <a:spLocks noGrp="1"/>
          </p:cNvSpPr>
          <p:nvPr>
            <p:ph type="title"/>
          </p:nvPr>
        </p:nvSpPr>
        <p:spPr/>
        <p:txBody>
          <a:bodyPr/>
          <a:lstStyle/>
          <a:p>
            <a:r>
              <a:rPr lang="et-EE" b="1" dirty="0"/>
              <a:t>LIIKUMINE KLASSIST KLASSI JA HARIDUSTASEME LÕPETAMINE</a:t>
            </a:r>
          </a:p>
        </p:txBody>
      </p:sp>
    </p:spTree>
    <p:extLst>
      <p:ext uri="{BB962C8B-B14F-4D97-AF65-F5344CB8AC3E}">
        <p14:creationId xmlns:p14="http://schemas.microsoft.com/office/powerpoint/2010/main" val="2781442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607552C-FAD2-4771-8B46-5F77E1667AED}"/>
              </a:ext>
            </a:extLst>
          </p:cNvPr>
          <p:cNvSpPr>
            <a:spLocks noGrp="1"/>
          </p:cNvSpPr>
          <p:nvPr>
            <p:ph type="title"/>
          </p:nvPr>
        </p:nvSpPr>
        <p:spPr/>
        <p:txBody>
          <a:bodyPr/>
          <a:lstStyle/>
          <a:p>
            <a:r>
              <a:rPr lang="et-EE" b="1" dirty="0"/>
              <a:t>Õppe korraldusest sügisel 2022 </a:t>
            </a:r>
          </a:p>
        </p:txBody>
      </p:sp>
      <p:sp>
        <p:nvSpPr>
          <p:cNvPr id="3" name="Sisu kohatäide 2">
            <a:extLst>
              <a:ext uri="{FF2B5EF4-FFF2-40B4-BE49-F238E27FC236}">
                <a16:creationId xmlns:a16="http://schemas.microsoft.com/office/drawing/2014/main" id="{2A62BAD7-4101-42F2-97D3-CA93B6480D72}"/>
              </a:ext>
            </a:extLst>
          </p:cNvPr>
          <p:cNvSpPr>
            <a:spLocks noGrp="1"/>
          </p:cNvSpPr>
          <p:nvPr>
            <p:ph idx="1"/>
          </p:nvPr>
        </p:nvSpPr>
        <p:spPr/>
        <p:txBody>
          <a:bodyPr/>
          <a:lstStyle/>
          <a:p>
            <a:pPr lvl="1"/>
            <a:endParaRPr lang="et-EE" sz="2800" dirty="0"/>
          </a:p>
          <a:p>
            <a:pPr marL="457200" lvl="1" indent="0">
              <a:buNone/>
            </a:pPr>
            <a:r>
              <a:rPr lang="et-EE" sz="2800" b="1" dirty="0"/>
              <a:t>Kuidas toimub liikumine kevadisest kohanemisperioodist edasi? </a:t>
            </a:r>
            <a:endParaRPr lang="et-EE" sz="2400" dirty="0"/>
          </a:p>
          <a:p>
            <a:pPr marL="914400" lvl="2" indent="0">
              <a:buNone/>
            </a:pPr>
            <a:endParaRPr lang="et-EE" sz="2400" dirty="0"/>
          </a:p>
        </p:txBody>
      </p:sp>
      <p:graphicFrame>
        <p:nvGraphicFramePr>
          <p:cNvPr id="4" name="Skemaatiline diagramm 3">
            <a:extLst>
              <a:ext uri="{FF2B5EF4-FFF2-40B4-BE49-F238E27FC236}">
                <a16:creationId xmlns:a16="http://schemas.microsoft.com/office/drawing/2014/main" id="{BEB9D12A-803C-4778-AC76-4C64F495155A}"/>
              </a:ext>
            </a:extLst>
          </p:cNvPr>
          <p:cNvGraphicFramePr/>
          <p:nvPr>
            <p:extLst>
              <p:ext uri="{D42A27DB-BD31-4B8C-83A1-F6EECF244321}">
                <p14:modId xmlns:p14="http://schemas.microsoft.com/office/powerpoint/2010/main" val="1301408682"/>
              </p:ext>
            </p:extLst>
          </p:nvPr>
        </p:nvGraphicFramePr>
        <p:xfrm>
          <a:off x="1311964" y="3429000"/>
          <a:ext cx="5716989" cy="2830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2898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DDB2E46-A5CA-49D7-8C0B-30FC490B7EAE}"/>
              </a:ext>
            </a:extLst>
          </p:cNvPr>
          <p:cNvSpPr>
            <a:spLocks noGrp="1"/>
          </p:cNvSpPr>
          <p:nvPr>
            <p:ph type="title"/>
          </p:nvPr>
        </p:nvSpPr>
        <p:spPr/>
        <p:txBody>
          <a:bodyPr/>
          <a:lstStyle/>
          <a:p>
            <a:r>
              <a:rPr lang="et-EE" b="1" dirty="0"/>
              <a:t>Variandid otsuseks:</a:t>
            </a:r>
          </a:p>
        </p:txBody>
      </p:sp>
      <p:graphicFrame>
        <p:nvGraphicFramePr>
          <p:cNvPr id="4" name="Sisu kohatäide 3">
            <a:extLst>
              <a:ext uri="{FF2B5EF4-FFF2-40B4-BE49-F238E27FC236}">
                <a16:creationId xmlns:a16="http://schemas.microsoft.com/office/drawing/2014/main" id="{B1C2502F-3FF3-4B05-AE0A-5A2E71DE11F7}"/>
              </a:ext>
            </a:extLst>
          </p:cNvPr>
          <p:cNvGraphicFramePr>
            <a:graphicFrameLocks noGrp="1"/>
          </p:cNvGraphicFramePr>
          <p:nvPr>
            <p:ph idx="1"/>
            <p:extLst>
              <p:ext uri="{D42A27DB-BD31-4B8C-83A1-F6EECF244321}">
                <p14:modId xmlns:p14="http://schemas.microsoft.com/office/powerpoint/2010/main" val="2690595698"/>
              </p:ext>
            </p:extLst>
          </p:nvPr>
        </p:nvGraphicFramePr>
        <p:xfrm>
          <a:off x="671222" y="214153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172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A3F78D8-AA18-40FD-B228-AC45361580A0}"/>
              </a:ext>
            </a:extLst>
          </p:cNvPr>
          <p:cNvSpPr>
            <a:spLocks noGrp="1"/>
          </p:cNvSpPr>
          <p:nvPr>
            <p:ph type="title"/>
          </p:nvPr>
        </p:nvSpPr>
        <p:spPr/>
        <p:txBody>
          <a:bodyPr/>
          <a:lstStyle/>
          <a:p>
            <a:r>
              <a:rPr lang="et-EE" b="1" dirty="0"/>
              <a:t>Mis võiks olla kajastatud klassitunnistusel? </a:t>
            </a:r>
          </a:p>
        </p:txBody>
      </p:sp>
      <p:sp>
        <p:nvSpPr>
          <p:cNvPr id="4" name="Ristkülik 3">
            <a:extLst>
              <a:ext uri="{FF2B5EF4-FFF2-40B4-BE49-F238E27FC236}">
                <a16:creationId xmlns:a16="http://schemas.microsoft.com/office/drawing/2014/main" id="{4BF24287-20F3-4D32-B3F8-84492CB7FD90}"/>
              </a:ext>
            </a:extLst>
          </p:cNvPr>
          <p:cNvSpPr/>
          <p:nvPr/>
        </p:nvSpPr>
        <p:spPr>
          <a:xfrm>
            <a:off x="985962" y="1542553"/>
            <a:ext cx="9748299" cy="4832092"/>
          </a:xfrm>
          <a:prstGeom prst="rect">
            <a:avLst/>
          </a:prstGeom>
        </p:spPr>
        <p:txBody>
          <a:bodyPr wrap="square">
            <a:spAutoFit/>
          </a:bodyPr>
          <a:lstStyle/>
          <a:p>
            <a:r>
              <a:rPr lang="et-EE" sz="2800" dirty="0">
                <a:solidFill>
                  <a:srgbClr val="0070C0"/>
                </a:solidFill>
              </a:rPr>
              <a:t>Tunnistusel (võimalusel </a:t>
            </a:r>
            <a:r>
              <a:rPr lang="et-EE" sz="2800" dirty="0" err="1">
                <a:solidFill>
                  <a:srgbClr val="0070C0"/>
                </a:solidFill>
              </a:rPr>
              <a:t>e-Kool</a:t>
            </a:r>
            <a:r>
              <a:rPr lang="et-EE" sz="2800" dirty="0">
                <a:solidFill>
                  <a:srgbClr val="0070C0"/>
                </a:solidFill>
              </a:rPr>
              <a:t>, Stuudium) on soovitatav kajastada</a:t>
            </a:r>
            <a:r>
              <a:rPr lang="et-EE" sz="2800" dirty="0"/>
              <a:t>: </a:t>
            </a:r>
          </a:p>
          <a:p>
            <a:pPr marL="457200" indent="-457200">
              <a:buFont typeface="Wingdings" panose="05000000000000000000" pitchFamily="2" charset="2"/>
              <a:buChar char="ü"/>
            </a:pPr>
            <a:r>
              <a:rPr lang="et-EE" sz="2800" dirty="0"/>
              <a:t>millised tunnid toimusid UA distantsõppes(kui on teada), millistes tundides ja kui suures mahus osales kohapealses koolis (kui võimalik, siis õppeaine ja teemade lõikes);</a:t>
            </a:r>
          </a:p>
          <a:p>
            <a:pPr marL="457200" indent="-457200">
              <a:buFont typeface="Wingdings" panose="05000000000000000000" pitchFamily="2" charset="2"/>
              <a:buChar char="ü"/>
            </a:pPr>
            <a:r>
              <a:rPr lang="et-EE" sz="2800" dirty="0"/>
              <a:t>millistes huviringides/noorsootöös osales; </a:t>
            </a:r>
          </a:p>
          <a:p>
            <a:pPr marL="457200" indent="-457200">
              <a:buFont typeface="Wingdings" panose="05000000000000000000" pitchFamily="2" charset="2"/>
              <a:buChar char="ü"/>
            </a:pPr>
            <a:r>
              <a:rPr lang="et-EE" sz="2800" dirty="0"/>
              <a:t>üldine hinnang õppija edenemisest. </a:t>
            </a:r>
          </a:p>
          <a:p>
            <a:r>
              <a:rPr lang="et-EE" sz="2800" dirty="0">
                <a:solidFill>
                  <a:srgbClr val="0070C0"/>
                </a:solidFill>
              </a:rPr>
              <a:t>Tunnistusel olev teave on vajalik </a:t>
            </a:r>
            <a:r>
              <a:rPr lang="et-EE" sz="2800" b="1" dirty="0">
                <a:solidFill>
                  <a:srgbClr val="0070C0"/>
                </a:solidFill>
              </a:rPr>
              <a:t>lahti selgitada nii õpilasele kui lapsevanemale. </a:t>
            </a:r>
            <a:r>
              <a:rPr lang="et-EE" sz="2800" dirty="0">
                <a:solidFill>
                  <a:srgbClr val="0070C0"/>
                </a:solidFill>
              </a:rPr>
              <a:t>Tunnistus väljastada ka selleks, et seda esitada vajadusel Ukrainasse naasmisel või koolivahetusega seonduvalt teise kooli Eestis </a:t>
            </a:r>
          </a:p>
        </p:txBody>
      </p:sp>
      <p:pic>
        <p:nvPicPr>
          <p:cNvPr id="3" name="Pilt 2">
            <a:extLst>
              <a:ext uri="{FF2B5EF4-FFF2-40B4-BE49-F238E27FC236}">
                <a16:creationId xmlns:a16="http://schemas.microsoft.com/office/drawing/2014/main" id="{140FE357-89B6-4A42-9245-657CF58BC074}"/>
              </a:ext>
            </a:extLst>
          </p:cNvPr>
          <p:cNvPicPr>
            <a:picLocks noChangeAspect="1"/>
          </p:cNvPicPr>
          <p:nvPr/>
        </p:nvPicPr>
        <p:blipFill>
          <a:blip r:embed="rId2"/>
          <a:stretch>
            <a:fillRect/>
          </a:stretch>
        </p:blipFill>
        <p:spPr>
          <a:xfrm rot="21355754">
            <a:off x="5332169" y="5926349"/>
            <a:ext cx="6686972" cy="695178"/>
          </a:xfrm>
          <a:prstGeom prst="rect">
            <a:avLst/>
          </a:prstGeom>
        </p:spPr>
      </p:pic>
    </p:spTree>
    <p:extLst>
      <p:ext uri="{BB962C8B-B14F-4D97-AF65-F5344CB8AC3E}">
        <p14:creationId xmlns:p14="http://schemas.microsoft.com/office/powerpoint/2010/main" val="2992843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3204333-1F56-4736-81FE-86287CDC1EDD}"/>
              </a:ext>
            </a:extLst>
          </p:cNvPr>
          <p:cNvSpPr>
            <a:spLocks noGrp="1"/>
          </p:cNvSpPr>
          <p:nvPr>
            <p:ph type="title"/>
          </p:nvPr>
        </p:nvSpPr>
        <p:spPr>
          <a:xfrm>
            <a:off x="119270" y="365125"/>
            <a:ext cx="11950810" cy="1325563"/>
          </a:xfrm>
        </p:spPr>
        <p:txBody>
          <a:bodyPr/>
          <a:lstStyle/>
          <a:p>
            <a:r>
              <a:rPr lang="et-EE" b="1" dirty="0">
                <a:solidFill>
                  <a:schemeClr val="accent1">
                    <a:lumMod val="75000"/>
                  </a:schemeClr>
                </a:solidFill>
              </a:rPr>
              <a:t>9. või 11. klassi lõpetamine Ukraina haridussüsteemis</a:t>
            </a:r>
          </a:p>
        </p:txBody>
      </p:sp>
      <p:sp>
        <p:nvSpPr>
          <p:cNvPr id="3" name="Sisu kohatäide 2">
            <a:extLst>
              <a:ext uri="{FF2B5EF4-FFF2-40B4-BE49-F238E27FC236}">
                <a16:creationId xmlns:a16="http://schemas.microsoft.com/office/drawing/2014/main" id="{2A8147FC-8C00-41EF-9AF8-08CDC2B6F159}"/>
              </a:ext>
            </a:extLst>
          </p:cNvPr>
          <p:cNvSpPr>
            <a:spLocks noGrp="1"/>
          </p:cNvSpPr>
          <p:nvPr>
            <p:ph idx="1"/>
          </p:nvPr>
        </p:nvSpPr>
        <p:spPr/>
        <p:txBody>
          <a:bodyPr>
            <a:normAutofit/>
          </a:bodyPr>
          <a:lstStyle/>
          <a:p>
            <a:pPr marL="0" indent="0" algn="ctr">
              <a:buNone/>
            </a:pPr>
            <a:endParaRPr lang="et-EE" sz="4000" dirty="0"/>
          </a:p>
          <a:p>
            <a:pPr marL="0" indent="0" algn="ctr">
              <a:buNone/>
            </a:pPr>
            <a:r>
              <a:rPr lang="et-EE" sz="4000" dirty="0"/>
              <a:t>Lõputunnistused Ukraina õppekava läbimise kohta </a:t>
            </a:r>
            <a:r>
              <a:rPr lang="et-EE" sz="4000" b="1" dirty="0"/>
              <a:t>saab väljastada ainult Ukraina riik</a:t>
            </a:r>
          </a:p>
          <a:p>
            <a:pPr marL="0" indent="0" algn="ctr">
              <a:buNone/>
            </a:pPr>
            <a:endParaRPr lang="et-EE" sz="4000" b="1" dirty="0"/>
          </a:p>
          <a:p>
            <a:pPr marL="0" indent="0" algn="ctr">
              <a:buNone/>
            </a:pPr>
            <a:r>
              <a:rPr lang="et-EE" sz="4000" b="1" dirty="0"/>
              <a:t>Lõpetaja või tema vanem/pereliige on kontaktivõtja Ukrainaga</a:t>
            </a:r>
          </a:p>
          <a:p>
            <a:pPr marL="0" indent="0" algn="ctr">
              <a:buNone/>
            </a:pPr>
            <a:endParaRPr lang="et-EE" sz="4000" b="1" dirty="0"/>
          </a:p>
          <a:p>
            <a:pPr marL="0" indent="0" algn="ctr">
              <a:buNone/>
            </a:pPr>
            <a:endParaRPr lang="et-EE" sz="4000" b="1" dirty="0"/>
          </a:p>
          <a:p>
            <a:pPr marL="0" indent="0">
              <a:buNone/>
            </a:pPr>
            <a:endParaRPr lang="et-EE" dirty="0"/>
          </a:p>
          <a:p>
            <a:pPr marL="457200" lvl="1" indent="0">
              <a:buNone/>
            </a:pPr>
            <a:endParaRPr lang="et-EE" dirty="0"/>
          </a:p>
          <a:p>
            <a:pPr lvl="1"/>
            <a:endParaRPr lang="et-EE" dirty="0"/>
          </a:p>
        </p:txBody>
      </p:sp>
    </p:spTree>
    <p:extLst>
      <p:ext uri="{BB962C8B-B14F-4D97-AF65-F5344CB8AC3E}">
        <p14:creationId xmlns:p14="http://schemas.microsoft.com/office/powerpoint/2010/main" val="3289163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61EE397-B2B1-4E04-AEF1-1CAA3E88CB16}"/>
              </a:ext>
            </a:extLst>
          </p:cNvPr>
          <p:cNvSpPr>
            <a:spLocks noGrp="1"/>
          </p:cNvSpPr>
          <p:nvPr>
            <p:ph type="title"/>
          </p:nvPr>
        </p:nvSpPr>
        <p:spPr/>
        <p:txBody>
          <a:bodyPr/>
          <a:lstStyle/>
          <a:p>
            <a:r>
              <a:rPr lang="et-EE" dirty="0"/>
              <a:t>Kuhu lõpetaja või tema pereliige saab pöörduda tunnistuse saamiseks? </a:t>
            </a:r>
          </a:p>
        </p:txBody>
      </p:sp>
      <p:graphicFrame>
        <p:nvGraphicFramePr>
          <p:cNvPr id="5" name="Sisu kohatäide 4">
            <a:extLst>
              <a:ext uri="{FF2B5EF4-FFF2-40B4-BE49-F238E27FC236}">
                <a16:creationId xmlns:a16="http://schemas.microsoft.com/office/drawing/2014/main" id="{458AB312-5F93-4B56-8335-730959F10A8C}"/>
              </a:ext>
            </a:extLst>
          </p:cNvPr>
          <p:cNvGraphicFramePr>
            <a:graphicFrameLocks noGrp="1"/>
          </p:cNvGraphicFramePr>
          <p:nvPr>
            <p:ph idx="1"/>
            <p:extLst>
              <p:ext uri="{D42A27DB-BD31-4B8C-83A1-F6EECF244321}">
                <p14:modId xmlns:p14="http://schemas.microsoft.com/office/powerpoint/2010/main" val="17190040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8933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E77AB16-6447-4B8C-BD9D-B0B8FA621098}"/>
              </a:ext>
            </a:extLst>
          </p:cNvPr>
          <p:cNvSpPr>
            <a:spLocks noGrp="1"/>
          </p:cNvSpPr>
          <p:nvPr>
            <p:ph type="title"/>
          </p:nvPr>
        </p:nvSpPr>
        <p:spPr/>
        <p:txBody>
          <a:bodyPr/>
          <a:lstStyle/>
          <a:p>
            <a:r>
              <a:rPr lang="et-EE" b="1" dirty="0"/>
              <a:t>Rahvusvaheline Ukraina kool (1)</a:t>
            </a:r>
            <a:br>
              <a:rPr lang="et-EE" b="1" dirty="0"/>
            </a:br>
            <a:r>
              <a:rPr lang="et-EE" b="1" dirty="0">
                <a:hlinkClick r:id="rId2"/>
              </a:rPr>
              <a:t>https://lms.e-school.net.ua/guide</a:t>
            </a:r>
            <a:r>
              <a:rPr lang="et-EE" b="1" dirty="0"/>
              <a:t> </a:t>
            </a:r>
          </a:p>
        </p:txBody>
      </p:sp>
      <p:sp>
        <p:nvSpPr>
          <p:cNvPr id="3" name="Sisu kohatäide 2">
            <a:extLst>
              <a:ext uri="{FF2B5EF4-FFF2-40B4-BE49-F238E27FC236}">
                <a16:creationId xmlns:a16="http://schemas.microsoft.com/office/drawing/2014/main" id="{EC8AC828-0528-4595-8D5E-C236944DD2CF}"/>
              </a:ext>
            </a:extLst>
          </p:cNvPr>
          <p:cNvSpPr>
            <a:spLocks noGrp="1"/>
          </p:cNvSpPr>
          <p:nvPr>
            <p:ph idx="1"/>
          </p:nvPr>
        </p:nvSpPr>
        <p:spPr>
          <a:xfrm>
            <a:off x="589935" y="1504334"/>
            <a:ext cx="11130117" cy="5260259"/>
          </a:xfrm>
        </p:spPr>
        <p:txBody>
          <a:bodyPr>
            <a:normAutofit/>
          </a:bodyPr>
          <a:lstStyle/>
          <a:p>
            <a:pPr marL="0" indent="0">
              <a:buNone/>
            </a:pPr>
            <a:endParaRPr lang="et-EE" dirty="0"/>
          </a:p>
          <a:p>
            <a:pPr lvl="1"/>
            <a:r>
              <a:rPr lang="et-EE" dirty="0"/>
              <a:t>Ü</a:t>
            </a:r>
            <a:r>
              <a:rPr lang="en-GB" dirty="0" err="1"/>
              <a:t>ldkeskhariduskoolide</a:t>
            </a:r>
            <a:r>
              <a:rPr lang="en-GB" dirty="0"/>
              <a:t> </a:t>
            </a:r>
            <a:r>
              <a:rPr lang="en-GB" dirty="0" err="1"/>
              <a:t>lõpetajatele</a:t>
            </a:r>
            <a:r>
              <a:rPr lang="en-GB" dirty="0"/>
              <a:t> </a:t>
            </a:r>
            <a:r>
              <a:rPr lang="en-GB" b="1" dirty="0" err="1"/>
              <a:t>dokumentide</a:t>
            </a:r>
            <a:r>
              <a:rPr lang="en-GB" b="1" dirty="0"/>
              <a:t> </a:t>
            </a:r>
            <a:r>
              <a:rPr lang="en-GB" b="1" dirty="0" err="1"/>
              <a:t>väljastamise</a:t>
            </a:r>
            <a:r>
              <a:rPr lang="et-EE" b="1" dirty="0" err="1"/>
              <a:t>ga</a:t>
            </a:r>
            <a:r>
              <a:rPr lang="et-EE" b="1" dirty="0"/>
              <a:t> seotud</a:t>
            </a:r>
            <a:r>
              <a:rPr lang="en-GB" b="1" dirty="0"/>
              <a:t> </a:t>
            </a:r>
            <a:r>
              <a:rPr lang="en-GB" b="1" dirty="0" err="1"/>
              <a:t>küsimus</a:t>
            </a:r>
            <a:r>
              <a:rPr lang="et-EE" b="1" dirty="0"/>
              <a:t>i lahendavad</a:t>
            </a:r>
            <a:r>
              <a:rPr lang="en-GB" b="1" dirty="0"/>
              <a:t> </a:t>
            </a:r>
            <a:r>
              <a:rPr lang="et-EE" b="1" dirty="0"/>
              <a:t>Ukraina </a:t>
            </a:r>
            <a:r>
              <a:rPr lang="en-GB" b="1" dirty="0" err="1"/>
              <a:t>õppeasutused</a:t>
            </a:r>
            <a:r>
              <a:rPr lang="en-GB" b="1" dirty="0"/>
              <a:t>, </a:t>
            </a:r>
            <a:r>
              <a:rPr lang="et-EE" b="1" dirty="0"/>
              <a:t>mille nimekirjas õpilased on</a:t>
            </a:r>
            <a:r>
              <a:rPr lang="et-EE" dirty="0"/>
              <a:t>; </a:t>
            </a:r>
          </a:p>
          <a:p>
            <a:pPr lvl="1"/>
            <a:r>
              <a:rPr lang="en-GB" dirty="0" err="1"/>
              <a:t>Kõik</a:t>
            </a:r>
            <a:r>
              <a:rPr lang="en-GB" dirty="0"/>
              <a:t> </a:t>
            </a:r>
            <a:r>
              <a:rPr lang="en-GB" dirty="0" err="1"/>
              <a:t>välismaal</a:t>
            </a:r>
            <a:r>
              <a:rPr lang="en-GB" dirty="0"/>
              <a:t> </a:t>
            </a:r>
            <a:r>
              <a:rPr lang="en-GB" dirty="0" err="1"/>
              <a:t>viibivad</a:t>
            </a:r>
            <a:r>
              <a:rPr lang="en-GB" dirty="0"/>
              <a:t> lapsed</a:t>
            </a:r>
            <a:r>
              <a:rPr lang="et-EE" dirty="0"/>
              <a:t> /…/ </a:t>
            </a:r>
            <a:r>
              <a:rPr lang="en-GB" dirty="0" err="1"/>
              <a:t>saavad</a:t>
            </a:r>
            <a:r>
              <a:rPr lang="en-GB" dirty="0"/>
              <a:t> </a:t>
            </a:r>
            <a:r>
              <a:rPr lang="en-GB" dirty="0" err="1"/>
              <a:t>jätkata</a:t>
            </a:r>
            <a:r>
              <a:rPr lang="en-GB" dirty="0"/>
              <a:t> </a:t>
            </a:r>
            <a:r>
              <a:rPr lang="en-GB" dirty="0" err="1"/>
              <a:t>oma</a:t>
            </a:r>
            <a:r>
              <a:rPr lang="en-GB" dirty="0"/>
              <a:t> </a:t>
            </a:r>
            <a:r>
              <a:rPr lang="en-GB" dirty="0" err="1"/>
              <a:t>haridusteed</a:t>
            </a:r>
            <a:r>
              <a:rPr lang="en-GB" dirty="0"/>
              <a:t> </a:t>
            </a:r>
            <a:r>
              <a:rPr lang="en-GB" dirty="0" err="1"/>
              <a:t>eksternina</a:t>
            </a:r>
            <a:r>
              <a:rPr lang="en-GB" dirty="0"/>
              <a:t> </a:t>
            </a:r>
            <a:r>
              <a:rPr lang="en-GB" dirty="0" err="1"/>
              <a:t>Ukraina</a:t>
            </a:r>
            <a:r>
              <a:rPr lang="en-GB" dirty="0"/>
              <a:t> </a:t>
            </a:r>
            <a:r>
              <a:rPr lang="en-GB" dirty="0" err="1"/>
              <a:t>Haridus</a:t>
            </a:r>
            <a:r>
              <a:rPr lang="en-GB" dirty="0"/>
              <a:t>- </a:t>
            </a:r>
            <a:r>
              <a:rPr lang="en-GB" dirty="0" err="1"/>
              <a:t>ja</a:t>
            </a:r>
            <a:r>
              <a:rPr lang="en-GB" dirty="0"/>
              <a:t> </a:t>
            </a:r>
            <a:r>
              <a:rPr lang="en-GB" dirty="0" err="1"/>
              <a:t>Teadusministeeriumi</a:t>
            </a:r>
            <a:r>
              <a:rPr lang="en-GB" dirty="0"/>
              <a:t> </a:t>
            </a:r>
            <a:r>
              <a:rPr lang="et-EE" dirty="0"/>
              <a:t>hallatavas </a:t>
            </a:r>
            <a:r>
              <a:rPr lang="en-GB" dirty="0" err="1"/>
              <a:t>Rahvusvahelises</a:t>
            </a:r>
            <a:r>
              <a:rPr lang="en-GB" dirty="0"/>
              <a:t> </a:t>
            </a:r>
            <a:r>
              <a:rPr lang="en-GB" dirty="0" err="1"/>
              <a:t>Ukraina</a:t>
            </a:r>
            <a:r>
              <a:rPr lang="en-GB" dirty="0"/>
              <a:t> </a:t>
            </a:r>
            <a:r>
              <a:rPr lang="en-GB" dirty="0" err="1"/>
              <a:t>Koolis</a:t>
            </a:r>
            <a:r>
              <a:rPr lang="en-GB" dirty="0"/>
              <a:t> (</a:t>
            </a:r>
            <a:r>
              <a:rPr lang="en-GB" dirty="0" err="1"/>
              <a:t>edaspidi</a:t>
            </a:r>
            <a:r>
              <a:rPr lang="en-GB" dirty="0"/>
              <a:t> - </a:t>
            </a:r>
            <a:r>
              <a:rPr lang="et-EE" dirty="0"/>
              <a:t>RUK</a:t>
            </a:r>
            <a:r>
              <a:rPr lang="en-GB" dirty="0"/>
              <a:t>) </a:t>
            </a:r>
            <a:r>
              <a:rPr lang="en-GB" dirty="0" err="1"/>
              <a:t>ja</a:t>
            </a:r>
            <a:r>
              <a:rPr lang="en-GB" dirty="0"/>
              <a:t> </a:t>
            </a:r>
            <a:r>
              <a:rPr lang="en-GB" dirty="0" err="1"/>
              <a:t>saada</a:t>
            </a:r>
            <a:r>
              <a:rPr lang="en-GB" dirty="0"/>
              <a:t> </a:t>
            </a:r>
            <a:r>
              <a:rPr lang="en-GB" dirty="0" err="1"/>
              <a:t>riiklik</a:t>
            </a:r>
            <a:r>
              <a:rPr lang="et-EE" dirty="0"/>
              <a:t>k</a:t>
            </a:r>
            <a:r>
              <a:rPr lang="en-GB" dirty="0"/>
              <a:t>u</a:t>
            </a:r>
            <a:r>
              <a:rPr lang="et-EE" dirty="0"/>
              <a:t> õppekava läbimist kinnitav dokument</a:t>
            </a:r>
            <a:r>
              <a:rPr lang="en-GB" dirty="0"/>
              <a:t> </a:t>
            </a:r>
            <a:r>
              <a:rPr lang="en-GB" dirty="0" err="1"/>
              <a:t>ning</a:t>
            </a:r>
            <a:r>
              <a:rPr lang="en-GB" dirty="0"/>
              <a:t> </a:t>
            </a:r>
            <a:r>
              <a:rPr lang="en-GB" dirty="0" err="1"/>
              <a:t>jätkata</a:t>
            </a:r>
            <a:r>
              <a:rPr lang="en-GB" dirty="0"/>
              <a:t> </a:t>
            </a:r>
            <a:r>
              <a:rPr lang="en-GB" dirty="0" err="1"/>
              <a:t>õpinguid</a:t>
            </a:r>
            <a:r>
              <a:rPr lang="en-GB" dirty="0"/>
              <a:t> </a:t>
            </a:r>
            <a:r>
              <a:rPr lang="en-GB" dirty="0" err="1"/>
              <a:t>kõrgkoolides</a:t>
            </a:r>
            <a:r>
              <a:rPr lang="en-GB" dirty="0"/>
              <a:t> </a:t>
            </a:r>
            <a:r>
              <a:rPr lang="en-GB" dirty="0" err="1"/>
              <a:t>või</a:t>
            </a:r>
            <a:r>
              <a:rPr lang="en-GB" dirty="0"/>
              <a:t> </a:t>
            </a:r>
            <a:r>
              <a:rPr lang="en-GB" dirty="0" err="1"/>
              <a:t>välismaal</a:t>
            </a:r>
            <a:r>
              <a:rPr lang="et-EE" dirty="0"/>
              <a:t>;</a:t>
            </a:r>
          </a:p>
          <a:p>
            <a:pPr lvl="1"/>
            <a:r>
              <a:rPr lang="en-GB" dirty="0" err="1"/>
              <a:t>Haridusdokumendi</a:t>
            </a:r>
            <a:r>
              <a:rPr lang="en-GB" dirty="0"/>
              <a:t> </a:t>
            </a:r>
            <a:r>
              <a:rPr lang="en-GB" dirty="0" err="1"/>
              <a:t>saamiseks</a:t>
            </a:r>
            <a:r>
              <a:rPr lang="en-GB" dirty="0"/>
              <a:t> </a:t>
            </a:r>
            <a:r>
              <a:rPr lang="en-GB" b="1" dirty="0" err="1"/>
              <a:t>tuleb</a:t>
            </a:r>
            <a:r>
              <a:rPr lang="en-GB" b="1" dirty="0"/>
              <a:t> </a:t>
            </a:r>
            <a:r>
              <a:rPr lang="et-EE" b="1" dirty="0"/>
              <a:t>pöörduda</a:t>
            </a:r>
            <a:r>
              <a:rPr lang="en-GB" b="1" dirty="0"/>
              <a:t> </a:t>
            </a:r>
            <a:r>
              <a:rPr lang="en-GB" b="1" dirty="0" err="1"/>
              <a:t>vastava</a:t>
            </a:r>
            <a:r>
              <a:rPr lang="en-GB" b="1" dirty="0"/>
              <a:t> </a:t>
            </a:r>
            <a:r>
              <a:rPr lang="en-GB" b="1" dirty="0" err="1"/>
              <a:t>avaldusega</a:t>
            </a:r>
            <a:r>
              <a:rPr lang="en-GB" dirty="0"/>
              <a:t> </a:t>
            </a:r>
            <a:r>
              <a:rPr lang="en-GB" b="1" dirty="0" err="1"/>
              <a:t>Rahvusvahelisse</a:t>
            </a:r>
            <a:r>
              <a:rPr lang="en-GB" b="1" dirty="0"/>
              <a:t> </a:t>
            </a:r>
            <a:r>
              <a:rPr lang="en-GB" b="1" dirty="0" err="1"/>
              <a:t>Ukraina</a:t>
            </a:r>
            <a:r>
              <a:rPr lang="en-GB" b="1" dirty="0"/>
              <a:t> </a:t>
            </a:r>
            <a:r>
              <a:rPr lang="en-GB" b="1" dirty="0" err="1"/>
              <a:t>Kooli</a:t>
            </a:r>
            <a:r>
              <a:rPr lang="en-GB" dirty="0"/>
              <a:t> </a:t>
            </a:r>
            <a:r>
              <a:rPr lang="en-GB" dirty="0" err="1"/>
              <a:t>või</a:t>
            </a:r>
            <a:r>
              <a:rPr lang="en-GB" dirty="0"/>
              <a:t> </a:t>
            </a:r>
            <a:r>
              <a:rPr lang="et-EE" b="1" dirty="0"/>
              <a:t>mõnda teise</a:t>
            </a:r>
            <a:r>
              <a:rPr lang="en-GB" b="1" dirty="0"/>
              <a:t> </a:t>
            </a:r>
            <a:r>
              <a:rPr lang="en-GB" b="1" dirty="0" err="1"/>
              <a:t>üldkeskharidus</a:t>
            </a:r>
            <a:r>
              <a:rPr lang="et-EE" b="1" dirty="0"/>
              <a:t>asutusse</a:t>
            </a:r>
            <a:r>
              <a:rPr lang="et-EE" dirty="0"/>
              <a:t>; </a:t>
            </a:r>
          </a:p>
          <a:p>
            <a:pPr marL="457200" lvl="1" indent="0">
              <a:buNone/>
            </a:pPr>
            <a:r>
              <a:rPr lang="et-EE" dirty="0"/>
              <a:t>		</a:t>
            </a:r>
            <a:r>
              <a:rPr lang="et-EE" dirty="0" err="1"/>
              <a:t>RUK-i</a:t>
            </a:r>
            <a:r>
              <a:rPr lang="en-GB" dirty="0"/>
              <a:t> </a:t>
            </a:r>
            <a:r>
              <a:rPr lang="en-GB" dirty="0" err="1"/>
              <a:t>ametlik</a:t>
            </a:r>
            <a:r>
              <a:rPr lang="en-GB" dirty="0"/>
              <a:t> </a:t>
            </a:r>
            <a:r>
              <a:rPr lang="en-GB" dirty="0" err="1"/>
              <a:t>telegrammikanal</a:t>
            </a:r>
            <a:r>
              <a:rPr lang="en-GB" dirty="0"/>
              <a:t>: </a:t>
            </a:r>
            <a:r>
              <a:rPr lang="en-GB" b="1" dirty="0"/>
              <a:t>https://t.me/officialmush </a:t>
            </a:r>
            <a:endParaRPr lang="et-EE" b="1" dirty="0"/>
          </a:p>
          <a:p>
            <a:pPr marL="457200" lvl="1" indent="0">
              <a:buNone/>
            </a:pPr>
            <a:r>
              <a:rPr lang="et-EE" b="1" dirty="0"/>
              <a:t>		</a:t>
            </a:r>
            <a:r>
              <a:rPr lang="en-GB" b="1" dirty="0"/>
              <a:t>e-</a:t>
            </a:r>
            <a:r>
              <a:rPr lang="en-GB" b="1" dirty="0" err="1"/>
              <a:t>posti</a:t>
            </a:r>
            <a:r>
              <a:rPr lang="en-GB" b="1" dirty="0"/>
              <a:t> </a:t>
            </a:r>
            <a:r>
              <a:rPr lang="en-GB" b="1" dirty="0" err="1"/>
              <a:t>aadress</a:t>
            </a:r>
            <a:r>
              <a:rPr lang="en-GB" b="1" dirty="0"/>
              <a:t> post: ukrintschool@ukr.net</a:t>
            </a:r>
            <a:endParaRPr lang="et-EE" b="1" dirty="0"/>
          </a:p>
          <a:p>
            <a:pPr marL="457200" lvl="1" indent="0">
              <a:buNone/>
            </a:pPr>
            <a:r>
              <a:rPr lang="et-EE" b="1" dirty="0"/>
              <a:t>		</a:t>
            </a:r>
            <a:r>
              <a:rPr lang="en-GB" b="1" dirty="0" err="1"/>
              <a:t>tel</a:t>
            </a:r>
            <a:r>
              <a:rPr lang="en-GB" b="1" dirty="0"/>
              <a:t> (044) 253 85 58</a:t>
            </a:r>
            <a:r>
              <a:rPr lang="et-EE" b="1" dirty="0"/>
              <a:t>; </a:t>
            </a:r>
            <a:r>
              <a:rPr lang="en-GB" b="1" dirty="0"/>
              <a:t>+38 099 079 92 52 (</a:t>
            </a:r>
            <a:r>
              <a:rPr lang="en-GB" b="1" dirty="0" err="1"/>
              <a:t>Whatsapp</a:t>
            </a:r>
            <a:r>
              <a:rPr lang="en-GB" b="1" dirty="0"/>
              <a:t>, Telegram).</a:t>
            </a:r>
            <a:endParaRPr lang="et-EE" b="1" dirty="0"/>
          </a:p>
          <a:p>
            <a:endParaRPr lang="et-EE" dirty="0"/>
          </a:p>
        </p:txBody>
      </p:sp>
    </p:spTree>
    <p:extLst>
      <p:ext uri="{BB962C8B-B14F-4D97-AF65-F5344CB8AC3E}">
        <p14:creationId xmlns:p14="http://schemas.microsoft.com/office/powerpoint/2010/main" val="193926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EE07677-58E5-4C33-BF3F-A2590891DA16}"/>
              </a:ext>
            </a:extLst>
          </p:cNvPr>
          <p:cNvSpPr>
            <a:spLocks noGrp="1"/>
          </p:cNvSpPr>
          <p:nvPr>
            <p:ph type="title"/>
          </p:nvPr>
        </p:nvSpPr>
        <p:spPr/>
        <p:txBody>
          <a:bodyPr/>
          <a:lstStyle/>
          <a:p>
            <a:r>
              <a:rPr lang="et-EE" b="1" dirty="0"/>
              <a:t>Täna tuleb juttu </a:t>
            </a:r>
          </a:p>
        </p:txBody>
      </p:sp>
      <p:sp>
        <p:nvSpPr>
          <p:cNvPr id="3" name="Sisu kohatäide 2">
            <a:extLst>
              <a:ext uri="{FF2B5EF4-FFF2-40B4-BE49-F238E27FC236}">
                <a16:creationId xmlns:a16="http://schemas.microsoft.com/office/drawing/2014/main" id="{8F243BCB-AF8D-46A0-8FC0-B6456D5C163B}"/>
              </a:ext>
            </a:extLst>
          </p:cNvPr>
          <p:cNvSpPr>
            <a:spLocks noGrp="1"/>
          </p:cNvSpPr>
          <p:nvPr>
            <p:ph idx="1"/>
          </p:nvPr>
        </p:nvSpPr>
        <p:spPr/>
        <p:txBody>
          <a:bodyPr/>
          <a:lstStyle/>
          <a:p>
            <a:pPr marL="0" indent="0">
              <a:buNone/>
            </a:pPr>
            <a:endParaRPr lang="et-EE" b="1" dirty="0"/>
          </a:p>
          <a:p>
            <a:r>
              <a:rPr lang="et-EE" b="1" dirty="0"/>
              <a:t>Numbrid</a:t>
            </a:r>
            <a:r>
              <a:rPr lang="et-EE" dirty="0"/>
              <a:t> Eestis ja Ida-Virumaal &amp; </a:t>
            </a:r>
            <a:r>
              <a:rPr lang="et-EE" b="1" dirty="0"/>
              <a:t>rahastamine</a:t>
            </a:r>
          </a:p>
          <a:p>
            <a:r>
              <a:rPr lang="et-EE" b="1" dirty="0"/>
              <a:t>Liikumine klassist klassi ja lõputunnistused, sujuvad üleminekud</a:t>
            </a:r>
          </a:p>
          <a:p>
            <a:r>
              <a:rPr lang="et-EE" b="1" dirty="0"/>
              <a:t>Tööjõu värbamisest</a:t>
            </a:r>
            <a:r>
              <a:rPr lang="et-EE" dirty="0"/>
              <a:t> kooli </a:t>
            </a:r>
          </a:p>
          <a:p>
            <a:pPr marL="0" indent="0">
              <a:buNone/>
            </a:pPr>
            <a:endParaRPr lang="et-EE" dirty="0"/>
          </a:p>
          <a:p>
            <a:pPr marL="0" indent="0">
              <a:buNone/>
            </a:pPr>
            <a:endParaRPr lang="et-EE" dirty="0"/>
          </a:p>
        </p:txBody>
      </p:sp>
    </p:spTree>
    <p:extLst>
      <p:ext uri="{BB962C8B-B14F-4D97-AF65-F5344CB8AC3E}">
        <p14:creationId xmlns:p14="http://schemas.microsoft.com/office/powerpoint/2010/main" val="2469407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u kohatäide 3">
            <a:extLst>
              <a:ext uri="{FF2B5EF4-FFF2-40B4-BE49-F238E27FC236}">
                <a16:creationId xmlns:a16="http://schemas.microsoft.com/office/drawing/2014/main" id="{06D5D96E-85C8-4F02-9E3A-7C88BDB21E18}"/>
              </a:ext>
            </a:extLst>
          </p:cNvPr>
          <p:cNvPicPr>
            <a:picLocks noGrp="1" noChangeAspect="1"/>
          </p:cNvPicPr>
          <p:nvPr>
            <p:ph idx="1"/>
          </p:nvPr>
        </p:nvPicPr>
        <p:blipFill rotWithShape="1">
          <a:blip r:embed="rId2"/>
          <a:srcRect l="1760"/>
          <a:stretch/>
        </p:blipFill>
        <p:spPr>
          <a:xfrm>
            <a:off x="20" y="-46426"/>
            <a:ext cx="12191980" cy="6856718"/>
          </a:xfrm>
          <a:prstGeom prst="rect">
            <a:avLst/>
          </a:prstGeom>
        </p:spPr>
      </p:pic>
      <p:sp>
        <p:nvSpPr>
          <p:cNvPr id="5" name="TextBox 4">
            <a:extLst>
              <a:ext uri="{FF2B5EF4-FFF2-40B4-BE49-F238E27FC236}">
                <a16:creationId xmlns:a16="http://schemas.microsoft.com/office/drawing/2014/main" id="{F71F4204-6B7C-4171-9753-B1C8ECD2BC4E}"/>
              </a:ext>
            </a:extLst>
          </p:cNvPr>
          <p:cNvSpPr txBox="1"/>
          <p:nvPr/>
        </p:nvSpPr>
        <p:spPr>
          <a:xfrm>
            <a:off x="119270" y="47708"/>
            <a:ext cx="1916264" cy="646331"/>
          </a:xfrm>
          <a:prstGeom prst="rect">
            <a:avLst/>
          </a:prstGeom>
          <a:noFill/>
        </p:spPr>
        <p:txBody>
          <a:bodyPr wrap="square" rtlCol="0">
            <a:spAutoFit/>
          </a:bodyPr>
          <a:lstStyle/>
          <a:p>
            <a:r>
              <a:rPr lang="et-EE" dirty="0"/>
              <a:t>Piirkondlikud kontaktid(2) </a:t>
            </a:r>
          </a:p>
        </p:txBody>
      </p:sp>
    </p:spTree>
    <p:extLst>
      <p:ext uri="{BB962C8B-B14F-4D97-AF65-F5344CB8AC3E}">
        <p14:creationId xmlns:p14="http://schemas.microsoft.com/office/powerpoint/2010/main" val="2961479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6487762-32F5-4259-9C94-29E4E63D72CD}"/>
              </a:ext>
            </a:extLst>
          </p:cNvPr>
          <p:cNvSpPr>
            <a:spLocks noGrp="1"/>
          </p:cNvSpPr>
          <p:nvPr>
            <p:ph type="title"/>
          </p:nvPr>
        </p:nvSpPr>
        <p:spPr>
          <a:xfrm>
            <a:off x="226576" y="1192604"/>
            <a:ext cx="3932729" cy="3072393"/>
          </a:xfrm>
        </p:spPr>
        <p:txBody>
          <a:bodyPr vert="horz" lIns="91440" tIns="45720" rIns="91440" bIns="45720" rtlCol="0" anchor="b">
            <a:normAutofit/>
          </a:bodyPr>
          <a:lstStyle/>
          <a:p>
            <a:r>
              <a:rPr lang="en-US" sz="3600" b="1" kern="1200" dirty="0" err="1">
                <a:solidFill>
                  <a:schemeClr val="tx1">
                    <a:lumMod val="65000"/>
                    <a:lumOff val="35000"/>
                  </a:schemeClr>
                </a:solidFill>
                <a:latin typeface="Lato"/>
              </a:rPr>
              <a:t>Paindlikud</a:t>
            </a:r>
            <a:r>
              <a:rPr lang="en-US" sz="3600" b="1" kern="1200" dirty="0">
                <a:solidFill>
                  <a:schemeClr val="tx1">
                    <a:lumMod val="65000"/>
                    <a:lumOff val="35000"/>
                  </a:schemeClr>
                </a:solidFill>
                <a:latin typeface="Lato"/>
              </a:rPr>
              <a:t> </a:t>
            </a:r>
            <a:r>
              <a:rPr lang="en-US" sz="3600" b="1" kern="1200" dirty="0" err="1">
                <a:solidFill>
                  <a:schemeClr val="tx1">
                    <a:lumMod val="65000"/>
                    <a:lumOff val="35000"/>
                  </a:schemeClr>
                </a:solidFill>
                <a:latin typeface="Lato"/>
              </a:rPr>
              <a:t>üleminekud</a:t>
            </a:r>
            <a:r>
              <a:rPr lang="en-US" sz="3600" b="1" kern="1200" dirty="0">
                <a:solidFill>
                  <a:schemeClr val="tx1">
                    <a:lumMod val="65000"/>
                    <a:lumOff val="35000"/>
                  </a:schemeClr>
                </a:solidFill>
                <a:latin typeface="Lato"/>
              </a:rPr>
              <a:t> </a:t>
            </a:r>
            <a:r>
              <a:rPr lang="en-US" sz="3600" b="1" kern="1200" dirty="0" err="1">
                <a:solidFill>
                  <a:schemeClr val="tx1">
                    <a:lumMod val="65000"/>
                    <a:lumOff val="35000"/>
                  </a:schemeClr>
                </a:solidFill>
                <a:latin typeface="Lato"/>
              </a:rPr>
              <a:t>formaalhariduses</a:t>
            </a:r>
            <a:r>
              <a:rPr lang="en-US" sz="3600" b="1" kern="1200" dirty="0">
                <a:solidFill>
                  <a:schemeClr val="tx1">
                    <a:lumMod val="65000"/>
                    <a:lumOff val="35000"/>
                  </a:schemeClr>
                </a:solidFill>
                <a:latin typeface="Lato"/>
              </a:rPr>
              <a:t> </a:t>
            </a:r>
          </a:p>
        </p:txBody>
      </p:sp>
      <p:pic>
        <p:nvPicPr>
          <p:cNvPr id="4" name="Pilt 3">
            <a:extLst>
              <a:ext uri="{FF2B5EF4-FFF2-40B4-BE49-F238E27FC236}">
                <a16:creationId xmlns:a16="http://schemas.microsoft.com/office/drawing/2014/main" id="{5891151C-D43D-4374-8AD7-82ABBF8D8BEE}"/>
              </a:ext>
            </a:extLst>
          </p:cNvPr>
          <p:cNvPicPr>
            <a:picLocks noChangeAspect="1"/>
          </p:cNvPicPr>
          <p:nvPr/>
        </p:nvPicPr>
        <p:blipFill>
          <a:blip r:embed="rId2"/>
          <a:stretch>
            <a:fillRect/>
          </a:stretch>
        </p:blipFill>
        <p:spPr>
          <a:xfrm>
            <a:off x="4159306" y="142449"/>
            <a:ext cx="7323292" cy="6715551"/>
          </a:xfrm>
          <a:prstGeom prst="rect">
            <a:avLst/>
          </a:prstGeom>
        </p:spPr>
      </p:pic>
    </p:spTree>
    <p:extLst>
      <p:ext uri="{BB962C8B-B14F-4D97-AF65-F5344CB8AC3E}">
        <p14:creationId xmlns:p14="http://schemas.microsoft.com/office/powerpoint/2010/main" val="3512517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flipH="1">
            <a:off x="9286417" y="2362201"/>
            <a:ext cx="2905583" cy="4495800"/>
            <a:chOff x="-1" y="2362201"/>
            <a:chExt cx="2905583" cy="4495800"/>
          </a:xfrm>
          <a:solidFill>
            <a:srgbClr val="006DB5"/>
          </a:solidFill>
        </p:grpSpPr>
        <p:sp>
          <p:nvSpPr>
            <p:cNvPr id="6" name="Freeform 5"/>
            <p:cNvSpPr>
              <a:spLocks/>
            </p:cNvSpPr>
            <p:nvPr/>
          </p:nvSpPr>
          <p:spPr bwMode="auto">
            <a:xfrm>
              <a:off x="-1" y="2362201"/>
              <a:ext cx="2424594" cy="3720327"/>
            </a:xfrm>
            <a:custGeom>
              <a:avLst/>
              <a:gdLst>
                <a:gd name="T0" fmla="*/ 0 w 247"/>
                <a:gd name="T1" fmla="*/ 0 h 379"/>
                <a:gd name="T2" fmla="*/ 247 w 247"/>
                <a:gd name="T3" fmla="*/ 379 h 379"/>
                <a:gd name="T4" fmla="*/ 189 w 247"/>
                <a:gd name="T5" fmla="*/ 379 h 379"/>
                <a:gd name="T6" fmla="*/ 0 w 247"/>
                <a:gd name="T7" fmla="*/ 72 h 379"/>
                <a:gd name="T8" fmla="*/ 0 w 247"/>
                <a:gd name="T9" fmla="*/ 0 h 379"/>
              </a:gdLst>
              <a:ahLst/>
              <a:cxnLst>
                <a:cxn ang="0">
                  <a:pos x="T0" y="T1"/>
                </a:cxn>
                <a:cxn ang="0">
                  <a:pos x="T2" y="T3"/>
                </a:cxn>
                <a:cxn ang="0">
                  <a:pos x="T4" y="T5"/>
                </a:cxn>
                <a:cxn ang="0">
                  <a:pos x="T6" y="T7"/>
                </a:cxn>
                <a:cxn ang="0">
                  <a:pos x="T8" y="T9"/>
                </a:cxn>
              </a:cxnLst>
              <a:rect l="0" t="0" r="r" b="b"/>
              <a:pathLst>
                <a:path w="247" h="379">
                  <a:moveTo>
                    <a:pt x="0" y="0"/>
                  </a:moveTo>
                  <a:lnTo>
                    <a:pt x="247" y="379"/>
                  </a:lnTo>
                  <a:lnTo>
                    <a:pt x="189" y="379"/>
                  </a:lnTo>
                  <a:lnTo>
                    <a:pt x="0" y="72"/>
                  </a:lnTo>
                  <a:lnTo>
                    <a:pt x="0" y="0"/>
                  </a:ln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6"/>
            <p:cNvSpPr>
              <a:spLocks/>
            </p:cNvSpPr>
            <p:nvPr/>
          </p:nvSpPr>
          <p:spPr bwMode="auto">
            <a:xfrm>
              <a:off x="-1" y="5473920"/>
              <a:ext cx="2905583" cy="1384081"/>
            </a:xfrm>
            <a:custGeom>
              <a:avLst/>
              <a:gdLst>
                <a:gd name="T0" fmla="*/ 0 w 296"/>
                <a:gd name="T1" fmla="*/ 0 h 141"/>
                <a:gd name="T2" fmla="*/ 150 w 296"/>
                <a:gd name="T3" fmla="*/ 0 h 141"/>
                <a:gd name="T4" fmla="*/ 189 w 296"/>
                <a:gd name="T5" fmla="*/ 62 h 141"/>
                <a:gd name="T6" fmla="*/ 247 w 296"/>
                <a:gd name="T7" fmla="*/ 62 h 141"/>
                <a:gd name="T8" fmla="*/ 296 w 296"/>
                <a:gd name="T9" fmla="*/ 141 h 141"/>
                <a:gd name="T10" fmla="*/ 0 w 296"/>
                <a:gd name="T11" fmla="*/ 141 h 141"/>
                <a:gd name="T12" fmla="*/ 0 w 296"/>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296" h="141">
                  <a:moveTo>
                    <a:pt x="0" y="0"/>
                  </a:moveTo>
                  <a:lnTo>
                    <a:pt x="150" y="0"/>
                  </a:lnTo>
                  <a:lnTo>
                    <a:pt x="189" y="62"/>
                  </a:lnTo>
                  <a:lnTo>
                    <a:pt x="247" y="62"/>
                  </a:lnTo>
                  <a:lnTo>
                    <a:pt x="296" y="141"/>
                  </a:lnTo>
                  <a:lnTo>
                    <a:pt x="0" y="141"/>
                  </a:lnTo>
                  <a:lnTo>
                    <a:pt x="0" y="0"/>
                  </a:lnTo>
                  <a:close/>
                </a:path>
              </a:pathLst>
            </a:custGeom>
            <a:solidFill>
              <a:srgbClr val="D9D9D9"/>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8" name="Rectangle 7"/>
          <p:cNvSpPr/>
          <p:nvPr/>
        </p:nvSpPr>
        <p:spPr>
          <a:xfrm>
            <a:off x="612250" y="2123723"/>
            <a:ext cx="9885347" cy="5235600"/>
          </a:xfrm>
          <a:prstGeom prst="rect">
            <a:avLst/>
          </a:prstGeom>
        </p:spPr>
        <p:txBody>
          <a:bodyPr wrap="square" anchor="t">
            <a:spAutoFit/>
          </a:bodyPr>
          <a:lstStyle/>
          <a:p>
            <a:r>
              <a:rPr lang="et-EE" sz="2200" b="1" i="1" dirty="0"/>
              <a:t>...</a:t>
            </a:r>
            <a:r>
              <a:rPr lang="et-EE" sz="2200" b="1" dirty="0">
                <a:solidFill>
                  <a:schemeClr val="accent2">
                    <a:lumMod val="75000"/>
                  </a:schemeClr>
                </a:solidFill>
              </a:rPr>
              <a:t>kuid vajab täiendavat aega keeleõppeks, tasandusõppeks ja edasise õpitee otsuseks</a:t>
            </a:r>
            <a:r>
              <a:rPr lang="et-EE" sz="2200" dirty="0"/>
              <a:t>:</a:t>
            </a:r>
          </a:p>
          <a:p>
            <a:endParaRPr lang="et-EE" sz="2200" dirty="0"/>
          </a:p>
          <a:p>
            <a:pPr marL="342900" indent="-342900">
              <a:buFont typeface="+mj-lt"/>
              <a:buAutoNum type="arabicPeriod"/>
            </a:pPr>
            <a:r>
              <a:rPr lang="et-EE" sz="2200" dirty="0"/>
              <a:t>Saab </a:t>
            </a:r>
            <a:r>
              <a:rPr lang="et-EE" sz="2200" b="1" dirty="0">
                <a:solidFill>
                  <a:schemeClr val="accent2">
                    <a:lumMod val="75000"/>
                  </a:schemeClr>
                </a:solidFill>
              </a:rPr>
              <a:t>jätkata Eesti põhihariduse omandamist 9. klassis, </a:t>
            </a:r>
            <a:r>
              <a:rPr lang="et-EE" sz="2200" dirty="0"/>
              <a:t>kui on kevadel kooli vastu võetud (+ vajadusel </a:t>
            </a:r>
            <a:r>
              <a:rPr lang="et-EE" sz="2200" dirty="0" err="1"/>
              <a:t>IÕKga</a:t>
            </a:r>
            <a:r>
              <a:rPr lang="et-EE" sz="2200" dirty="0"/>
              <a:t> pikendatud õpe).</a:t>
            </a:r>
            <a:endParaRPr lang="et-EE" sz="2200" dirty="0">
              <a:cs typeface="Calibri"/>
            </a:endParaRPr>
          </a:p>
          <a:p>
            <a:pPr marL="342900" indent="-342900">
              <a:buFont typeface="+mj-lt"/>
              <a:buAutoNum type="arabicPeriod"/>
            </a:pPr>
            <a:endParaRPr lang="et-EE" sz="2200" dirty="0"/>
          </a:p>
          <a:p>
            <a:pPr marL="342900" indent="-342900">
              <a:buFont typeface="+mj-lt"/>
              <a:buAutoNum type="arabicPeriod"/>
            </a:pPr>
            <a:r>
              <a:rPr lang="et-EE" sz="2200" b="1" dirty="0">
                <a:solidFill>
                  <a:schemeClr val="accent2">
                    <a:lumMod val="75000"/>
                  </a:schemeClr>
                </a:solidFill>
              </a:rPr>
              <a:t>Kutsevalikuõppes</a:t>
            </a:r>
            <a:r>
              <a:rPr lang="et-EE" sz="2200" b="1" dirty="0"/>
              <a:t> </a:t>
            </a:r>
            <a:r>
              <a:rPr lang="et-EE" sz="2200" dirty="0"/>
              <a:t>– tasemeõppe õppekava, mille eesmärgiks on edasise õpitee otsuse kujunemise toetamine, sh keeleõpe, praktiliste oskuste õpe ja vajadusel tasandusõpe põhiainetes</a:t>
            </a:r>
            <a:r>
              <a:rPr lang="et-EE" sz="2200" dirty="0">
                <a:cs typeface="Calibri"/>
              </a:rPr>
              <a:t>.</a:t>
            </a:r>
          </a:p>
          <a:p>
            <a:pPr marL="342900" indent="-342900">
              <a:buFont typeface="+mj-lt"/>
              <a:buAutoNum type="arabicPeriod"/>
            </a:pPr>
            <a:endParaRPr lang="et-EE" sz="2200" dirty="0"/>
          </a:p>
          <a:p>
            <a:pPr marL="342900" indent="-342900">
              <a:buFont typeface="+mj-lt"/>
              <a:buAutoNum type="arabicPeriod"/>
            </a:pPr>
            <a:r>
              <a:rPr lang="et-EE" sz="2200" b="1" dirty="0">
                <a:solidFill>
                  <a:schemeClr val="accent2">
                    <a:lumMod val="75000"/>
                  </a:schemeClr>
                </a:solidFill>
              </a:rPr>
              <a:t>Lisaõppes</a:t>
            </a:r>
            <a:r>
              <a:rPr lang="et-EE" sz="2200" dirty="0"/>
              <a:t> (</a:t>
            </a:r>
            <a:r>
              <a:rPr lang="et-EE" sz="2200" dirty="0" err="1"/>
              <a:t>PGSi</a:t>
            </a:r>
            <a:r>
              <a:rPr lang="et-EE" sz="2200" dirty="0"/>
              <a:t> muudatus on VV heakskiidul liikunud Riigikokku ja võib juhtuda, et sügisel avaneb võimalus rakendada lisaõpet välisriigist tulnud õppijale nii põhikooli- kui ka gümnaasiumi juures vastavalt koolipidaja võimalustele).  </a:t>
            </a:r>
            <a:endParaRPr lang="et-EE" sz="2200" dirty="0">
              <a:cs typeface="Calibri"/>
            </a:endParaRPr>
          </a:p>
          <a:p>
            <a:pPr algn="just">
              <a:lnSpc>
                <a:spcPct val="170000"/>
              </a:lnSpc>
            </a:pPr>
            <a:endParaRPr lang="et-EE" sz="1600" dirty="0">
              <a:solidFill>
                <a:srgbClr val="485160"/>
              </a:solidFill>
              <a:latin typeface="Lato"/>
            </a:endParaRPr>
          </a:p>
          <a:p>
            <a:pPr algn="just">
              <a:lnSpc>
                <a:spcPct val="150000"/>
              </a:lnSpc>
            </a:pPr>
            <a:endParaRPr lang="et-EE" sz="1600" dirty="0">
              <a:solidFill>
                <a:srgbClr val="485160"/>
              </a:solidFill>
              <a:latin typeface="Lato" panose="020F0502020204030203" pitchFamily="34" charset="0"/>
              <a:ea typeface="Lato" panose="020F0502020204030203" pitchFamily="34" charset="0"/>
              <a:cs typeface="Lato" panose="020F0502020204030203" pitchFamily="34" charset="0"/>
            </a:endParaRPr>
          </a:p>
        </p:txBody>
      </p:sp>
      <p:sp>
        <p:nvSpPr>
          <p:cNvPr id="14" name="Freeform 13"/>
          <p:cNvSpPr>
            <a:spLocks/>
          </p:cNvSpPr>
          <p:nvPr/>
        </p:nvSpPr>
        <p:spPr bwMode="auto">
          <a:xfrm flipH="1" flipV="1">
            <a:off x="-7951" y="0"/>
            <a:ext cx="1762757" cy="2343186"/>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TextBox 12">
            <a:extLst>
              <a:ext uri="{FF2B5EF4-FFF2-40B4-BE49-F238E27FC236}">
                <a16:creationId xmlns:a16="http://schemas.microsoft.com/office/drawing/2014/main" id="{D8E7A7F7-FF7E-4875-B988-FD9C6C339301}"/>
              </a:ext>
            </a:extLst>
          </p:cNvPr>
          <p:cNvSpPr txBox="1"/>
          <p:nvPr/>
        </p:nvSpPr>
        <p:spPr>
          <a:xfrm>
            <a:off x="1520205" y="675646"/>
            <a:ext cx="9459498" cy="1261884"/>
          </a:xfrm>
          <a:prstGeom prst="rect">
            <a:avLst/>
          </a:prstGeom>
          <a:noFill/>
        </p:spPr>
        <p:txBody>
          <a:bodyPr wrap="square" rtlCol="0">
            <a:spAutoFit/>
          </a:bodyPr>
          <a:lstStyle/>
          <a:p>
            <a:r>
              <a:rPr lang="et-EE" sz="3800" b="1" dirty="0">
                <a:solidFill>
                  <a:srgbClr val="485160"/>
                </a:solidFill>
                <a:latin typeface="Lato" panose="020F0502020204030203" pitchFamily="34" charset="0"/>
                <a:ea typeface="Lato" panose="020F0502020204030203" pitchFamily="34" charset="0"/>
                <a:cs typeface="Lato" panose="020F0502020204030203" pitchFamily="34" charset="0"/>
              </a:rPr>
              <a:t>Kui Ukraina õpilasel on põhikooli tunnistus käes..</a:t>
            </a:r>
            <a:endParaRPr lang="id-ID" sz="3800" b="1" i="1" dirty="0">
              <a:solidFill>
                <a:srgbClr val="48516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57026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ldi kohatäide 8" descr="Pilt, millel on kujutatud isik, sülearvuti, lauaarvuti, siseruumis&#10;&#10;Kirjeldus on genereeritud automaatselt">
            <a:extLst>
              <a:ext uri="{FF2B5EF4-FFF2-40B4-BE49-F238E27FC236}">
                <a16:creationId xmlns:a16="http://schemas.microsoft.com/office/drawing/2014/main" id="{1DBE7B8B-A5AE-4796-9813-CADF290279C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396" r="21396"/>
          <a:stretch>
            <a:fillRect/>
          </a:stretch>
        </p:blipFill>
        <p:spPr>
          <a:xfrm>
            <a:off x="9079264" y="356048"/>
            <a:ext cx="3112736" cy="4791559"/>
          </a:xfrm>
        </p:spPr>
      </p:pic>
      <p:grpSp>
        <p:nvGrpSpPr>
          <p:cNvPr id="5" name="Group 4"/>
          <p:cNvGrpSpPr/>
          <p:nvPr/>
        </p:nvGrpSpPr>
        <p:grpSpPr>
          <a:xfrm flipH="1">
            <a:off x="9286417" y="2362201"/>
            <a:ext cx="2905583" cy="4495800"/>
            <a:chOff x="-1" y="2362201"/>
            <a:chExt cx="2905583" cy="4495800"/>
          </a:xfrm>
          <a:solidFill>
            <a:srgbClr val="006DB5"/>
          </a:solidFill>
        </p:grpSpPr>
        <p:sp>
          <p:nvSpPr>
            <p:cNvPr id="6" name="Freeform 5"/>
            <p:cNvSpPr>
              <a:spLocks/>
            </p:cNvSpPr>
            <p:nvPr/>
          </p:nvSpPr>
          <p:spPr bwMode="auto">
            <a:xfrm>
              <a:off x="-1" y="2362201"/>
              <a:ext cx="2424594" cy="3720327"/>
            </a:xfrm>
            <a:custGeom>
              <a:avLst/>
              <a:gdLst>
                <a:gd name="T0" fmla="*/ 0 w 247"/>
                <a:gd name="T1" fmla="*/ 0 h 379"/>
                <a:gd name="T2" fmla="*/ 247 w 247"/>
                <a:gd name="T3" fmla="*/ 379 h 379"/>
                <a:gd name="T4" fmla="*/ 189 w 247"/>
                <a:gd name="T5" fmla="*/ 379 h 379"/>
                <a:gd name="T6" fmla="*/ 0 w 247"/>
                <a:gd name="T7" fmla="*/ 72 h 379"/>
                <a:gd name="T8" fmla="*/ 0 w 247"/>
                <a:gd name="T9" fmla="*/ 0 h 379"/>
              </a:gdLst>
              <a:ahLst/>
              <a:cxnLst>
                <a:cxn ang="0">
                  <a:pos x="T0" y="T1"/>
                </a:cxn>
                <a:cxn ang="0">
                  <a:pos x="T2" y="T3"/>
                </a:cxn>
                <a:cxn ang="0">
                  <a:pos x="T4" y="T5"/>
                </a:cxn>
                <a:cxn ang="0">
                  <a:pos x="T6" y="T7"/>
                </a:cxn>
                <a:cxn ang="0">
                  <a:pos x="T8" y="T9"/>
                </a:cxn>
              </a:cxnLst>
              <a:rect l="0" t="0" r="r" b="b"/>
              <a:pathLst>
                <a:path w="247" h="379">
                  <a:moveTo>
                    <a:pt x="0" y="0"/>
                  </a:moveTo>
                  <a:lnTo>
                    <a:pt x="247" y="379"/>
                  </a:lnTo>
                  <a:lnTo>
                    <a:pt x="189" y="379"/>
                  </a:lnTo>
                  <a:lnTo>
                    <a:pt x="0" y="72"/>
                  </a:lnTo>
                  <a:lnTo>
                    <a:pt x="0" y="0"/>
                  </a:ln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6"/>
            <p:cNvSpPr>
              <a:spLocks/>
            </p:cNvSpPr>
            <p:nvPr/>
          </p:nvSpPr>
          <p:spPr bwMode="auto">
            <a:xfrm>
              <a:off x="-1" y="5473920"/>
              <a:ext cx="2905583" cy="1384081"/>
            </a:xfrm>
            <a:custGeom>
              <a:avLst/>
              <a:gdLst>
                <a:gd name="T0" fmla="*/ 0 w 296"/>
                <a:gd name="T1" fmla="*/ 0 h 141"/>
                <a:gd name="T2" fmla="*/ 150 w 296"/>
                <a:gd name="T3" fmla="*/ 0 h 141"/>
                <a:gd name="T4" fmla="*/ 189 w 296"/>
                <a:gd name="T5" fmla="*/ 62 h 141"/>
                <a:gd name="T6" fmla="*/ 247 w 296"/>
                <a:gd name="T7" fmla="*/ 62 h 141"/>
                <a:gd name="T8" fmla="*/ 296 w 296"/>
                <a:gd name="T9" fmla="*/ 141 h 141"/>
                <a:gd name="T10" fmla="*/ 0 w 296"/>
                <a:gd name="T11" fmla="*/ 141 h 141"/>
                <a:gd name="T12" fmla="*/ 0 w 296"/>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296" h="141">
                  <a:moveTo>
                    <a:pt x="0" y="0"/>
                  </a:moveTo>
                  <a:lnTo>
                    <a:pt x="150" y="0"/>
                  </a:lnTo>
                  <a:lnTo>
                    <a:pt x="189" y="62"/>
                  </a:lnTo>
                  <a:lnTo>
                    <a:pt x="247" y="62"/>
                  </a:lnTo>
                  <a:lnTo>
                    <a:pt x="296" y="141"/>
                  </a:lnTo>
                  <a:lnTo>
                    <a:pt x="0" y="141"/>
                  </a:lnTo>
                  <a:lnTo>
                    <a:pt x="0" y="0"/>
                  </a:lnTo>
                  <a:close/>
                </a:path>
              </a:pathLst>
            </a:custGeom>
            <a:solidFill>
              <a:srgbClr val="D9D9D9"/>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8" name="Rectangle 7"/>
          <p:cNvSpPr/>
          <p:nvPr/>
        </p:nvSpPr>
        <p:spPr>
          <a:xfrm>
            <a:off x="811709" y="1336798"/>
            <a:ext cx="7600810" cy="6109686"/>
          </a:xfrm>
          <a:prstGeom prst="rect">
            <a:avLst/>
          </a:prstGeom>
        </p:spPr>
        <p:txBody>
          <a:bodyPr wrap="square" anchor="t">
            <a:spAutoFit/>
          </a:bodyPr>
          <a:lstStyle/>
          <a:p>
            <a:pPr algn="just">
              <a:lnSpc>
                <a:spcPct val="150000"/>
              </a:lnSpc>
            </a:pPr>
            <a:endParaRPr lang="et-EE" sz="1600" b="1" i="0" dirty="0">
              <a:solidFill>
                <a:srgbClr val="485160"/>
              </a:solidFill>
              <a:effectLst/>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t-EE" sz="2200" b="1" dirty="0">
                <a:solidFill>
                  <a:schemeClr val="tx1">
                    <a:lumMod val="65000"/>
                    <a:lumOff val="35000"/>
                  </a:schemeClr>
                </a:solidFill>
              </a:rPr>
              <a:t>Muutmisel on ministri määrus, millega avaneb nii üldharidus- kui ka kutsekoolidel võimalus muuta oma vastuvõtukordasid hiljem, kui märtsikuine tähtaeg ette nägi: </a:t>
            </a:r>
            <a:endParaRPr lang="et-EE" sz="2200" b="1" dirty="0">
              <a:solidFill>
                <a:schemeClr val="tx1">
                  <a:lumMod val="65000"/>
                  <a:lumOff val="35000"/>
                </a:schemeClr>
              </a:solidFill>
              <a:cs typeface="Calibri"/>
            </a:endParaRPr>
          </a:p>
          <a:p>
            <a:pPr marL="285750" indent="-285750">
              <a:buFont typeface="Arial" panose="020B0604020202020204" pitchFamily="34" charset="0"/>
              <a:buChar char="•"/>
            </a:pPr>
            <a:endParaRPr lang="et-EE" sz="2200" dirty="0">
              <a:solidFill>
                <a:schemeClr val="tx1">
                  <a:lumMod val="65000"/>
                  <a:lumOff val="35000"/>
                </a:schemeClr>
              </a:solidFill>
            </a:endParaRPr>
          </a:p>
          <a:p>
            <a:pPr marL="742950" lvl="1" indent="-285750">
              <a:buFont typeface="Arial" panose="020B0604020202020204" pitchFamily="34" charset="0"/>
              <a:buChar char="•"/>
            </a:pPr>
            <a:r>
              <a:rPr lang="et-EE" sz="2200" dirty="0">
                <a:solidFill>
                  <a:schemeClr val="tx1">
                    <a:lumMod val="65000"/>
                    <a:lumOff val="35000"/>
                  </a:schemeClr>
                </a:solidFill>
              </a:rPr>
              <a:t>UA põhikooli lõpetajatel võib minna lõpudokumentide kättesaamisega aega ning need ei pruugi olla vormistatud kohe vastuvõtuprotsessi sobivatena, seetõttu oleks vajalik muuta oma vastuvõtutingimusi ja korda viisil, mis võimaldaks nt lõpudokumente esitada paindlikumas ajaraamis</a:t>
            </a:r>
            <a:r>
              <a:rPr lang="et-EE" sz="2200" dirty="0">
                <a:solidFill>
                  <a:schemeClr val="tx1">
                    <a:lumMod val="65000"/>
                    <a:lumOff val="35000"/>
                  </a:schemeClr>
                </a:solidFill>
                <a:cs typeface="Calibri"/>
              </a:rPr>
              <a:t>.</a:t>
            </a:r>
          </a:p>
          <a:p>
            <a:pPr lvl="1"/>
            <a:endParaRPr lang="et-EE" sz="2200" dirty="0">
              <a:solidFill>
                <a:schemeClr val="tx1">
                  <a:lumMod val="65000"/>
                  <a:lumOff val="35000"/>
                </a:schemeClr>
              </a:solidFill>
            </a:endParaRPr>
          </a:p>
          <a:p>
            <a:pPr marL="742950" lvl="1" indent="-285750">
              <a:buFont typeface="Arial" panose="020B0604020202020204" pitchFamily="34" charset="0"/>
              <a:buChar char="•"/>
            </a:pPr>
            <a:r>
              <a:rPr lang="et-EE" sz="2200" dirty="0">
                <a:solidFill>
                  <a:schemeClr val="tx1">
                    <a:lumMod val="65000"/>
                    <a:lumOff val="35000"/>
                  </a:schemeClr>
                </a:solidFill>
              </a:rPr>
              <a:t>Juhul kui leitakse võimalus luua juurde gümnaasiumis õppekohti näiteks Ukraina keele ja kultuuri õppesuuna avamiseks, annab määrus võimaluse seada eraldi vastuvõtutingimused.</a:t>
            </a:r>
          </a:p>
          <a:p>
            <a:endParaRPr lang="et-EE" sz="1600" dirty="0">
              <a:solidFill>
                <a:schemeClr val="tx1">
                  <a:lumMod val="65000"/>
                  <a:lumOff val="35000"/>
                </a:schemeClr>
              </a:solidFill>
            </a:endParaRPr>
          </a:p>
          <a:p>
            <a:pPr algn="just">
              <a:lnSpc>
                <a:spcPct val="150000"/>
              </a:lnSpc>
            </a:pPr>
            <a:endParaRPr lang="et-EE" sz="1600" dirty="0">
              <a:solidFill>
                <a:srgbClr val="485160"/>
              </a:solidFill>
              <a:latin typeface="Lato" panose="020F0502020204030203" pitchFamily="34" charset="0"/>
              <a:ea typeface="Lato" panose="020F0502020204030203" pitchFamily="34" charset="0"/>
              <a:cs typeface="Lato" panose="020F0502020204030203" pitchFamily="34" charset="0"/>
            </a:endParaRPr>
          </a:p>
        </p:txBody>
      </p:sp>
      <p:sp>
        <p:nvSpPr>
          <p:cNvPr id="14" name="Freeform 13"/>
          <p:cNvSpPr>
            <a:spLocks/>
          </p:cNvSpPr>
          <p:nvPr/>
        </p:nvSpPr>
        <p:spPr bwMode="auto">
          <a:xfrm flipH="1" flipV="1">
            <a:off x="0" y="0"/>
            <a:ext cx="1762757" cy="2343186"/>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TextBox 12">
            <a:extLst>
              <a:ext uri="{FF2B5EF4-FFF2-40B4-BE49-F238E27FC236}">
                <a16:creationId xmlns:a16="http://schemas.microsoft.com/office/drawing/2014/main" id="{D8E7A7F7-FF7E-4875-B988-FD9C6C339301}"/>
              </a:ext>
            </a:extLst>
          </p:cNvPr>
          <p:cNvSpPr txBox="1"/>
          <p:nvPr/>
        </p:nvSpPr>
        <p:spPr>
          <a:xfrm>
            <a:off x="1505507" y="613469"/>
            <a:ext cx="6714836" cy="677108"/>
          </a:xfrm>
          <a:prstGeom prst="rect">
            <a:avLst/>
          </a:prstGeom>
          <a:noFill/>
        </p:spPr>
        <p:txBody>
          <a:bodyPr wrap="square" rtlCol="0">
            <a:spAutoFit/>
          </a:bodyPr>
          <a:lstStyle/>
          <a:p>
            <a:r>
              <a:rPr lang="et-EE" sz="3800" b="1" dirty="0">
                <a:solidFill>
                  <a:srgbClr val="485160"/>
                </a:solidFill>
                <a:latin typeface="Lato" panose="020F0502020204030203" pitchFamily="34" charset="0"/>
                <a:ea typeface="Lato" panose="020F0502020204030203" pitchFamily="34" charset="0"/>
                <a:cs typeface="Lato" panose="020F0502020204030203" pitchFamily="34" charset="0"/>
              </a:rPr>
              <a:t>Vastuvõtt gümnaasiumisse</a:t>
            </a:r>
            <a:endParaRPr lang="id-ID" sz="3800" b="1" i="1" dirty="0">
              <a:solidFill>
                <a:srgbClr val="48516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38918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a:extLst>
              <a:ext uri="{FF2B5EF4-FFF2-40B4-BE49-F238E27FC236}">
                <a16:creationId xmlns:a16="http://schemas.microsoft.com/office/drawing/2014/main" id="{EE9A5EBE-7285-4E29-9B4F-83E2FBEE1F7D}"/>
              </a:ext>
            </a:extLst>
          </p:cNvPr>
          <p:cNvPicPr>
            <a:picLocks noChangeAspect="1"/>
          </p:cNvPicPr>
          <p:nvPr/>
        </p:nvPicPr>
        <p:blipFill>
          <a:blip r:embed="rId2"/>
          <a:stretch>
            <a:fillRect/>
          </a:stretch>
        </p:blipFill>
        <p:spPr>
          <a:xfrm>
            <a:off x="2671638" y="3739773"/>
            <a:ext cx="5955527" cy="3118227"/>
          </a:xfrm>
          <a:prstGeom prst="rect">
            <a:avLst/>
          </a:prstGeom>
        </p:spPr>
      </p:pic>
      <p:grpSp>
        <p:nvGrpSpPr>
          <p:cNvPr id="5" name="Group 4"/>
          <p:cNvGrpSpPr/>
          <p:nvPr/>
        </p:nvGrpSpPr>
        <p:grpSpPr>
          <a:xfrm flipH="1">
            <a:off x="9286417" y="2362201"/>
            <a:ext cx="2905583" cy="4495800"/>
            <a:chOff x="-1" y="2362201"/>
            <a:chExt cx="2905583" cy="4495800"/>
          </a:xfrm>
          <a:solidFill>
            <a:srgbClr val="006DB5"/>
          </a:solidFill>
        </p:grpSpPr>
        <p:sp>
          <p:nvSpPr>
            <p:cNvPr id="6" name="Freeform 5"/>
            <p:cNvSpPr>
              <a:spLocks/>
            </p:cNvSpPr>
            <p:nvPr/>
          </p:nvSpPr>
          <p:spPr bwMode="auto">
            <a:xfrm>
              <a:off x="-1" y="2362201"/>
              <a:ext cx="2424594" cy="3720327"/>
            </a:xfrm>
            <a:custGeom>
              <a:avLst/>
              <a:gdLst>
                <a:gd name="T0" fmla="*/ 0 w 247"/>
                <a:gd name="T1" fmla="*/ 0 h 379"/>
                <a:gd name="T2" fmla="*/ 247 w 247"/>
                <a:gd name="T3" fmla="*/ 379 h 379"/>
                <a:gd name="T4" fmla="*/ 189 w 247"/>
                <a:gd name="T5" fmla="*/ 379 h 379"/>
                <a:gd name="T6" fmla="*/ 0 w 247"/>
                <a:gd name="T7" fmla="*/ 72 h 379"/>
                <a:gd name="T8" fmla="*/ 0 w 247"/>
                <a:gd name="T9" fmla="*/ 0 h 379"/>
              </a:gdLst>
              <a:ahLst/>
              <a:cxnLst>
                <a:cxn ang="0">
                  <a:pos x="T0" y="T1"/>
                </a:cxn>
                <a:cxn ang="0">
                  <a:pos x="T2" y="T3"/>
                </a:cxn>
                <a:cxn ang="0">
                  <a:pos x="T4" y="T5"/>
                </a:cxn>
                <a:cxn ang="0">
                  <a:pos x="T6" y="T7"/>
                </a:cxn>
                <a:cxn ang="0">
                  <a:pos x="T8" y="T9"/>
                </a:cxn>
              </a:cxnLst>
              <a:rect l="0" t="0" r="r" b="b"/>
              <a:pathLst>
                <a:path w="247" h="379">
                  <a:moveTo>
                    <a:pt x="0" y="0"/>
                  </a:moveTo>
                  <a:lnTo>
                    <a:pt x="247" y="379"/>
                  </a:lnTo>
                  <a:lnTo>
                    <a:pt x="189" y="379"/>
                  </a:lnTo>
                  <a:lnTo>
                    <a:pt x="0" y="72"/>
                  </a:lnTo>
                  <a:lnTo>
                    <a:pt x="0" y="0"/>
                  </a:ln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6"/>
            <p:cNvSpPr>
              <a:spLocks/>
            </p:cNvSpPr>
            <p:nvPr/>
          </p:nvSpPr>
          <p:spPr bwMode="auto">
            <a:xfrm>
              <a:off x="-1" y="5473920"/>
              <a:ext cx="2905583" cy="1384081"/>
            </a:xfrm>
            <a:custGeom>
              <a:avLst/>
              <a:gdLst>
                <a:gd name="T0" fmla="*/ 0 w 296"/>
                <a:gd name="T1" fmla="*/ 0 h 141"/>
                <a:gd name="T2" fmla="*/ 150 w 296"/>
                <a:gd name="T3" fmla="*/ 0 h 141"/>
                <a:gd name="T4" fmla="*/ 189 w 296"/>
                <a:gd name="T5" fmla="*/ 62 h 141"/>
                <a:gd name="T6" fmla="*/ 247 w 296"/>
                <a:gd name="T7" fmla="*/ 62 h 141"/>
                <a:gd name="T8" fmla="*/ 296 w 296"/>
                <a:gd name="T9" fmla="*/ 141 h 141"/>
                <a:gd name="T10" fmla="*/ 0 w 296"/>
                <a:gd name="T11" fmla="*/ 141 h 141"/>
                <a:gd name="T12" fmla="*/ 0 w 296"/>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296" h="141">
                  <a:moveTo>
                    <a:pt x="0" y="0"/>
                  </a:moveTo>
                  <a:lnTo>
                    <a:pt x="150" y="0"/>
                  </a:lnTo>
                  <a:lnTo>
                    <a:pt x="189" y="62"/>
                  </a:lnTo>
                  <a:lnTo>
                    <a:pt x="247" y="62"/>
                  </a:lnTo>
                  <a:lnTo>
                    <a:pt x="296" y="141"/>
                  </a:lnTo>
                  <a:lnTo>
                    <a:pt x="0" y="141"/>
                  </a:lnTo>
                  <a:lnTo>
                    <a:pt x="0" y="0"/>
                  </a:lnTo>
                  <a:close/>
                </a:path>
              </a:pathLst>
            </a:custGeom>
            <a:solidFill>
              <a:srgbClr val="D9D9D9"/>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8" name="Rectangle 7"/>
          <p:cNvSpPr/>
          <p:nvPr/>
        </p:nvSpPr>
        <p:spPr>
          <a:xfrm>
            <a:off x="819751" y="1807210"/>
            <a:ext cx="9926545" cy="2629053"/>
          </a:xfrm>
          <a:prstGeom prst="rect">
            <a:avLst/>
          </a:prstGeom>
        </p:spPr>
        <p:txBody>
          <a:bodyPr wrap="square" anchor="t">
            <a:spAutoFit/>
          </a:bodyPr>
          <a:lstStyle/>
          <a:p>
            <a:pPr marL="171450" indent="-171450" algn="just">
              <a:lnSpc>
                <a:spcPct val="150000"/>
              </a:lnSpc>
              <a:buFont typeface="Arial" panose="020B0604020202020204" pitchFamily="34" charset="0"/>
              <a:buChar char="•"/>
            </a:pPr>
            <a:r>
              <a:rPr lang="et-EE" sz="1600" dirty="0">
                <a:effectLst/>
                <a:latin typeface="Lato" panose="020F0502020204030203" pitchFamily="34" charset="0"/>
                <a:ea typeface="Lato" panose="020F0502020204030203" pitchFamily="34" charset="0"/>
                <a:cs typeface="Lato" panose="020F0502020204030203" pitchFamily="34" charset="0"/>
              </a:rPr>
              <a:t>Eestis on </a:t>
            </a:r>
            <a:r>
              <a:rPr lang="et-EE" sz="1600" b="1" dirty="0">
                <a:effectLst/>
                <a:latin typeface="Lato" panose="020F0502020204030203" pitchFamily="34" charset="0"/>
                <a:ea typeface="Lato" panose="020F0502020204030203" pitchFamily="34" charset="0"/>
                <a:cs typeface="Lato" panose="020F0502020204030203" pitchFamily="34" charset="0"/>
              </a:rPr>
              <a:t>kutseõppe</a:t>
            </a:r>
            <a:r>
              <a:rPr lang="et-EE" sz="1600" dirty="0">
                <a:effectLst/>
                <a:latin typeface="Lato" panose="020F0502020204030203" pitchFamily="34" charset="0"/>
                <a:ea typeface="Lato" panose="020F0502020204030203" pitchFamily="34" charset="0"/>
                <a:cs typeface="Lato" panose="020F0502020204030203" pitchFamily="34" charset="0"/>
              </a:rPr>
              <a:t> tasemeõppe võimalusi </a:t>
            </a:r>
            <a:r>
              <a:rPr lang="et-EE" sz="1600" b="1" dirty="0">
                <a:effectLst/>
                <a:latin typeface="Lato" panose="020F0502020204030203" pitchFamily="34" charset="0"/>
                <a:ea typeface="Lato" panose="020F0502020204030203" pitchFamily="34" charset="0"/>
                <a:cs typeface="Lato" panose="020F0502020204030203" pitchFamily="34" charset="0"/>
              </a:rPr>
              <a:t>neljal erineval </a:t>
            </a:r>
            <a:r>
              <a:rPr lang="et-EE" sz="1600" dirty="0">
                <a:effectLst/>
                <a:latin typeface="Lato" panose="020F0502020204030203" pitchFamily="34" charset="0"/>
                <a:ea typeface="Lato" panose="020F0502020204030203" pitchFamily="34" charset="0"/>
                <a:cs typeface="Lato" panose="020F0502020204030203" pitchFamily="34" charset="0"/>
              </a:rPr>
              <a:t>kvalifikatsiooniraamistiku</a:t>
            </a:r>
            <a:r>
              <a:rPr lang="et-EE" sz="1600" b="1" dirty="0">
                <a:effectLst/>
                <a:latin typeface="Lato" panose="020F0502020204030203" pitchFamily="34" charset="0"/>
                <a:ea typeface="Lato" panose="020F0502020204030203" pitchFamily="34" charset="0"/>
                <a:cs typeface="Lato" panose="020F0502020204030203" pitchFamily="34" charset="0"/>
              </a:rPr>
              <a:t> tasemel</a:t>
            </a:r>
            <a:r>
              <a:rPr lang="et-EE" sz="1600" dirty="0">
                <a:effectLst/>
                <a:latin typeface="Lato" panose="020F0502020204030203" pitchFamily="34" charset="0"/>
                <a:ea typeface="Lato" panose="020F0502020204030203" pitchFamily="34" charset="0"/>
                <a:cs typeface="Lato" panose="020F0502020204030203" pitchFamily="34" charset="0"/>
              </a:rPr>
              <a:t>: </a:t>
            </a:r>
          </a:p>
          <a:p>
            <a:pPr marL="285750" indent="-285750" algn="just">
              <a:lnSpc>
                <a:spcPct val="150000"/>
              </a:lnSpc>
              <a:buFontTx/>
              <a:buChar char="-"/>
            </a:pPr>
            <a:r>
              <a:rPr lang="et-EE" sz="1600" b="1" dirty="0">
                <a:effectLst/>
                <a:latin typeface="Lato" panose="020F0502020204030203" pitchFamily="34" charset="0"/>
                <a:ea typeface="Lato" panose="020F0502020204030203" pitchFamily="34" charset="0"/>
                <a:cs typeface="Lato" panose="020F0502020204030203" pitchFamily="34" charset="0"/>
              </a:rPr>
              <a:t>2. ja 3. taseme </a:t>
            </a:r>
            <a:r>
              <a:rPr lang="et-EE" sz="1600" dirty="0">
                <a:effectLst/>
                <a:latin typeface="Lato" panose="020F0502020204030203" pitchFamily="34" charset="0"/>
                <a:ea typeface="Lato" panose="020F0502020204030203" pitchFamily="34" charset="0"/>
                <a:cs typeface="Lato" panose="020F0502020204030203" pitchFamily="34" charset="0"/>
              </a:rPr>
              <a:t>õppekavadel </a:t>
            </a:r>
            <a:r>
              <a:rPr lang="et-EE" sz="1600" b="1" dirty="0">
                <a:effectLst/>
                <a:latin typeface="Lato" panose="020F0502020204030203" pitchFamily="34" charset="0"/>
                <a:ea typeface="Lato" panose="020F0502020204030203" pitchFamily="34" charset="0"/>
                <a:cs typeface="Lato" panose="020F0502020204030203" pitchFamily="34" charset="0"/>
              </a:rPr>
              <a:t>puudub haridusnõue </a:t>
            </a:r>
            <a:r>
              <a:rPr lang="et-EE" sz="1600" dirty="0">
                <a:effectLst/>
                <a:latin typeface="Lato" panose="020F0502020204030203" pitchFamily="34" charset="0"/>
                <a:ea typeface="Lato" panose="020F0502020204030203" pitchFamily="34" charset="0"/>
                <a:cs typeface="Lato" panose="020F0502020204030203" pitchFamily="34" charset="0"/>
              </a:rPr>
              <a:t>õpingute alustamiseks</a:t>
            </a:r>
            <a:r>
              <a:rPr lang="et-EE" sz="1600" dirty="0">
                <a:latin typeface="Lato" panose="020F0502020204030203" pitchFamily="34" charset="0"/>
                <a:ea typeface="Lato" panose="020F0502020204030203" pitchFamily="34" charset="0"/>
                <a:cs typeface="Lato" panose="020F0502020204030203" pitchFamily="34" charset="0"/>
              </a:rPr>
              <a:t>; </a:t>
            </a:r>
          </a:p>
          <a:p>
            <a:pPr marL="285750" indent="-285750" algn="just">
              <a:lnSpc>
                <a:spcPct val="150000"/>
              </a:lnSpc>
              <a:buFontTx/>
              <a:buChar char="-"/>
            </a:pPr>
            <a:r>
              <a:rPr lang="et-EE" sz="1600" b="1" dirty="0">
                <a:latin typeface="Lato" panose="020F0502020204030203" pitchFamily="34" charset="0"/>
                <a:ea typeface="Lato" panose="020F0502020204030203" pitchFamily="34" charset="0"/>
                <a:cs typeface="Lato" panose="020F0502020204030203" pitchFamily="34" charset="0"/>
              </a:rPr>
              <a:t>4. taseme </a:t>
            </a:r>
            <a:r>
              <a:rPr lang="et-EE" sz="1600" dirty="0">
                <a:latin typeface="Lato" panose="020F0502020204030203" pitchFamily="34" charset="0"/>
                <a:ea typeface="Lato" panose="020F0502020204030203" pitchFamily="34" charset="0"/>
                <a:cs typeface="Lato" panose="020F0502020204030203" pitchFamily="34" charset="0"/>
              </a:rPr>
              <a:t>õppekavadel on nii </a:t>
            </a:r>
            <a:r>
              <a:rPr lang="et-EE" sz="1600" b="1" dirty="0">
                <a:latin typeface="Lato" panose="020F0502020204030203" pitchFamily="34" charset="0"/>
                <a:ea typeface="Lato" panose="020F0502020204030203" pitchFamily="34" charset="0"/>
                <a:cs typeface="Lato" panose="020F0502020204030203" pitchFamily="34" charset="0"/>
              </a:rPr>
              <a:t>kutsekeskhariduse</a:t>
            </a:r>
            <a:r>
              <a:rPr lang="et-EE" sz="1600" dirty="0">
                <a:latin typeface="Lato" panose="020F0502020204030203" pitchFamily="34" charset="0"/>
                <a:ea typeface="Lato" panose="020F0502020204030203" pitchFamily="34" charset="0"/>
                <a:cs typeface="Lato" panose="020F0502020204030203" pitchFamily="34" charset="0"/>
              </a:rPr>
              <a:t> õppekavad kui ka keskhariduse komponendita </a:t>
            </a:r>
            <a:r>
              <a:rPr lang="et-EE" sz="1600" b="1" dirty="0">
                <a:latin typeface="Lato" panose="020F0502020204030203" pitchFamily="34" charset="0"/>
                <a:ea typeface="Lato" panose="020F0502020204030203" pitchFamily="34" charset="0"/>
                <a:cs typeface="Lato" panose="020F0502020204030203" pitchFamily="34" charset="0"/>
              </a:rPr>
              <a:t>erialaõppe õppekavad</a:t>
            </a:r>
            <a:r>
              <a:rPr lang="et-EE" sz="1600" dirty="0">
                <a:latin typeface="Lato" panose="020F0502020204030203" pitchFamily="34" charset="0"/>
                <a:ea typeface="Lato" panose="020F0502020204030203" pitchFamily="34" charset="0"/>
                <a:cs typeface="Lato" panose="020F0502020204030203" pitchFamily="34" charset="0"/>
              </a:rPr>
              <a:t>;</a:t>
            </a:r>
          </a:p>
          <a:p>
            <a:pPr marL="285750" indent="-285750" algn="just">
              <a:lnSpc>
                <a:spcPct val="150000"/>
              </a:lnSpc>
              <a:buFontTx/>
              <a:buChar char="-"/>
            </a:pPr>
            <a:r>
              <a:rPr lang="et-EE" sz="1600" b="1" dirty="0">
                <a:effectLst/>
                <a:latin typeface="Lato" panose="020F0502020204030203" pitchFamily="34" charset="0"/>
                <a:ea typeface="Lato" panose="020F0502020204030203" pitchFamily="34" charset="0"/>
                <a:cs typeface="Lato" panose="020F0502020204030203" pitchFamily="34" charset="0"/>
              </a:rPr>
              <a:t>5. tasemel </a:t>
            </a:r>
            <a:r>
              <a:rPr lang="et-EE" sz="1600" dirty="0">
                <a:effectLst/>
                <a:latin typeface="Lato" panose="020F0502020204030203" pitchFamily="34" charset="0"/>
                <a:ea typeface="Lato" panose="020F0502020204030203" pitchFamily="34" charset="0"/>
                <a:cs typeface="Lato" panose="020F0502020204030203" pitchFamily="34" charset="0"/>
              </a:rPr>
              <a:t>õppima asumise eelduseks on </a:t>
            </a:r>
            <a:r>
              <a:rPr lang="et-EE" sz="1600" b="1" dirty="0">
                <a:effectLst/>
                <a:latin typeface="Lato" panose="020F0502020204030203" pitchFamily="34" charset="0"/>
                <a:ea typeface="Lato" panose="020F0502020204030203" pitchFamily="34" charset="0"/>
                <a:cs typeface="Lato" panose="020F0502020204030203" pitchFamily="34" charset="0"/>
              </a:rPr>
              <a:t>keskharidus</a:t>
            </a:r>
            <a:r>
              <a:rPr lang="et-EE" sz="1600" b="1" dirty="0">
                <a:latin typeface="Lato" panose="020F0502020204030203" pitchFamily="34" charset="0"/>
                <a:ea typeface="Lato" panose="020F0502020204030203" pitchFamily="34" charset="0"/>
                <a:cs typeface="Lato" panose="020F0502020204030203" pitchFamily="34" charset="0"/>
              </a:rPr>
              <a:t> </a:t>
            </a:r>
            <a:r>
              <a:rPr lang="et-EE" sz="1600" dirty="0">
                <a:effectLst/>
                <a:latin typeface="Lato" panose="020F0502020204030203" pitchFamily="34" charset="0"/>
                <a:ea typeface="Lato" panose="020F0502020204030203" pitchFamily="34" charset="0"/>
                <a:cs typeface="Lato" panose="020F0502020204030203" pitchFamily="34" charset="0"/>
              </a:rPr>
              <a:t> või eelnev valdkonna erialaõppe lõpetamine 4. tasemel</a:t>
            </a:r>
            <a:r>
              <a:rPr lang="et-EE" sz="1600" dirty="0">
                <a:latin typeface="Lato" panose="020F0502020204030203" pitchFamily="34" charset="0"/>
                <a:ea typeface="Lato" panose="020F0502020204030203" pitchFamily="34" charset="0"/>
                <a:cs typeface="Lato" panose="020F0502020204030203" pitchFamily="34" charset="0"/>
              </a:rPr>
              <a:t>.</a:t>
            </a:r>
          </a:p>
          <a:p>
            <a:pPr algn="just">
              <a:lnSpc>
                <a:spcPct val="150000"/>
              </a:lnSpc>
            </a:pPr>
            <a:endParaRPr lang="et-EE" sz="1600" dirty="0">
              <a:solidFill>
                <a:srgbClr val="485160"/>
              </a:solidFill>
              <a:latin typeface="Lato" panose="020F0502020204030203" pitchFamily="34" charset="0"/>
              <a:ea typeface="Lato" panose="020F0502020204030203" pitchFamily="34" charset="0"/>
              <a:cs typeface="Lato" panose="020F0502020204030203" pitchFamily="34" charset="0"/>
            </a:endParaRPr>
          </a:p>
        </p:txBody>
      </p:sp>
      <p:sp>
        <p:nvSpPr>
          <p:cNvPr id="14" name="Freeform 13"/>
          <p:cNvSpPr>
            <a:spLocks/>
          </p:cNvSpPr>
          <p:nvPr/>
        </p:nvSpPr>
        <p:spPr bwMode="auto">
          <a:xfrm flipH="1" flipV="1">
            <a:off x="0" y="0"/>
            <a:ext cx="1762757" cy="2343186"/>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TextBox 12">
            <a:extLst>
              <a:ext uri="{FF2B5EF4-FFF2-40B4-BE49-F238E27FC236}">
                <a16:creationId xmlns:a16="http://schemas.microsoft.com/office/drawing/2014/main" id="{D8E7A7F7-FF7E-4875-B988-FD9C6C339301}"/>
              </a:ext>
            </a:extLst>
          </p:cNvPr>
          <p:cNvSpPr txBox="1"/>
          <p:nvPr/>
        </p:nvSpPr>
        <p:spPr>
          <a:xfrm>
            <a:off x="1613764" y="611274"/>
            <a:ext cx="9132532" cy="677108"/>
          </a:xfrm>
          <a:prstGeom prst="rect">
            <a:avLst/>
          </a:prstGeom>
          <a:noFill/>
        </p:spPr>
        <p:txBody>
          <a:bodyPr wrap="square" rtlCol="0">
            <a:spAutoFit/>
          </a:bodyPr>
          <a:lstStyle/>
          <a:p>
            <a:r>
              <a:rPr lang="et-EE" sz="3800" b="1" dirty="0">
                <a:solidFill>
                  <a:srgbClr val="485160"/>
                </a:solidFill>
                <a:latin typeface="Lato" panose="020F0502020204030203" pitchFamily="34" charset="0"/>
                <a:ea typeface="Lato" panose="020F0502020204030203" pitchFamily="34" charset="0"/>
                <a:cs typeface="Lato" panose="020F0502020204030203" pitchFamily="34" charset="0"/>
              </a:rPr>
              <a:t>Õppimisvõimalused kutsekoolis</a:t>
            </a:r>
            <a:endParaRPr lang="id-ID" sz="3800" b="1" i="1" dirty="0">
              <a:solidFill>
                <a:srgbClr val="48516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28075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flipH="1">
            <a:off x="9286417" y="2362201"/>
            <a:ext cx="2905583" cy="4495800"/>
            <a:chOff x="-1" y="2362201"/>
            <a:chExt cx="2905583" cy="4495800"/>
          </a:xfrm>
          <a:solidFill>
            <a:srgbClr val="006DB5"/>
          </a:solidFill>
        </p:grpSpPr>
        <p:sp>
          <p:nvSpPr>
            <p:cNvPr id="6" name="Freeform 5"/>
            <p:cNvSpPr>
              <a:spLocks/>
            </p:cNvSpPr>
            <p:nvPr/>
          </p:nvSpPr>
          <p:spPr bwMode="auto">
            <a:xfrm>
              <a:off x="-1" y="2362201"/>
              <a:ext cx="2424594" cy="3720327"/>
            </a:xfrm>
            <a:custGeom>
              <a:avLst/>
              <a:gdLst>
                <a:gd name="T0" fmla="*/ 0 w 247"/>
                <a:gd name="T1" fmla="*/ 0 h 379"/>
                <a:gd name="T2" fmla="*/ 247 w 247"/>
                <a:gd name="T3" fmla="*/ 379 h 379"/>
                <a:gd name="T4" fmla="*/ 189 w 247"/>
                <a:gd name="T5" fmla="*/ 379 h 379"/>
                <a:gd name="T6" fmla="*/ 0 w 247"/>
                <a:gd name="T7" fmla="*/ 72 h 379"/>
                <a:gd name="T8" fmla="*/ 0 w 247"/>
                <a:gd name="T9" fmla="*/ 0 h 379"/>
              </a:gdLst>
              <a:ahLst/>
              <a:cxnLst>
                <a:cxn ang="0">
                  <a:pos x="T0" y="T1"/>
                </a:cxn>
                <a:cxn ang="0">
                  <a:pos x="T2" y="T3"/>
                </a:cxn>
                <a:cxn ang="0">
                  <a:pos x="T4" y="T5"/>
                </a:cxn>
                <a:cxn ang="0">
                  <a:pos x="T6" y="T7"/>
                </a:cxn>
                <a:cxn ang="0">
                  <a:pos x="T8" y="T9"/>
                </a:cxn>
              </a:cxnLst>
              <a:rect l="0" t="0" r="r" b="b"/>
              <a:pathLst>
                <a:path w="247" h="379">
                  <a:moveTo>
                    <a:pt x="0" y="0"/>
                  </a:moveTo>
                  <a:lnTo>
                    <a:pt x="247" y="379"/>
                  </a:lnTo>
                  <a:lnTo>
                    <a:pt x="189" y="379"/>
                  </a:lnTo>
                  <a:lnTo>
                    <a:pt x="0" y="72"/>
                  </a:lnTo>
                  <a:lnTo>
                    <a:pt x="0" y="0"/>
                  </a:ln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6"/>
            <p:cNvSpPr>
              <a:spLocks/>
            </p:cNvSpPr>
            <p:nvPr/>
          </p:nvSpPr>
          <p:spPr bwMode="auto">
            <a:xfrm>
              <a:off x="-1" y="5473920"/>
              <a:ext cx="2905583" cy="1384081"/>
            </a:xfrm>
            <a:custGeom>
              <a:avLst/>
              <a:gdLst>
                <a:gd name="T0" fmla="*/ 0 w 296"/>
                <a:gd name="T1" fmla="*/ 0 h 141"/>
                <a:gd name="T2" fmla="*/ 150 w 296"/>
                <a:gd name="T3" fmla="*/ 0 h 141"/>
                <a:gd name="T4" fmla="*/ 189 w 296"/>
                <a:gd name="T5" fmla="*/ 62 h 141"/>
                <a:gd name="T6" fmla="*/ 247 w 296"/>
                <a:gd name="T7" fmla="*/ 62 h 141"/>
                <a:gd name="T8" fmla="*/ 296 w 296"/>
                <a:gd name="T9" fmla="*/ 141 h 141"/>
                <a:gd name="T10" fmla="*/ 0 w 296"/>
                <a:gd name="T11" fmla="*/ 141 h 141"/>
                <a:gd name="T12" fmla="*/ 0 w 296"/>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296" h="141">
                  <a:moveTo>
                    <a:pt x="0" y="0"/>
                  </a:moveTo>
                  <a:lnTo>
                    <a:pt x="150" y="0"/>
                  </a:lnTo>
                  <a:lnTo>
                    <a:pt x="189" y="62"/>
                  </a:lnTo>
                  <a:lnTo>
                    <a:pt x="247" y="62"/>
                  </a:lnTo>
                  <a:lnTo>
                    <a:pt x="296" y="141"/>
                  </a:lnTo>
                  <a:lnTo>
                    <a:pt x="0" y="141"/>
                  </a:lnTo>
                  <a:lnTo>
                    <a:pt x="0" y="0"/>
                  </a:lnTo>
                  <a:close/>
                </a:path>
              </a:pathLst>
            </a:custGeom>
            <a:solidFill>
              <a:srgbClr val="D9D9D9"/>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8" name="Rectangle 7"/>
          <p:cNvSpPr/>
          <p:nvPr/>
        </p:nvSpPr>
        <p:spPr>
          <a:xfrm>
            <a:off x="811799" y="1217759"/>
            <a:ext cx="9330927" cy="5574988"/>
          </a:xfrm>
          <a:prstGeom prst="rect">
            <a:avLst/>
          </a:prstGeom>
        </p:spPr>
        <p:txBody>
          <a:bodyPr wrap="square" anchor="t">
            <a:spAutoFit/>
          </a:bodyPr>
          <a:lstStyle/>
          <a:p>
            <a:pPr marL="171450" indent="-171450" algn="just">
              <a:lnSpc>
                <a:spcPct val="150000"/>
              </a:lnSpc>
              <a:buFont typeface="Arial" panose="020B0604020202020204" pitchFamily="34" charset="0"/>
              <a:buChar char="•"/>
            </a:pPr>
            <a:r>
              <a:rPr lang="et-EE" sz="2000" dirty="0">
                <a:solidFill>
                  <a:srgbClr val="485160"/>
                </a:solidFill>
                <a:latin typeface="Lato" panose="020F0502020204030203" pitchFamily="34" charset="0"/>
                <a:ea typeface="Lato" panose="020F0502020204030203" pitchFamily="34" charset="0"/>
                <a:cs typeface="Lato" panose="020F0502020204030203" pitchFamily="34" charset="0"/>
              </a:rPr>
              <a:t>Kui on soov kas alustada või jätkata </a:t>
            </a:r>
            <a:r>
              <a:rPr lang="et-EE" sz="2000" b="1" dirty="0">
                <a:solidFill>
                  <a:srgbClr val="485160"/>
                </a:solidFill>
                <a:latin typeface="Lato" panose="020F0502020204030203" pitchFamily="34" charset="0"/>
                <a:ea typeface="Lato" panose="020F0502020204030203" pitchFamily="34" charset="0"/>
                <a:cs typeface="Lato" panose="020F0502020204030203" pitchFamily="34" charset="0"/>
              </a:rPr>
              <a:t>kutseõpinguid: </a:t>
            </a:r>
          </a:p>
          <a:p>
            <a:pPr marL="628650" lvl="1" indent="-171450">
              <a:lnSpc>
                <a:spcPct val="150000"/>
              </a:lnSpc>
              <a:buFont typeface="Arial" panose="020B0604020202020204" pitchFamily="34" charset="0"/>
              <a:buChar char="•"/>
            </a:pPr>
            <a:r>
              <a:rPr lang="et-EE" sz="2000" dirty="0">
                <a:solidFill>
                  <a:srgbClr val="485160"/>
                </a:solidFill>
                <a:latin typeface="Lato" panose="020F0502020204030203" pitchFamily="34" charset="0"/>
                <a:ea typeface="Lato" panose="020F0502020204030203" pitchFamily="34" charset="0"/>
                <a:cs typeface="Lato" panose="020F0502020204030203" pitchFamily="34" charset="0"/>
              </a:rPr>
              <a:t>Pöörduda </a:t>
            </a:r>
            <a:r>
              <a:rPr lang="et-EE" sz="2000" b="1" dirty="0">
                <a:solidFill>
                  <a:srgbClr val="485160"/>
                </a:solidFill>
                <a:latin typeface="Lato" panose="020F0502020204030203" pitchFamily="34" charset="0"/>
                <a:ea typeface="Lato" panose="020F0502020204030203" pitchFamily="34" charset="0"/>
                <a:cs typeface="Lato" panose="020F0502020204030203" pitchFamily="34" charset="0"/>
              </a:rPr>
              <a:t>Töötukassa karjääriteenuste </a:t>
            </a:r>
            <a:r>
              <a:rPr lang="et-EE" sz="2000" dirty="0">
                <a:solidFill>
                  <a:srgbClr val="485160"/>
                </a:solidFill>
                <a:latin typeface="Lato" panose="020F0502020204030203" pitchFamily="34" charset="0"/>
                <a:ea typeface="Lato" panose="020F0502020204030203" pitchFamily="34" charset="0"/>
                <a:cs typeface="Lato" panose="020F0502020204030203" pitchFamily="34" charset="0"/>
              </a:rPr>
              <a:t>poole: infotelefon 15 501; info@tootukassa.ee.</a:t>
            </a:r>
          </a:p>
          <a:p>
            <a:pPr marL="628650" lvl="1" indent="-171450">
              <a:lnSpc>
                <a:spcPct val="150000"/>
              </a:lnSpc>
              <a:buFont typeface="Arial" panose="020B0604020202020204" pitchFamily="34" charset="0"/>
              <a:buChar char="•"/>
            </a:pPr>
            <a:r>
              <a:rPr lang="et-EE" sz="2000" dirty="0">
                <a:solidFill>
                  <a:srgbClr val="485160"/>
                </a:solidFill>
                <a:latin typeface="Lato" panose="020F0502020204030203" pitchFamily="34" charset="0"/>
                <a:ea typeface="Lato" panose="020F0502020204030203" pitchFamily="34" charset="0"/>
                <a:cs typeface="Lato" panose="020F0502020204030203" pitchFamily="34" charset="0"/>
              </a:rPr>
              <a:t>Pöörduda otse </a:t>
            </a:r>
            <a:r>
              <a:rPr lang="et-EE" sz="2000" b="1" dirty="0">
                <a:solidFill>
                  <a:srgbClr val="485160"/>
                </a:solidFill>
                <a:latin typeface="Lato" panose="020F0502020204030203" pitchFamily="34" charset="0"/>
                <a:ea typeface="Lato" panose="020F0502020204030203" pitchFamily="34" charset="0"/>
                <a:cs typeface="Lato" panose="020F0502020204030203" pitchFamily="34" charset="0"/>
              </a:rPr>
              <a:t>kutseõppeasutusse</a:t>
            </a:r>
            <a:r>
              <a:rPr lang="et-EE" sz="2000" dirty="0">
                <a:solidFill>
                  <a:srgbClr val="485160"/>
                </a:solidFill>
                <a:latin typeface="Lato" panose="020F0502020204030203" pitchFamily="34" charset="0"/>
                <a:ea typeface="Lato" panose="020F0502020204030203" pitchFamily="34" charset="0"/>
                <a:cs typeface="Lato" panose="020F0502020204030203" pitchFamily="34" charset="0"/>
              </a:rPr>
              <a:t> (</a:t>
            </a:r>
            <a:r>
              <a:rPr lang="et-EE" sz="2000" dirty="0">
                <a:solidFill>
                  <a:srgbClr val="485160"/>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https://haridusportaal.edu.ee/%C3%B5ppimine</a:t>
            </a:r>
            <a:r>
              <a:rPr lang="et-EE" sz="2000" dirty="0">
                <a:solidFill>
                  <a:srgbClr val="485160"/>
                </a:solidFill>
                <a:latin typeface="Lato" panose="020F0502020204030203" pitchFamily="34" charset="0"/>
                <a:ea typeface="Lato" panose="020F0502020204030203" pitchFamily="34" charset="0"/>
                <a:cs typeface="Lato" panose="020F0502020204030203" pitchFamily="34" charset="0"/>
              </a:rPr>
              <a:t> </a:t>
            </a:r>
            <a:r>
              <a:rPr lang="et-EE" sz="2000" dirty="0">
                <a:solidFill>
                  <a:srgbClr val="485160"/>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http://www.kutseharidus.ee/oppimisvoimalused/koolid/</a:t>
            </a:r>
            <a:r>
              <a:rPr lang="et-EE" sz="2000" dirty="0">
                <a:solidFill>
                  <a:srgbClr val="485160"/>
                </a:solidFill>
                <a:latin typeface="Lato" panose="020F0502020204030203" pitchFamily="34" charset="0"/>
                <a:ea typeface="Lato" panose="020F0502020204030203" pitchFamily="34" charset="0"/>
                <a:cs typeface="Lato" panose="020F0502020204030203" pitchFamily="34" charset="0"/>
              </a:rPr>
              <a:t>)</a:t>
            </a:r>
          </a:p>
          <a:p>
            <a:pPr marL="1085850" lvl="2" indent="-171450" algn="just">
              <a:lnSpc>
                <a:spcPct val="150000"/>
              </a:lnSpc>
              <a:buFont typeface="Arial" panose="020B0604020202020204" pitchFamily="34" charset="0"/>
              <a:buChar char="•"/>
            </a:pPr>
            <a:r>
              <a:rPr lang="et-EE" sz="2000" dirty="0">
                <a:solidFill>
                  <a:srgbClr val="485160"/>
                </a:solidFill>
                <a:latin typeface="Lato" panose="020F0502020204030203" pitchFamily="34" charset="0"/>
                <a:ea typeface="Lato" panose="020F0502020204030203" pitchFamily="34" charset="0"/>
                <a:cs typeface="Lato" panose="020F0502020204030203" pitchFamily="34" charset="0"/>
              </a:rPr>
              <a:t>2. taseme kutseõppe õppekava toetab erialaõpingute otsuse tegemist, vajadusel tasandusõpe ja praktiline erialadega tutvumine – kuni üks aasta.</a:t>
            </a:r>
          </a:p>
          <a:p>
            <a:pPr marL="1085850" lvl="2" indent="-171450" algn="just">
              <a:lnSpc>
                <a:spcPct val="150000"/>
              </a:lnSpc>
              <a:buFont typeface="Arial" panose="020B0604020202020204" pitchFamily="34" charset="0"/>
              <a:buChar char="•"/>
            </a:pPr>
            <a:r>
              <a:rPr lang="et-EE" sz="2000" dirty="0">
                <a:solidFill>
                  <a:srgbClr val="485160"/>
                </a:solidFill>
                <a:latin typeface="Lato" panose="020F0502020204030203" pitchFamily="34" charset="0"/>
                <a:ea typeface="Lato" panose="020F0502020204030203" pitchFamily="34" charset="0"/>
                <a:cs typeface="Lato" panose="020F0502020204030203" pitchFamily="34" charset="0"/>
              </a:rPr>
              <a:t>Kutseõppeasutused pakuvad </a:t>
            </a:r>
            <a:r>
              <a:rPr lang="et-EE" sz="2000" b="1" dirty="0">
                <a:solidFill>
                  <a:srgbClr val="485160"/>
                </a:solidFill>
                <a:latin typeface="Lato" panose="020F0502020204030203" pitchFamily="34" charset="0"/>
                <a:ea typeface="Lato" panose="020F0502020204030203" pitchFamily="34" charset="0"/>
                <a:cs typeface="Lato" panose="020F0502020204030203" pitchFamily="34" charset="0"/>
              </a:rPr>
              <a:t>kutsevalikuõpet </a:t>
            </a:r>
            <a:r>
              <a:rPr lang="et-EE" sz="2000" dirty="0">
                <a:solidFill>
                  <a:srgbClr val="485160"/>
                </a:solidFill>
                <a:latin typeface="Lato" panose="020F0502020204030203" pitchFamily="34" charset="0"/>
                <a:ea typeface="Lato" panose="020F0502020204030203" pitchFamily="34" charset="0"/>
                <a:cs typeface="Lato" panose="020F0502020204030203" pitchFamily="34" charset="0"/>
              </a:rPr>
              <a:t>(sh HEV õppija).</a:t>
            </a:r>
          </a:p>
          <a:p>
            <a:pPr marL="1085850" lvl="2" indent="-171450" algn="just">
              <a:lnSpc>
                <a:spcPct val="150000"/>
              </a:lnSpc>
              <a:buFont typeface="Arial" panose="020B0604020202020204" pitchFamily="34" charset="0"/>
              <a:buChar char="•"/>
            </a:pPr>
            <a:r>
              <a:rPr lang="et-EE" sz="2000" dirty="0">
                <a:solidFill>
                  <a:srgbClr val="485160"/>
                </a:solidFill>
                <a:latin typeface="Lato" panose="020F0502020204030203" pitchFamily="34" charset="0"/>
                <a:ea typeface="Lato" panose="020F0502020204030203" pitchFamily="34" charset="0"/>
                <a:cs typeface="Lato" panose="020F0502020204030203" pitchFamily="34" charset="0"/>
              </a:rPr>
              <a:t>Kaasnevad kõik õpilase staatusega seotud garantiid (toetused jm).</a:t>
            </a:r>
          </a:p>
          <a:p>
            <a:pPr marL="1085850" lvl="2" indent="-171450" algn="just">
              <a:lnSpc>
                <a:spcPct val="150000"/>
              </a:lnSpc>
              <a:buFont typeface="Arial" panose="020B0604020202020204" pitchFamily="34" charset="0"/>
              <a:buChar char="•"/>
            </a:pPr>
            <a:r>
              <a:rPr lang="et-EE" sz="2000" dirty="0">
                <a:solidFill>
                  <a:srgbClr val="485160"/>
                </a:solidFill>
                <a:latin typeface="Lato" panose="020F0502020204030203" pitchFamily="34" charset="0"/>
                <a:ea typeface="Lato" panose="020F0502020204030203" pitchFamily="34" charset="0"/>
                <a:cs typeface="Lato" panose="020F0502020204030203" pitchFamily="34" charset="0"/>
              </a:rPr>
              <a:t>Kutsevalikuõppe õppekava on 18 kutseõppeasutusel üle Eesti. </a:t>
            </a:r>
          </a:p>
        </p:txBody>
      </p:sp>
      <p:sp>
        <p:nvSpPr>
          <p:cNvPr id="14" name="Freeform 13"/>
          <p:cNvSpPr>
            <a:spLocks/>
          </p:cNvSpPr>
          <p:nvPr/>
        </p:nvSpPr>
        <p:spPr bwMode="auto">
          <a:xfrm flipH="1" flipV="1">
            <a:off x="0" y="0"/>
            <a:ext cx="1762757" cy="2343186"/>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TextBox 12">
            <a:extLst>
              <a:ext uri="{FF2B5EF4-FFF2-40B4-BE49-F238E27FC236}">
                <a16:creationId xmlns:a16="http://schemas.microsoft.com/office/drawing/2014/main" id="{D8E7A7F7-FF7E-4875-B988-FD9C6C339301}"/>
              </a:ext>
            </a:extLst>
          </p:cNvPr>
          <p:cNvSpPr txBox="1"/>
          <p:nvPr/>
        </p:nvSpPr>
        <p:spPr>
          <a:xfrm>
            <a:off x="1496292" y="540651"/>
            <a:ext cx="8528552" cy="677108"/>
          </a:xfrm>
          <a:prstGeom prst="rect">
            <a:avLst/>
          </a:prstGeom>
          <a:noFill/>
        </p:spPr>
        <p:txBody>
          <a:bodyPr wrap="square" rtlCol="0">
            <a:spAutoFit/>
          </a:bodyPr>
          <a:lstStyle/>
          <a:p>
            <a:r>
              <a:rPr lang="et-EE" sz="3800" b="1" dirty="0">
                <a:solidFill>
                  <a:srgbClr val="485160"/>
                </a:solidFill>
                <a:latin typeface="Lato" panose="020F0502020204030203" pitchFamily="34" charset="0"/>
                <a:ea typeface="Lato" panose="020F0502020204030203" pitchFamily="34" charset="0"/>
                <a:cs typeface="Lato" panose="020F0502020204030203" pitchFamily="34" charset="0"/>
              </a:rPr>
              <a:t>Info kutseõpingute kohta </a:t>
            </a:r>
            <a:endParaRPr lang="id-ID" sz="3800" b="1" i="1" dirty="0">
              <a:solidFill>
                <a:srgbClr val="48516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05061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flipH="1">
            <a:off x="9286417" y="2362201"/>
            <a:ext cx="2905583" cy="4495800"/>
            <a:chOff x="-1" y="2362201"/>
            <a:chExt cx="2905583" cy="4495800"/>
          </a:xfrm>
          <a:solidFill>
            <a:srgbClr val="006DB5"/>
          </a:solidFill>
        </p:grpSpPr>
        <p:sp>
          <p:nvSpPr>
            <p:cNvPr id="6" name="Freeform 5"/>
            <p:cNvSpPr>
              <a:spLocks/>
            </p:cNvSpPr>
            <p:nvPr/>
          </p:nvSpPr>
          <p:spPr bwMode="auto">
            <a:xfrm>
              <a:off x="-1" y="2362201"/>
              <a:ext cx="2424594" cy="3720327"/>
            </a:xfrm>
            <a:custGeom>
              <a:avLst/>
              <a:gdLst>
                <a:gd name="T0" fmla="*/ 0 w 247"/>
                <a:gd name="T1" fmla="*/ 0 h 379"/>
                <a:gd name="T2" fmla="*/ 247 w 247"/>
                <a:gd name="T3" fmla="*/ 379 h 379"/>
                <a:gd name="T4" fmla="*/ 189 w 247"/>
                <a:gd name="T5" fmla="*/ 379 h 379"/>
                <a:gd name="T6" fmla="*/ 0 w 247"/>
                <a:gd name="T7" fmla="*/ 72 h 379"/>
                <a:gd name="T8" fmla="*/ 0 w 247"/>
                <a:gd name="T9" fmla="*/ 0 h 379"/>
              </a:gdLst>
              <a:ahLst/>
              <a:cxnLst>
                <a:cxn ang="0">
                  <a:pos x="T0" y="T1"/>
                </a:cxn>
                <a:cxn ang="0">
                  <a:pos x="T2" y="T3"/>
                </a:cxn>
                <a:cxn ang="0">
                  <a:pos x="T4" y="T5"/>
                </a:cxn>
                <a:cxn ang="0">
                  <a:pos x="T6" y="T7"/>
                </a:cxn>
                <a:cxn ang="0">
                  <a:pos x="T8" y="T9"/>
                </a:cxn>
              </a:cxnLst>
              <a:rect l="0" t="0" r="r" b="b"/>
              <a:pathLst>
                <a:path w="247" h="379">
                  <a:moveTo>
                    <a:pt x="0" y="0"/>
                  </a:moveTo>
                  <a:lnTo>
                    <a:pt x="247" y="379"/>
                  </a:lnTo>
                  <a:lnTo>
                    <a:pt x="189" y="379"/>
                  </a:lnTo>
                  <a:lnTo>
                    <a:pt x="0" y="72"/>
                  </a:lnTo>
                  <a:lnTo>
                    <a:pt x="0" y="0"/>
                  </a:ln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6"/>
            <p:cNvSpPr>
              <a:spLocks/>
            </p:cNvSpPr>
            <p:nvPr/>
          </p:nvSpPr>
          <p:spPr bwMode="auto">
            <a:xfrm>
              <a:off x="-1" y="5473920"/>
              <a:ext cx="2905583" cy="1384081"/>
            </a:xfrm>
            <a:custGeom>
              <a:avLst/>
              <a:gdLst>
                <a:gd name="T0" fmla="*/ 0 w 296"/>
                <a:gd name="T1" fmla="*/ 0 h 141"/>
                <a:gd name="T2" fmla="*/ 150 w 296"/>
                <a:gd name="T3" fmla="*/ 0 h 141"/>
                <a:gd name="T4" fmla="*/ 189 w 296"/>
                <a:gd name="T5" fmla="*/ 62 h 141"/>
                <a:gd name="T6" fmla="*/ 247 w 296"/>
                <a:gd name="T7" fmla="*/ 62 h 141"/>
                <a:gd name="T8" fmla="*/ 296 w 296"/>
                <a:gd name="T9" fmla="*/ 141 h 141"/>
                <a:gd name="T10" fmla="*/ 0 w 296"/>
                <a:gd name="T11" fmla="*/ 141 h 141"/>
                <a:gd name="T12" fmla="*/ 0 w 296"/>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296" h="141">
                  <a:moveTo>
                    <a:pt x="0" y="0"/>
                  </a:moveTo>
                  <a:lnTo>
                    <a:pt x="150" y="0"/>
                  </a:lnTo>
                  <a:lnTo>
                    <a:pt x="189" y="62"/>
                  </a:lnTo>
                  <a:lnTo>
                    <a:pt x="247" y="62"/>
                  </a:lnTo>
                  <a:lnTo>
                    <a:pt x="296" y="141"/>
                  </a:lnTo>
                  <a:lnTo>
                    <a:pt x="0" y="141"/>
                  </a:lnTo>
                  <a:lnTo>
                    <a:pt x="0" y="0"/>
                  </a:lnTo>
                  <a:close/>
                </a:path>
              </a:pathLst>
            </a:custGeom>
            <a:solidFill>
              <a:srgbClr val="D9D9D9"/>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14" name="Freeform 13"/>
          <p:cNvSpPr>
            <a:spLocks/>
          </p:cNvSpPr>
          <p:nvPr/>
        </p:nvSpPr>
        <p:spPr bwMode="auto">
          <a:xfrm flipH="1" flipV="1">
            <a:off x="0" y="0"/>
            <a:ext cx="1762757" cy="2343186"/>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endParaRPr lang="id-ID"/>
          </a:p>
        </p:txBody>
      </p:sp>
      <p:sp>
        <p:nvSpPr>
          <p:cNvPr id="2" name="Pealkiri 1"/>
          <p:cNvSpPr>
            <a:spLocks noGrp="1"/>
          </p:cNvSpPr>
          <p:nvPr>
            <p:ph type="title"/>
          </p:nvPr>
        </p:nvSpPr>
        <p:spPr>
          <a:xfrm>
            <a:off x="1477470" y="231774"/>
            <a:ext cx="10515600" cy="1325563"/>
          </a:xfrm>
        </p:spPr>
        <p:txBody>
          <a:bodyPr/>
          <a:lstStyle/>
          <a:p>
            <a:r>
              <a:rPr lang="et-EE" dirty="0">
                <a:latin typeface="Lato"/>
              </a:rPr>
              <a:t>Kutsevalikuõpet pakkuvad koolid</a:t>
            </a:r>
          </a:p>
        </p:txBody>
      </p:sp>
      <p:sp>
        <p:nvSpPr>
          <p:cNvPr id="3" name="Sisu kohatäide 2"/>
          <p:cNvSpPr>
            <a:spLocks noGrp="1"/>
          </p:cNvSpPr>
          <p:nvPr>
            <p:ph sz="half" idx="1"/>
          </p:nvPr>
        </p:nvSpPr>
        <p:spPr/>
        <p:txBody>
          <a:bodyPr>
            <a:normAutofit/>
          </a:bodyPr>
          <a:lstStyle/>
          <a:p>
            <a:r>
              <a:rPr lang="et-EE" sz="1700" dirty="0">
                <a:latin typeface="Lato"/>
              </a:rPr>
              <a:t>Tallinna Kopli Ametikool</a:t>
            </a:r>
          </a:p>
          <a:p>
            <a:r>
              <a:rPr lang="et-EE" sz="1700" dirty="0">
                <a:latin typeface="Lato"/>
              </a:rPr>
              <a:t>Rakvere Ametikool</a:t>
            </a:r>
          </a:p>
          <a:p>
            <a:r>
              <a:rPr lang="et-EE" sz="1700" dirty="0">
                <a:latin typeface="Lato"/>
              </a:rPr>
              <a:t>Valgamaa Kutseõppekeskus</a:t>
            </a:r>
          </a:p>
          <a:p>
            <a:r>
              <a:rPr lang="et-EE" sz="1700" dirty="0">
                <a:latin typeface="Lato"/>
              </a:rPr>
              <a:t>Viljandi Kutseõppekeskus</a:t>
            </a:r>
          </a:p>
          <a:p>
            <a:r>
              <a:rPr lang="et-EE" sz="1700" dirty="0">
                <a:latin typeface="Lato"/>
              </a:rPr>
              <a:t>Vana-Vigala Tehnika- ja Teeninduskool</a:t>
            </a:r>
          </a:p>
          <a:p>
            <a:r>
              <a:rPr lang="et-EE" sz="1700" dirty="0">
                <a:latin typeface="Lato"/>
              </a:rPr>
              <a:t>Pärnumaa Kutsehariduskeskus</a:t>
            </a:r>
          </a:p>
          <a:p>
            <a:r>
              <a:rPr lang="et-EE" sz="1700" dirty="0">
                <a:latin typeface="Lato"/>
              </a:rPr>
              <a:t>Võrumaa Kutsehariduskeskus</a:t>
            </a:r>
          </a:p>
          <a:p>
            <a:r>
              <a:rPr lang="et-EE" sz="1700" dirty="0">
                <a:latin typeface="Lato"/>
              </a:rPr>
              <a:t>Tartu Kunstikool</a:t>
            </a:r>
          </a:p>
          <a:p>
            <a:r>
              <a:rPr lang="et-EE" sz="1700" dirty="0">
                <a:latin typeface="Lato"/>
              </a:rPr>
              <a:t>Tallinna Teeninduskool</a:t>
            </a:r>
          </a:p>
          <a:p>
            <a:endParaRPr lang="et-EE" dirty="0"/>
          </a:p>
        </p:txBody>
      </p:sp>
      <p:sp>
        <p:nvSpPr>
          <p:cNvPr id="4" name="Sisu kohatäide 3"/>
          <p:cNvSpPr>
            <a:spLocks noGrp="1"/>
          </p:cNvSpPr>
          <p:nvPr>
            <p:ph sz="half" idx="2"/>
          </p:nvPr>
        </p:nvSpPr>
        <p:spPr>
          <a:xfrm>
            <a:off x="5929438" y="1825625"/>
            <a:ext cx="5593619" cy="4351338"/>
          </a:xfrm>
        </p:spPr>
        <p:txBody>
          <a:bodyPr>
            <a:normAutofit/>
          </a:bodyPr>
          <a:lstStyle/>
          <a:p>
            <a:r>
              <a:rPr lang="et-EE" sz="1700" dirty="0">
                <a:latin typeface="Lato"/>
              </a:rPr>
              <a:t>Ida-Virumaa Kutsehariduskeskus</a:t>
            </a:r>
          </a:p>
          <a:p>
            <a:r>
              <a:rPr lang="et-EE" sz="1700" dirty="0">
                <a:latin typeface="Lato"/>
              </a:rPr>
              <a:t>Kuressaare Ametikool</a:t>
            </a:r>
          </a:p>
          <a:p>
            <a:r>
              <a:rPr lang="et-EE" sz="1700" dirty="0">
                <a:latin typeface="Lato"/>
              </a:rPr>
              <a:t>Räpina Aianduskool</a:t>
            </a:r>
          </a:p>
          <a:p>
            <a:r>
              <a:rPr lang="et-EE" sz="1700" dirty="0">
                <a:latin typeface="Lato"/>
              </a:rPr>
              <a:t>Järvamaa Kutsehariduskeskus</a:t>
            </a:r>
          </a:p>
          <a:p>
            <a:r>
              <a:rPr lang="et-EE" sz="1700" dirty="0">
                <a:latin typeface="Lato"/>
              </a:rPr>
              <a:t>Luua Metsanduskool</a:t>
            </a:r>
          </a:p>
          <a:p>
            <a:r>
              <a:rPr lang="et-EE" sz="1700" dirty="0">
                <a:latin typeface="Lato"/>
              </a:rPr>
              <a:t>Tartu Rakenduslik Kolledž</a:t>
            </a:r>
          </a:p>
          <a:p>
            <a:r>
              <a:rPr lang="et-EE" sz="1700" dirty="0">
                <a:latin typeface="Lato"/>
              </a:rPr>
              <a:t>Hiiumaa Ametikool</a:t>
            </a:r>
          </a:p>
          <a:p>
            <a:r>
              <a:rPr lang="et-EE" sz="1700" dirty="0">
                <a:latin typeface="Lato"/>
              </a:rPr>
              <a:t>Haapsalu Kutsehariduskeskus</a:t>
            </a:r>
          </a:p>
          <a:p>
            <a:r>
              <a:rPr lang="et-EE" sz="1700" dirty="0">
                <a:latin typeface="Lato"/>
              </a:rPr>
              <a:t>Tallinna Lasnamäe Mehaanikakool</a:t>
            </a:r>
          </a:p>
          <a:p>
            <a:endParaRPr lang="et-EE" dirty="0"/>
          </a:p>
        </p:txBody>
      </p:sp>
    </p:spTree>
    <p:extLst>
      <p:ext uri="{BB962C8B-B14F-4D97-AF65-F5344CB8AC3E}">
        <p14:creationId xmlns:p14="http://schemas.microsoft.com/office/powerpoint/2010/main" val="3411631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ldi kohatäide 16" descr="Pilt, millel on kujutatud isik, siseruumis, konverentsiruum&#10;&#10;Kirjeldus on genereeritud automaatselt">
            <a:extLst>
              <a:ext uri="{FF2B5EF4-FFF2-40B4-BE49-F238E27FC236}">
                <a16:creationId xmlns:a16="http://schemas.microsoft.com/office/drawing/2014/main" id="{0B940927-62CC-40BC-9601-ECBF9B71A87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1396" r="21396"/>
          <a:stretch>
            <a:fillRect/>
          </a:stretch>
        </p:blipFill>
        <p:spPr>
          <a:xfrm>
            <a:off x="8820726" y="0"/>
            <a:ext cx="3371274" cy="5013442"/>
          </a:xfrm>
        </p:spPr>
      </p:pic>
      <p:grpSp>
        <p:nvGrpSpPr>
          <p:cNvPr id="5" name="Group 4"/>
          <p:cNvGrpSpPr/>
          <p:nvPr/>
        </p:nvGrpSpPr>
        <p:grpSpPr>
          <a:xfrm flipH="1">
            <a:off x="9286417" y="2362201"/>
            <a:ext cx="2905583" cy="4495800"/>
            <a:chOff x="-1" y="2362201"/>
            <a:chExt cx="2905583" cy="4495800"/>
          </a:xfrm>
          <a:solidFill>
            <a:srgbClr val="006DB5"/>
          </a:solidFill>
        </p:grpSpPr>
        <p:sp>
          <p:nvSpPr>
            <p:cNvPr id="6" name="Freeform 5"/>
            <p:cNvSpPr>
              <a:spLocks/>
            </p:cNvSpPr>
            <p:nvPr/>
          </p:nvSpPr>
          <p:spPr bwMode="auto">
            <a:xfrm>
              <a:off x="-1" y="2362201"/>
              <a:ext cx="2424594" cy="3720327"/>
            </a:xfrm>
            <a:custGeom>
              <a:avLst/>
              <a:gdLst>
                <a:gd name="T0" fmla="*/ 0 w 247"/>
                <a:gd name="T1" fmla="*/ 0 h 379"/>
                <a:gd name="T2" fmla="*/ 247 w 247"/>
                <a:gd name="T3" fmla="*/ 379 h 379"/>
                <a:gd name="T4" fmla="*/ 189 w 247"/>
                <a:gd name="T5" fmla="*/ 379 h 379"/>
                <a:gd name="T6" fmla="*/ 0 w 247"/>
                <a:gd name="T7" fmla="*/ 72 h 379"/>
                <a:gd name="T8" fmla="*/ 0 w 247"/>
                <a:gd name="T9" fmla="*/ 0 h 379"/>
              </a:gdLst>
              <a:ahLst/>
              <a:cxnLst>
                <a:cxn ang="0">
                  <a:pos x="T0" y="T1"/>
                </a:cxn>
                <a:cxn ang="0">
                  <a:pos x="T2" y="T3"/>
                </a:cxn>
                <a:cxn ang="0">
                  <a:pos x="T4" y="T5"/>
                </a:cxn>
                <a:cxn ang="0">
                  <a:pos x="T6" y="T7"/>
                </a:cxn>
                <a:cxn ang="0">
                  <a:pos x="T8" y="T9"/>
                </a:cxn>
              </a:cxnLst>
              <a:rect l="0" t="0" r="r" b="b"/>
              <a:pathLst>
                <a:path w="247" h="379">
                  <a:moveTo>
                    <a:pt x="0" y="0"/>
                  </a:moveTo>
                  <a:lnTo>
                    <a:pt x="247" y="379"/>
                  </a:lnTo>
                  <a:lnTo>
                    <a:pt x="189" y="379"/>
                  </a:lnTo>
                  <a:lnTo>
                    <a:pt x="0" y="72"/>
                  </a:lnTo>
                  <a:lnTo>
                    <a:pt x="0" y="0"/>
                  </a:ln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6"/>
            <p:cNvSpPr>
              <a:spLocks/>
            </p:cNvSpPr>
            <p:nvPr/>
          </p:nvSpPr>
          <p:spPr bwMode="auto">
            <a:xfrm>
              <a:off x="-1" y="5473920"/>
              <a:ext cx="2905583" cy="1384081"/>
            </a:xfrm>
            <a:custGeom>
              <a:avLst/>
              <a:gdLst>
                <a:gd name="T0" fmla="*/ 0 w 296"/>
                <a:gd name="T1" fmla="*/ 0 h 141"/>
                <a:gd name="T2" fmla="*/ 150 w 296"/>
                <a:gd name="T3" fmla="*/ 0 h 141"/>
                <a:gd name="T4" fmla="*/ 189 w 296"/>
                <a:gd name="T5" fmla="*/ 62 h 141"/>
                <a:gd name="T6" fmla="*/ 247 w 296"/>
                <a:gd name="T7" fmla="*/ 62 h 141"/>
                <a:gd name="T8" fmla="*/ 296 w 296"/>
                <a:gd name="T9" fmla="*/ 141 h 141"/>
                <a:gd name="T10" fmla="*/ 0 w 296"/>
                <a:gd name="T11" fmla="*/ 141 h 141"/>
                <a:gd name="T12" fmla="*/ 0 w 296"/>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296" h="141">
                  <a:moveTo>
                    <a:pt x="0" y="0"/>
                  </a:moveTo>
                  <a:lnTo>
                    <a:pt x="150" y="0"/>
                  </a:lnTo>
                  <a:lnTo>
                    <a:pt x="189" y="62"/>
                  </a:lnTo>
                  <a:lnTo>
                    <a:pt x="247" y="62"/>
                  </a:lnTo>
                  <a:lnTo>
                    <a:pt x="296" y="141"/>
                  </a:lnTo>
                  <a:lnTo>
                    <a:pt x="0" y="141"/>
                  </a:lnTo>
                  <a:lnTo>
                    <a:pt x="0" y="0"/>
                  </a:lnTo>
                  <a:close/>
                </a:path>
              </a:pathLst>
            </a:custGeom>
            <a:solidFill>
              <a:srgbClr val="D9D9D9"/>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8" name="Rectangle 7"/>
          <p:cNvSpPr/>
          <p:nvPr/>
        </p:nvSpPr>
        <p:spPr>
          <a:xfrm>
            <a:off x="580445" y="1367554"/>
            <a:ext cx="7843363" cy="6202019"/>
          </a:xfrm>
          <a:prstGeom prst="rect">
            <a:avLst/>
          </a:prstGeom>
        </p:spPr>
        <p:txBody>
          <a:bodyPr wrap="square" anchor="t">
            <a:spAutoFit/>
          </a:bodyPr>
          <a:lstStyle/>
          <a:p>
            <a:pPr marL="285750" indent="-285750" algn="just">
              <a:buFont typeface="Arial" panose="020B0604020202020204" pitchFamily="34" charset="0"/>
              <a:buChar char="•"/>
            </a:pPr>
            <a:r>
              <a:rPr lang="et-EE" dirty="0">
                <a:solidFill>
                  <a:schemeClr val="tx1">
                    <a:lumMod val="65000"/>
                    <a:lumOff val="35000"/>
                  </a:schemeClr>
                </a:solidFill>
                <a:cs typeface="Calibri"/>
              </a:rPr>
              <a:t>Kõrgharidusõppe I astmele (bakalaureuse- ja rakenduskõrgharidusõppesse) on õigus kandideerida isikul, kellel on </a:t>
            </a:r>
            <a:r>
              <a:rPr lang="et-EE" b="1" dirty="0">
                <a:solidFill>
                  <a:schemeClr val="tx1">
                    <a:lumMod val="65000"/>
                    <a:lumOff val="35000"/>
                  </a:schemeClr>
                </a:solidFill>
                <a:cs typeface="Calibri"/>
              </a:rPr>
              <a:t>keskharidus </a:t>
            </a:r>
            <a:r>
              <a:rPr lang="et-EE" dirty="0">
                <a:solidFill>
                  <a:schemeClr val="tx1">
                    <a:lumMod val="65000"/>
                    <a:lumOff val="35000"/>
                  </a:schemeClr>
                </a:solidFill>
                <a:cs typeface="Calibri"/>
              </a:rPr>
              <a:t>või sellele vastav kvalifikatsioon. (2022/2023. õa vaid UA lõputunnistus.)</a:t>
            </a:r>
          </a:p>
          <a:p>
            <a:pPr marL="285750" indent="-285750" algn="just">
              <a:buFont typeface="Arial" panose="020B0604020202020204" pitchFamily="34" charset="0"/>
              <a:buChar char="•"/>
            </a:pPr>
            <a:endParaRPr lang="en-US" dirty="0">
              <a:solidFill>
                <a:schemeClr val="tx1">
                  <a:lumMod val="65000"/>
                  <a:lumOff val="35000"/>
                </a:schemeClr>
              </a:solidFill>
              <a:latin typeface="Lato" panose="020F0502020204030203"/>
              <a:cs typeface="Calibri"/>
            </a:endParaRPr>
          </a:p>
          <a:p>
            <a:pPr marL="285750" indent="-285750" algn="just">
              <a:buFont typeface="Arial" panose="020B0604020202020204" pitchFamily="34" charset="0"/>
              <a:buChar char="•"/>
            </a:pPr>
            <a:r>
              <a:rPr lang="et-EE" dirty="0">
                <a:solidFill>
                  <a:schemeClr val="tx1">
                    <a:lumMod val="65000"/>
                    <a:lumOff val="35000"/>
                  </a:schemeClr>
                </a:solidFill>
                <a:cs typeface="Calibri"/>
              </a:rPr>
              <a:t>Kui keskharidus on omandatud välisriigis, annab hinnangu kõrgharidusele juurdepääsu kohta Eesti ENIC /NARIC Keskus.</a:t>
            </a:r>
          </a:p>
          <a:p>
            <a:pPr algn="just"/>
            <a:endParaRPr lang="et-EE" dirty="0">
              <a:solidFill>
                <a:schemeClr val="tx1">
                  <a:lumMod val="65000"/>
                  <a:lumOff val="35000"/>
                </a:schemeClr>
              </a:solidFill>
              <a:cs typeface="Calibri"/>
            </a:endParaRPr>
          </a:p>
          <a:p>
            <a:pPr marL="285750" indent="-285750" algn="just">
              <a:buFont typeface="Arial" panose="020B0604020202020204" pitchFamily="34" charset="0"/>
              <a:buChar char="•"/>
            </a:pPr>
            <a:r>
              <a:rPr lang="et-EE" dirty="0">
                <a:solidFill>
                  <a:schemeClr val="tx1">
                    <a:lumMod val="65000"/>
                    <a:lumOff val="35000"/>
                  </a:schemeClr>
                </a:solidFill>
                <a:cs typeface="Calibri"/>
              </a:rPr>
              <a:t>Kõrgkoolil on </a:t>
            </a:r>
            <a:r>
              <a:rPr lang="et-EE" b="1" dirty="0">
                <a:solidFill>
                  <a:schemeClr val="tx1">
                    <a:lumMod val="65000"/>
                    <a:lumOff val="35000"/>
                  </a:schemeClr>
                </a:solidFill>
                <a:cs typeface="Calibri"/>
              </a:rPr>
              <a:t>õigus kehtestada täiendavad õppesse vastuvõtu tingimused, sealhulgas  õppekeele taseme miinimumnõuded</a:t>
            </a:r>
            <a:r>
              <a:rPr lang="et-EE" dirty="0">
                <a:solidFill>
                  <a:schemeClr val="tx1">
                    <a:lumMod val="65000"/>
                    <a:lumOff val="35000"/>
                  </a:schemeClr>
                </a:solidFill>
                <a:cs typeface="Calibri"/>
              </a:rPr>
              <a:t>. Täpsemat infot vastuvõtutingimuste kohta jagavad kõrgkoolid.</a:t>
            </a:r>
          </a:p>
          <a:p>
            <a:pPr marL="285750" indent="-285750" algn="just">
              <a:buFont typeface="Arial" panose="020B0604020202020204" pitchFamily="34" charset="0"/>
              <a:buChar char="•"/>
            </a:pPr>
            <a:endParaRPr lang="et-EE" dirty="0">
              <a:solidFill>
                <a:schemeClr val="tx1">
                  <a:lumMod val="65000"/>
                  <a:lumOff val="35000"/>
                </a:schemeClr>
              </a:solidFill>
              <a:cs typeface="Calibri"/>
            </a:endParaRPr>
          </a:p>
          <a:p>
            <a:pPr marL="285750" indent="-285750" algn="just">
              <a:buFont typeface="Arial" panose="020B0604020202020204" pitchFamily="34" charset="0"/>
              <a:buChar char="•"/>
            </a:pPr>
            <a:r>
              <a:rPr lang="et-EE" dirty="0">
                <a:solidFill>
                  <a:schemeClr val="tx1">
                    <a:lumMod val="65000"/>
                    <a:lumOff val="35000"/>
                  </a:schemeClr>
                </a:solidFill>
                <a:cs typeface="Calibri"/>
              </a:rPr>
              <a:t>Eesti kõrgkoolid pakuvad õppekohti UA päritolu ajutise kaitse saanud isikutele </a:t>
            </a:r>
          </a:p>
          <a:p>
            <a:pPr marL="742950" lvl="1" indent="-285750" algn="just">
              <a:buFont typeface="Arial" panose="020B0604020202020204" pitchFamily="34" charset="0"/>
              <a:buChar char="•"/>
            </a:pPr>
            <a:r>
              <a:rPr lang="et-EE" dirty="0">
                <a:solidFill>
                  <a:schemeClr val="tx1">
                    <a:lumMod val="65000"/>
                    <a:lumOff val="35000"/>
                  </a:schemeClr>
                </a:solidFill>
                <a:cs typeface="Calibri"/>
              </a:rPr>
              <a:t>eestikeelsetel õppekavadel koos eesti keele süvaõppe aastaga (vaid osad kõrgkoolid),</a:t>
            </a:r>
          </a:p>
          <a:p>
            <a:pPr marL="742950" lvl="1" indent="-285750" algn="just">
              <a:buFont typeface="Arial" panose="020B0604020202020204" pitchFamily="34" charset="0"/>
              <a:buChar char="•"/>
            </a:pPr>
            <a:r>
              <a:rPr lang="et-EE" dirty="0">
                <a:solidFill>
                  <a:schemeClr val="tx1">
                    <a:lumMod val="65000"/>
                    <a:lumOff val="35000"/>
                  </a:schemeClr>
                </a:solidFill>
                <a:cs typeface="Calibri"/>
              </a:rPr>
              <a:t>ingliskeelsetel õppekavadel,</a:t>
            </a:r>
          </a:p>
          <a:p>
            <a:pPr marL="742950" lvl="1" indent="-285750" algn="just">
              <a:buFont typeface="Arial" panose="020B0604020202020204" pitchFamily="34" charset="0"/>
              <a:buChar char="•"/>
            </a:pPr>
            <a:r>
              <a:rPr lang="et-EE" dirty="0">
                <a:solidFill>
                  <a:schemeClr val="tx1">
                    <a:lumMod val="65000"/>
                    <a:lumOff val="35000"/>
                  </a:schemeClr>
                </a:solidFill>
                <a:cs typeface="Calibri"/>
              </a:rPr>
              <a:t>venekeelsetel õppekavadel (2 erakõrgkooli).</a:t>
            </a:r>
          </a:p>
          <a:p>
            <a:pPr marL="285750" indent="-285750" algn="just">
              <a:buFont typeface="Arial" panose="020B0604020202020204" pitchFamily="34" charset="0"/>
              <a:buChar char="•"/>
            </a:pPr>
            <a:r>
              <a:rPr lang="et-EE" b="1" dirty="0">
                <a:solidFill>
                  <a:schemeClr val="tx1">
                    <a:lumMod val="65000"/>
                    <a:lumOff val="35000"/>
                  </a:schemeClr>
                </a:solidFill>
                <a:cs typeface="Calibri"/>
              </a:rPr>
              <a:t>Vastuvõtt võõrkeelsetele õppekavadele Eesti kõrgkoolides on valdavalt pikendatud UA päritolu kandidaatidele 1. juunini.</a:t>
            </a:r>
            <a:r>
              <a:rPr lang="et-EE" dirty="0">
                <a:solidFill>
                  <a:schemeClr val="tx1">
                    <a:lumMod val="65000"/>
                    <a:lumOff val="35000"/>
                  </a:schemeClr>
                </a:solidFill>
                <a:cs typeface="Calibri"/>
              </a:rPr>
              <a:t> Vastuvõtt eestikeelsetele õppekavadele </a:t>
            </a:r>
            <a:r>
              <a:rPr lang="et-EE" b="1" dirty="0">
                <a:solidFill>
                  <a:schemeClr val="tx1">
                    <a:lumMod val="65000"/>
                    <a:lumOff val="35000"/>
                  </a:schemeClr>
                </a:solidFill>
                <a:cs typeface="Calibri"/>
              </a:rPr>
              <a:t>juunis</a:t>
            </a:r>
            <a:r>
              <a:rPr lang="et-EE" dirty="0">
                <a:solidFill>
                  <a:schemeClr val="tx1">
                    <a:lumMod val="65000"/>
                    <a:lumOff val="35000"/>
                  </a:schemeClr>
                </a:solidFill>
                <a:cs typeface="Calibri"/>
              </a:rPr>
              <a:t>.</a:t>
            </a:r>
          </a:p>
          <a:p>
            <a:pPr marL="285750" indent="-285750" algn="just">
              <a:buFont typeface="Arial" panose="020B0604020202020204" pitchFamily="34" charset="0"/>
              <a:buChar char="•"/>
            </a:pPr>
            <a:endParaRPr lang="et-EE" dirty="0">
              <a:solidFill>
                <a:schemeClr val="tx1">
                  <a:lumMod val="65000"/>
                  <a:lumOff val="35000"/>
                </a:schemeClr>
              </a:solidFill>
              <a:cs typeface="Calibri"/>
            </a:endParaRPr>
          </a:p>
          <a:p>
            <a:pPr algn="just"/>
            <a:endParaRPr lang="et-EE" sz="1600" dirty="0">
              <a:solidFill>
                <a:schemeClr val="tx1">
                  <a:lumMod val="65000"/>
                  <a:lumOff val="35000"/>
                </a:schemeClr>
              </a:solidFill>
              <a:cs typeface="Calibri"/>
            </a:endParaRPr>
          </a:p>
          <a:p>
            <a:pPr algn="just">
              <a:lnSpc>
                <a:spcPct val="150000"/>
              </a:lnSpc>
            </a:pPr>
            <a:endParaRPr lang="id-ID" sz="1600" dirty="0">
              <a:solidFill>
                <a:srgbClr val="485160"/>
              </a:solidFill>
              <a:latin typeface="Lato" panose="020F0502020204030203"/>
              <a:ea typeface="Lato" panose="020F0502020204030203" pitchFamily="34" charset="0"/>
              <a:cs typeface="Lato" panose="020F0502020204030203" pitchFamily="34" charset="0"/>
            </a:endParaRPr>
          </a:p>
        </p:txBody>
      </p:sp>
      <p:sp>
        <p:nvSpPr>
          <p:cNvPr id="14" name="Freeform 13"/>
          <p:cNvSpPr>
            <a:spLocks/>
          </p:cNvSpPr>
          <p:nvPr/>
        </p:nvSpPr>
        <p:spPr bwMode="auto">
          <a:xfrm flipH="1" flipV="1">
            <a:off x="0" y="0"/>
            <a:ext cx="1762757" cy="2343186"/>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TextBox 12">
            <a:extLst>
              <a:ext uri="{FF2B5EF4-FFF2-40B4-BE49-F238E27FC236}">
                <a16:creationId xmlns:a16="http://schemas.microsoft.com/office/drawing/2014/main" id="{D8E7A7F7-FF7E-4875-B988-FD9C6C339301}"/>
              </a:ext>
            </a:extLst>
          </p:cNvPr>
          <p:cNvSpPr txBox="1"/>
          <p:nvPr/>
        </p:nvSpPr>
        <p:spPr>
          <a:xfrm>
            <a:off x="1479514" y="460478"/>
            <a:ext cx="6714836" cy="677108"/>
          </a:xfrm>
          <a:prstGeom prst="rect">
            <a:avLst/>
          </a:prstGeom>
          <a:noFill/>
        </p:spPr>
        <p:txBody>
          <a:bodyPr wrap="square" rtlCol="0" anchor="t">
            <a:spAutoFit/>
          </a:bodyPr>
          <a:lstStyle/>
          <a:p>
            <a:r>
              <a:rPr lang="et-EE" sz="3800">
                <a:solidFill>
                  <a:srgbClr val="485160"/>
                </a:solidFill>
              </a:rPr>
              <a:t>Sisseastumine Eesti kõrgkooli</a:t>
            </a:r>
            <a:endParaRPr lang="en-US"/>
          </a:p>
        </p:txBody>
      </p:sp>
    </p:spTree>
    <p:extLst>
      <p:ext uri="{BB962C8B-B14F-4D97-AF65-F5344CB8AC3E}">
        <p14:creationId xmlns:p14="http://schemas.microsoft.com/office/powerpoint/2010/main" val="474051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ldi kohatäide 16" descr="Pilt, millel on kujutatud isik, siseruumis, konverentsiruum&#10;&#10;Kirjeldus on genereeritud automaatselt">
            <a:extLst>
              <a:ext uri="{FF2B5EF4-FFF2-40B4-BE49-F238E27FC236}">
                <a16:creationId xmlns:a16="http://schemas.microsoft.com/office/drawing/2014/main" id="{0B940927-62CC-40BC-9601-ECBF9B71A87C}"/>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0249" r="10249"/>
          <a:stretch>
            <a:fillRect/>
          </a:stretch>
        </p:blipFill>
        <p:spPr>
          <a:xfrm>
            <a:off x="8814816" y="1"/>
            <a:ext cx="3377184" cy="4983480"/>
          </a:xfrm>
        </p:spPr>
      </p:pic>
      <p:grpSp>
        <p:nvGrpSpPr>
          <p:cNvPr id="5" name="Group 4"/>
          <p:cNvGrpSpPr/>
          <p:nvPr/>
        </p:nvGrpSpPr>
        <p:grpSpPr>
          <a:xfrm flipH="1">
            <a:off x="9286417" y="2362201"/>
            <a:ext cx="2905583" cy="4495800"/>
            <a:chOff x="-1" y="2362201"/>
            <a:chExt cx="2905583" cy="4495800"/>
          </a:xfrm>
          <a:solidFill>
            <a:srgbClr val="006DB5"/>
          </a:solidFill>
        </p:grpSpPr>
        <p:sp>
          <p:nvSpPr>
            <p:cNvPr id="6" name="Freeform 5"/>
            <p:cNvSpPr>
              <a:spLocks/>
            </p:cNvSpPr>
            <p:nvPr/>
          </p:nvSpPr>
          <p:spPr bwMode="auto">
            <a:xfrm>
              <a:off x="-1" y="2362201"/>
              <a:ext cx="2424594" cy="3720327"/>
            </a:xfrm>
            <a:custGeom>
              <a:avLst/>
              <a:gdLst>
                <a:gd name="T0" fmla="*/ 0 w 247"/>
                <a:gd name="T1" fmla="*/ 0 h 379"/>
                <a:gd name="T2" fmla="*/ 247 w 247"/>
                <a:gd name="T3" fmla="*/ 379 h 379"/>
                <a:gd name="T4" fmla="*/ 189 w 247"/>
                <a:gd name="T5" fmla="*/ 379 h 379"/>
                <a:gd name="T6" fmla="*/ 0 w 247"/>
                <a:gd name="T7" fmla="*/ 72 h 379"/>
                <a:gd name="T8" fmla="*/ 0 w 247"/>
                <a:gd name="T9" fmla="*/ 0 h 379"/>
              </a:gdLst>
              <a:ahLst/>
              <a:cxnLst>
                <a:cxn ang="0">
                  <a:pos x="T0" y="T1"/>
                </a:cxn>
                <a:cxn ang="0">
                  <a:pos x="T2" y="T3"/>
                </a:cxn>
                <a:cxn ang="0">
                  <a:pos x="T4" y="T5"/>
                </a:cxn>
                <a:cxn ang="0">
                  <a:pos x="T6" y="T7"/>
                </a:cxn>
                <a:cxn ang="0">
                  <a:pos x="T8" y="T9"/>
                </a:cxn>
              </a:cxnLst>
              <a:rect l="0" t="0" r="r" b="b"/>
              <a:pathLst>
                <a:path w="247" h="379">
                  <a:moveTo>
                    <a:pt x="0" y="0"/>
                  </a:moveTo>
                  <a:lnTo>
                    <a:pt x="247" y="379"/>
                  </a:lnTo>
                  <a:lnTo>
                    <a:pt x="189" y="379"/>
                  </a:lnTo>
                  <a:lnTo>
                    <a:pt x="0" y="72"/>
                  </a:lnTo>
                  <a:lnTo>
                    <a:pt x="0" y="0"/>
                  </a:ln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6"/>
            <p:cNvSpPr>
              <a:spLocks/>
            </p:cNvSpPr>
            <p:nvPr/>
          </p:nvSpPr>
          <p:spPr bwMode="auto">
            <a:xfrm>
              <a:off x="-1" y="5473920"/>
              <a:ext cx="2905583" cy="1384081"/>
            </a:xfrm>
            <a:custGeom>
              <a:avLst/>
              <a:gdLst>
                <a:gd name="T0" fmla="*/ 0 w 296"/>
                <a:gd name="T1" fmla="*/ 0 h 141"/>
                <a:gd name="T2" fmla="*/ 150 w 296"/>
                <a:gd name="T3" fmla="*/ 0 h 141"/>
                <a:gd name="T4" fmla="*/ 189 w 296"/>
                <a:gd name="T5" fmla="*/ 62 h 141"/>
                <a:gd name="T6" fmla="*/ 247 w 296"/>
                <a:gd name="T7" fmla="*/ 62 h 141"/>
                <a:gd name="T8" fmla="*/ 296 w 296"/>
                <a:gd name="T9" fmla="*/ 141 h 141"/>
                <a:gd name="T10" fmla="*/ 0 w 296"/>
                <a:gd name="T11" fmla="*/ 141 h 141"/>
                <a:gd name="T12" fmla="*/ 0 w 296"/>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296" h="141">
                  <a:moveTo>
                    <a:pt x="0" y="0"/>
                  </a:moveTo>
                  <a:lnTo>
                    <a:pt x="150" y="0"/>
                  </a:lnTo>
                  <a:lnTo>
                    <a:pt x="189" y="62"/>
                  </a:lnTo>
                  <a:lnTo>
                    <a:pt x="247" y="62"/>
                  </a:lnTo>
                  <a:lnTo>
                    <a:pt x="296" y="141"/>
                  </a:lnTo>
                  <a:lnTo>
                    <a:pt x="0" y="141"/>
                  </a:lnTo>
                  <a:lnTo>
                    <a:pt x="0" y="0"/>
                  </a:lnTo>
                  <a:close/>
                </a:path>
              </a:pathLst>
            </a:custGeom>
            <a:solidFill>
              <a:srgbClr val="D9D9D9"/>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8" name="Rectangle 7"/>
          <p:cNvSpPr/>
          <p:nvPr/>
        </p:nvSpPr>
        <p:spPr>
          <a:xfrm>
            <a:off x="410137" y="1952157"/>
            <a:ext cx="7819463" cy="4858061"/>
          </a:xfrm>
          <a:prstGeom prst="rect">
            <a:avLst/>
          </a:prstGeom>
        </p:spPr>
        <p:txBody>
          <a:bodyPr wrap="square" anchor="t">
            <a:spAutoFit/>
          </a:bodyPr>
          <a:lstStyle/>
          <a:p>
            <a:pPr marL="285750" indent="-285750" algn="just">
              <a:spcAft>
                <a:spcPts val="600"/>
              </a:spcAft>
              <a:buFont typeface="Arial" panose="020B0604020202020204" pitchFamily="34" charset="0"/>
              <a:buChar char="•"/>
            </a:pPr>
            <a:r>
              <a:rPr lang="et-EE" dirty="0">
                <a:solidFill>
                  <a:schemeClr val="tx1">
                    <a:lumMod val="65000"/>
                    <a:lumOff val="35000"/>
                  </a:schemeClr>
                </a:solidFill>
                <a:cs typeface="Calibri"/>
              </a:rPr>
              <a:t>Ukraina korraldab </a:t>
            </a:r>
            <a:r>
              <a:rPr lang="et-EE" b="1" dirty="0">
                <a:solidFill>
                  <a:schemeClr val="tx1">
                    <a:lumMod val="65000"/>
                    <a:lumOff val="35000"/>
                  </a:schemeClr>
                </a:solidFill>
                <a:cs typeface="Calibri"/>
              </a:rPr>
              <a:t>kesksed vastuvõtukatsed</a:t>
            </a:r>
            <a:r>
              <a:rPr lang="et-EE" dirty="0">
                <a:solidFill>
                  <a:schemeClr val="tx1">
                    <a:lumMod val="65000"/>
                    <a:lumOff val="35000"/>
                  </a:schemeClr>
                </a:solidFill>
                <a:cs typeface="Calibri"/>
              </a:rPr>
              <a:t> UA kõrgkoolidesse sisseastumiseks.</a:t>
            </a:r>
            <a:endParaRPr lang="en-US" dirty="0">
              <a:cs typeface="Calibri"/>
            </a:endParaRPr>
          </a:p>
          <a:p>
            <a:pPr marL="285750" indent="-285750" algn="just">
              <a:spcAft>
                <a:spcPts val="600"/>
              </a:spcAft>
              <a:buFont typeface="Arial" panose="020B0604020202020204" pitchFamily="34" charset="0"/>
              <a:buChar char="•"/>
            </a:pPr>
            <a:r>
              <a:rPr lang="et-EE" dirty="0">
                <a:solidFill>
                  <a:schemeClr val="tx1">
                    <a:lumMod val="65000"/>
                    <a:lumOff val="35000"/>
                  </a:schemeClr>
                </a:solidFill>
                <a:cs typeface="Calibri"/>
              </a:rPr>
              <a:t>Bakalaureuseõppesse astumiseks peavad kandidaadid sooritama </a:t>
            </a:r>
            <a:r>
              <a:rPr lang="et-EE" b="1" dirty="0">
                <a:solidFill>
                  <a:schemeClr val="tx1">
                    <a:lumMod val="65000"/>
                    <a:lumOff val="35000"/>
                  </a:schemeClr>
                </a:solidFill>
                <a:cs typeface="Calibri"/>
              </a:rPr>
              <a:t>riikliku testi</a:t>
            </a:r>
            <a:r>
              <a:rPr lang="et-EE" dirty="0">
                <a:solidFill>
                  <a:schemeClr val="tx1">
                    <a:lumMod val="65000"/>
                    <a:lumOff val="35000"/>
                  </a:schemeClr>
                </a:solidFill>
                <a:cs typeface="Calibri"/>
              </a:rPr>
              <a:t> (ingl k </a:t>
            </a:r>
            <a:r>
              <a:rPr lang="et-EE" i="1" dirty="0">
                <a:solidFill>
                  <a:schemeClr val="tx1">
                    <a:lumMod val="65000"/>
                    <a:lumOff val="35000"/>
                  </a:schemeClr>
                </a:solidFill>
                <a:cs typeface="Calibri"/>
              </a:rPr>
              <a:t>National </a:t>
            </a:r>
            <a:r>
              <a:rPr lang="et-EE" i="1" dirty="0" err="1">
                <a:solidFill>
                  <a:schemeClr val="tx1">
                    <a:lumMod val="65000"/>
                    <a:lumOff val="35000"/>
                  </a:schemeClr>
                </a:solidFill>
                <a:cs typeface="Calibri"/>
              </a:rPr>
              <a:t>Multi-subject</a:t>
            </a:r>
            <a:r>
              <a:rPr lang="et-EE" i="1" dirty="0">
                <a:solidFill>
                  <a:schemeClr val="tx1">
                    <a:lumMod val="65000"/>
                    <a:lumOff val="35000"/>
                  </a:schemeClr>
                </a:solidFill>
                <a:cs typeface="Calibri"/>
              </a:rPr>
              <a:t> test / NMT</a:t>
            </a:r>
            <a:r>
              <a:rPr lang="et-EE" dirty="0">
                <a:solidFill>
                  <a:schemeClr val="tx1">
                    <a:lumMod val="65000"/>
                    <a:lumOff val="35000"/>
                  </a:schemeClr>
                </a:solidFill>
                <a:cs typeface="Calibri"/>
              </a:rPr>
              <a:t>), mis keskendub </a:t>
            </a:r>
            <a:r>
              <a:rPr lang="et-EE" b="1" dirty="0">
                <a:solidFill>
                  <a:schemeClr val="tx1">
                    <a:lumMod val="65000"/>
                    <a:lumOff val="35000"/>
                  </a:schemeClr>
                </a:solidFill>
                <a:cs typeface="Calibri"/>
              </a:rPr>
              <a:t>kolmele õppeainele</a:t>
            </a:r>
            <a:r>
              <a:rPr lang="et-EE" dirty="0">
                <a:solidFill>
                  <a:schemeClr val="tx1">
                    <a:lumMod val="65000"/>
                    <a:lumOff val="35000"/>
                  </a:schemeClr>
                </a:solidFill>
                <a:cs typeface="Calibri"/>
              </a:rPr>
              <a:t>:</a:t>
            </a:r>
          </a:p>
          <a:p>
            <a:pPr marL="742950" lvl="1" indent="-285750" algn="just">
              <a:spcAft>
                <a:spcPts val="100"/>
              </a:spcAft>
              <a:buFont typeface="Wingdings" panose="020B0604020202020204" pitchFamily="34" charset="0"/>
              <a:buChar char="ü"/>
            </a:pPr>
            <a:r>
              <a:rPr lang="et-EE" dirty="0">
                <a:solidFill>
                  <a:schemeClr val="tx1">
                    <a:lumMod val="65000"/>
                    <a:lumOff val="35000"/>
                  </a:schemeClr>
                </a:solidFill>
                <a:cs typeface="Calibri"/>
              </a:rPr>
              <a:t>ukraina keel</a:t>
            </a:r>
          </a:p>
          <a:p>
            <a:pPr marL="742950" lvl="1" indent="-285750" algn="just">
              <a:spcAft>
                <a:spcPts val="100"/>
              </a:spcAft>
              <a:buFont typeface="Wingdings" panose="020B0604020202020204" pitchFamily="34" charset="0"/>
              <a:buChar char="ü"/>
            </a:pPr>
            <a:r>
              <a:rPr lang="et-EE" dirty="0">
                <a:solidFill>
                  <a:schemeClr val="tx1">
                    <a:lumMod val="65000"/>
                    <a:lumOff val="35000"/>
                  </a:schemeClr>
                </a:solidFill>
                <a:cs typeface="Calibri"/>
              </a:rPr>
              <a:t>matemaatika</a:t>
            </a:r>
          </a:p>
          <a:p>
            <a:pPr marL="742950" lvl="1" indent="-285750" algn="just">
              <a:spcAft>
                <a:spcPts val="600"/>
              </a:spcAft>
              <a:buFont typeface="Wingdings" panose="020B0604020202020204" pitchFamily="34" charset="0"/>
              <a:buChar char="ü"/>
            </a:pPr>
            <a:r>
              <a:rPr lang="et-EE" dirty="0">
                <a:solidFill>
                  <a:schemeClr val="tx1">
                    <a:lumMod val="65000"/>
                    <a:lumOff val="35000"/>
                  </a:schemeClr>
                </a:solidFill>
                <a:cs typeface="Calibri"/>
              </a:rPr>
              <a:t>Ukraina ajalugu</a:t>
            </a:r>
          </a:p>
          <a:p>
            <a:pPr marL="285750" indent="-285750" algn="just">
              <a:spcAft>
                <a:spcPts val="600"/>
              </a:spcAft>
              <a:buFont typeface="Arial"/>
              <a:buChar char="•"/>
            </a:pPr>
            <a:r>
              <a:rPr lang="et-EE" dirty="0">
                <a:solidFill>
                  <a:srgbClr val="595959"/>
                </a:solidFill>
                <a:latin typeface="Calibri"/>
                <a:ea typeface="Lato" panose="020F0502020204030203" pitchFamily="34" charset="0"/>
                <a:cs typeface="Calibri"/>
              </a:rPr>
              <a:t>Testi sooritamiseks tuleb </a:t>
            </a:r>
            <a:r>
              <a:rPr lang="et-EE" b="1" dirty="0">
                <a:solidFill>
                  <a:srgbClr val="595959"/>
                </a:solidFill>
                <a:latin typeface="Calibri"/>
                <a:ea typeface="Lato" panose="020F0502020204030203" pitchFamily="34" charset="0"/>
                <a:cs typeface="Calibri"/>
              </a:rPr>
              <a:t>registreeruda</a:t>
            </a:r>
            <a:r>
              <a:rPr lang="et-EE" dirty="0">
                <a:solidFill>
                  <a:srgbClr val="595959"/>
                </a:solidFill>
                <a:latin typeface="Calibri"/>
                <a:ea typeface="Lato" panose="020F0502020204030203" pitchFamily="34" charset="0"/>
                <a:cs typeface="Calibri"/>
              </a:rPr>
              <a:t>, </a:t>
            </a:r>
            <a:r>
              <a:rPr lang="et-EE" b="1" dirty="0">
                <a:solidFill>
                  <a:srgbClr val="FF0000"/>
                </a:solidFill>
                <a:latin typeface="Calibri"/>
                <a:ea typeface="Lato" panose="020F0502020204030203" pitchFamily="34" charset="0"/>
                <a:cs typeface="Calibri"/>
              </a:rPr>
              <a:t>info peatselt HTM kodulehe UA </a:t>
            </a:r>
            <a:r>
              <a:rPr lang="et-EE" b="1" dirty="0">
                <a:solidFill>
                  <a:srgbClr val="FF0000"/>
                </a:solidFill>
                <a:ea typeface="Lato" panose="020F0502020204030203" pitchFamily="34" charset="0"/>
                <a:cs typeface="Calibri"/>
              </a:rPr>
              <a:t>alamlehel </a:t>
            </a:r>
            <a:r>
              <a:rPr lang="et-EE" b="1" dirty="0">
                <a:solidFill>
                  <a:srgbClr val="0070C0"/>
                </a:solidFill>
                <a:ea typeface="Lato" panose="020F0502020204030203" pitchFamily="34" charset="0"/>
                <a:cs typeface="Calibri"/>
              </a:rPr>
              <a:t>https://www.hm.ee/et/ukrainast-saabunud-laps-ja-noor-eestis</a:t>
            </a:r>
            <a:r>
              <a:rPr lang="et-EE" b="1" dirty="0">
                <a:solidFill>
                  <a:srgbClr val="595959"/>
                </a:solidFill>
                <a:latin typeface="Calibri"/>
                <a:ea typeface="Lato" panose="020F0502020204030203" pitchFamily="34" charset="0"/>
                <a:cs typeface="Calibri"/>
              </a:rPr>
              <a:t>.</a:t>
            </a:r>
          </a:p>
          <a:p>
            <a:pPr marL="285750" indent="-285750" algn="just">
              <a:spcAft>
                <a:spcPts val="600"/>
              </a:spcAft>
              <a:buFont typeface="Arial"/>
              <a:buChar char="•"/>
            </a:pPr>
            <a:r>
              <a:rPr lang="et-EE" dirty="0">
                <a:solidFill>
                  <a:srgbClr val="595959"/>
                </a:solidFill>
                <a:latin typeface="Calibri"/>
                <a:ea typeface="Lato" panose="020F0502020204030203" pitchFamily="34" charset="0"/>
                <a:cs typeface="Calibri"/>
              </a:rPr>
              <a:t>Test sooritatakse</a:t>
            </a:r>
            <a:r>
              <a:rPr lang="et-EE" b="1" dirty="0">
                <a:solidFill>
                  <a:srgbClr val="595959"/>
                </a:solidFill>
                <a:latin typeface="Calibri"/>
                <a:ea typeface="Lato" panose="020F0502020204030203" pitchFamily="34" charset="0"/>
                <a:cs typeface="Calibri"/>
              </a:rPr>
              <a:t> kontrollitud keskkonnas</a:t>
            </a:r>
            <a:r>
              <a:rPr lang="et-EE" dirty="0">
                <a:solidFill>
                  <a:srgbClr val="595959"/>
                </a:solidFill>
                <a:latin typeface="Calibri"/>
                <a:ea typeface="Lato" panose="020F0502020204030203" pitchFamily="34" charset="0"/>
                <a:cs typeface="Calibri"/>
              </a:rPr>
              <a:t> (arvutiklassis) </a:t>
            </a:r>
            <a:r>
              <a:rPr lang="et-EE" i="1" dirty="0">
                <a:solidFill>
                  <a:srgbClr val="595959"/>
                </a:solidFill>
                <a:latin typeface="Calibri"/>
                <a:ea typeface="Lato" panose="020F0502020204030203" pitchFamily="34" charset="0"/>
                <a:cs typeface="Calibri"/>
              </a:rPr>
              <a:t>online </a:t>
            </a:r>
            <a:r>
              <a:rPr lang="et-EE" dirty="0">
                <a:solidFill>
                  <a:srgbClr val="595959"/>
                </a:solidFill>
                <a:latin typeface="Calibri"/>
                <a:ea typeface="Lato" panose="020F0502020204030203" pitchFamily="34" charset="0"/>
                <a:cs typeface="Calibri"/>
              </a:rPr>
              <a:t>testina.</a:t>
            </a:r>
            <a:endParaRPr lang="en-US" dirty="0">
              <a:solidFill>
                <a:srgbClr val="595959"/>
              </a:solidFill>
              <a:latin typeface="Calibri"/>
              <a:ea typeface="Lato" panose="020F0502020204030203" pitchFamily="34" charset="0"/>
              <a:cs typeface="Calibri"/>
            </a:endParaRPr>
          </a:p>
          <a:p>
            <a:pPr marL="285750" indent="-285750" algn="just">
              <a:spcAft>
                <a:spcPts val="600"/>
              </a:spcAft>
              <a:buFont typeface="Arial"/>
              <a:buChar char="•"/>
            </a:pPr>
            <a:r>
              <a:rPr lang="et-EE" dirty="0">
                <a:solidFill>
                  <a:srgbClr val="595959"/>
                </a:solidFill>
                <a:latin typeface="Calibri"/>
                <a:ea typeface="Lato" panose="020F0502020204030203" pitchFamily="34" charset="0"/>
                <a:cs typeface="Calibri"/>
              </a:rPr>
              <a:t>Ukraina on </a:t>
            </a:r>
            <a:r>
              <a:rPr lang="et-EE" b="1" dirty="0">
                <a:solidFill>
                  <a:srgbClr val="595959"/>
                </a:solidFill>
                <a:latin typeface="Calibri"/>
                <a:ea typeface="Lato" panose="020F0502020204030203" pitchFamily="34" charset="0"/>
                <a:cs typeface="Calibri"/>
              </a:rPr>
              <a:t>palunud EU riikidelt abi</a:t>
            </a:r>
            <a:r>
              <a:rPr lang="et-EE" dirty="0">
                <a:solidFill>
                  <a:srgbClr val="595959"/>
                </a:solidFill>
                <a:latin typeface="Calibri"/>
                <a:ea typeface="Lato" panose="020F0502020204030203" pitchFamily="34" charset="0"/>
                <a:cs typeface="Calibri"/>
              </a:rPr>
              <a:t> </a:t>
            </a:r>
            <a:r>
              <a:rPr lang="et-EE" dirty="0" err="1">
                <a:solidFill>
                  <a:srgbClr val="595959"/>
                </a:solidFill>
                <a:latin typeface="Calibri"/>
                <a:ea typeface="Lato" panose="020F0502020204030203" pitchFamily="34" charset="0"/>
                <a:cs typeface="Calibri"/>
              </a:rPr>
              <a:t>sissastumiseksamite</a:t>
            </a:r>
            <a:r>
              <a:rPr lang="et-EE" dirty="0">
                <a:solidFill>
                  <a:srgbClr val="595959"/>
                </a:solidFill>
                <a:latin typeface="Calibri"/>
                <a:ea typeface="Lato" panose="020F0502020204030203" pitchFamily="34" charset="0"/>
                <a:cs typeface="Calibri"/>
              </a:rPr>
              <a:t> läbiviimisel. Leiame võimalused testi sooritamiseks </a:t>
            </a:r>
            <a:r>
              <a:rPr lang="et-EE" b="1" dirty="0">
                <a:solidFill>
                  <a:srgbClr val="595959"/>
                </a:solidFill>
                <a:latin typeface="Calibri"/>
                <a:ea typeface="Lato" panose="020F0502020204030203" pitchFamily="34" charset="0"/>
                <a:cs typeface="Calibri"/>
              </a:rPr>
              <a:t>Eesti kõrgkoolides või riigikoolides</a:t>
            </a:r>
            <a:r>
              <a:rPr lang="et-EE" dirty="0">
                <a:solidFill>
                  <a:srgbClr val="595959"/>
                </a:solidFill>
                <a:latin typeface="Calibri"/>
                <a:ea typeface="Lato" panose="020F0502020204030203" pitchFamily="34" charset="0"/>
                <a:cs typeface="Calibri"/>
              </a:rPr>
              <a:t>.</a:t>
            </a:r>
          </a:p>
          <a:p>
            <a:pPr marL="285750" indent="-285750" algn="just">
              <a:spcAft>
                <a:spcPts val="600"/>
              </a:spcAft>
              <a:buFont typeface="Arial"/>
              <a:buChar char="•"/>
            </a:pPr>
            <a:r>
              <a:rPr lang="et-EE" dirty="0">
                <a:solidFill>
                  <a:srgbClr val="595959"/>
                </a:solidFill>
                <a:latin typeface="Calibri"/>
                <a:ea typeface="Lato" panose="020F0502020204030203" pitchFamily="34" charset="0"/>
                <a:cs typeface="Calibri"/>
              </a:rPr>
              <a:t>Ukraina kvaliteediagentuuri veebilehel on võimalik tutvuda riikliku testi </a:t>
            </a:r>
            <a:r>
              <a:rPr lang="et-EE" dirty="0">
                <a:solidFill>
                  <a:srgbClr val="595959"/>
                </a:solidFill>
                <a:latin typeface="Calibri"/>
                <a:ea typeface="Lato" panose="020F0502020204030203" pitchFamily="34" charset="0"/>
                <a:cs typeface="Calibri"/>
                <a:hlinkClick r:id="rId4"/>
              </a:rPr>
              <a:t>demonstratsioonivariandi</a:t>
            </a:r>
            <a:r>
              <a:rPr lang="et-EE" dirty="0">
                <a:solidFill>
                  <a:srgbClr val="595959"/>
                </a:solidFill>
                <a:latin typeface="Calibri"/>
                <a:ea typeface="Lato" panose="020F0502020204030203" pitchFamily="34" charset="0"/>
                <a:cs typeface="Calibri"/>
              </a:rPr>
              <a:t> või </a:t>
            </a:r>
            <a:r>
              <a:rPr lang="et-EE" dirty="0">
                <a:solidFill>
                  <a:srgbClr val="595959"/>
                </a:solidFill>
                <a:latin typeface="Calibri"/>
                <a:ea typeface="Lato" panose="020F0502020204030203" pitchFamily="34" charset="0"/>
                <a:cs typeface="Calibri"/>
                <a:hlinkClick r:id="rId5"/>
              </a:rPr>
              <a:t>online versiooniga</a:t>
            </a:r>
            <a:r>
              <a:rPr lang="et-EE" dirty="0">
                <a:solidFill>
                  <a:srgbClr val="595959"/>
                </a:solidFill>
                <a:latin typeface="Calibri"/>
                <a:ea typeface="Lato" panose="020F0502020204030203" pitchFamily="34" charset="0"/>
                <a:cs typeface="Calibri"/>
              </a:rPr>
              <a:t>.</a:t>
            </a:r>
          </a:p>
          <a:p>
            <a:pPr algn="just">
              <a:lnSpc>
                <a:spcPct val="150000"/>
              </a:lnSpc>
            </a:pPr>
            <a:endParaRPr lang="id-ID" sz="1600" dirty="0">
              <a:solidFill>
                <a:srgbClr val="485160"/>
              </a:solidFill>
              <a:latin typeface="Lato" panose="020F0502020204030203"/>
              <a:ea typeface="Lato" panose="020F0502020204030203" pitchFamily="34" charset="0"/>
              <a:cs typeface="Lato" panose="020F0502020204030203" pitchFamily="34" charset="0"/>
            </a:endParaRPr>
          </a:p>
        </p:txBody>
      </p:sp>
      <p:sp>
        <p:nvSpPr>
          <p:cNvPr id="14" name="Freeform 13"/>
          <p:cNvSpPr>
            <a:spLocks/>
          </p:cNvSpPr>
          <p:nvPr/>
        </p:nvSpPr>
        <p:spPr bwMode="auto">
          <a:xfrm flipH="1" flipV="1">
            <a:off x="0" y="0"/>
            <a:ext cx="1762757" cy="2343186"/>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TextBox 12">
            <a:extLst>
              <a:ext uri="{FF2B5EF4-FFF2-40B4-BE49-F238E27FC236}">
                <a16:creationId xmlns:a16="http://schemas.microsoft.com/office/drawing/2014/main" id="{D8E7A7F7-FF7E-4875-B988-FD9C6C339301}"/>
              </a:ext>
            </a:extLst>
          </p:cNvPr>
          <p:cNvSpPr txBox="1"/>
          <p:nvPr/>
        </p:nvSpPr>
        <p:spPr>
          <a:xfrm>
            <a:off x="1429273" y="740785"/>
            <a:ext cx="6714836" cy="677108"/>
          </a:xfrm>
          <a:prstGeom prst="rect">
            <a:avLst/>
          </a:prstGeom>
          <a:noFill/>
        </p:spPr>
        <p:txBody>
          <a:bodyPr wrap="square" rtlCol="0" anchor="t">
            <a:spAutoFit/>
          </a:bodyPr>
          <a:lstStyle/>
          <a:p>
            <a:r>
              <a:rPr lang="et-EE" sz="3800" dirty="0">
                <a:solidFill>
                  <a:srgbClr val="485160"/>
                </a:solidFill>
              </a:rPr>
              <a:t>Sisseastumine Ukraina kõrgkooli</a:t>
            </a:r>
            <a:endParaRPr lang="en-US" dirty="0"/>
          </a:p>
        </p:txBody>
      </p:sp>
    </p:spTree>
    <p:extLst>
      <p:ext uri="{BB962C8B-B14F-4D97-AF65-F5344CB8AC3E}">
        <p14:creationId xmlns:p14="http://schemas.microsoft.com/office/powerpoint/2010/main" val="2473597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BB4C0-6806-4485-9BD5-D3B46970387E}"/>
              </a:ext>
            </a:extLst>
          </p:cNvPr>
          <p:cNvSpPr>
            <a:spLocks noGrp="1"/>
          </p:cNvSpPr>
          <p:nvPr>
            <p:ph type="title"/>
          </p:nvPr>
        </p:nvSpPr>
        <p:spPr/>
        <p:txBody>
          <a:bodyPr/>
          <a:lstStyle/>
          <a:p>
            <a:r>
              <a:rPr lang="et-EE" b="1" dirty="0"/>
              <a:t>Õppekorralduslikud sõnumid</a:t>
            </a:r>
          </a:p>
        </p:txBody>
      </p:sp>
    </p:spTree>
    <p:extLst>
      <p:ext uri="{BB962C8B-B14F-4D97-AF65-F5344CB8AC3E}">
        <p14:creationId xmlns:p14="http://schemas.microsoft.com/office/powerpoint/2010/main" val="2284819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id="{FED7081D-8424-4EF2-BC8A-C26FD1E4E82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dirty="0" err="1">
                <a:solidFill>
                  <a:srgbClr val="FFFFFF"/>
                </a:solidFill>
                <a:latin typeface="+mj-lt"/>
                <a:ea typeface="+mj-ea"/>
                <a:cs typeface="+mj-cs"/>
              </a:rPr>
              <a:t>Olukord</a:t>
            </a:r>
            <a:r>
              <a:rPr lang="en-US" sz="3600" b="1" kern="1200" dirty="0">
                <a:solidFill>
                  <a:srgbClr val="FFFFFF"/>
                </a:solidFill>
                <a:latin typeface="+mj-lt"/>
                <a:ea typeface="+mj-ea"/>
                <a:cs typeface="+mj-cs"/>
              </a:rPr>
              <a:t> </a:t>
            </a:r>
            <a:r>
              <a:rPr lang="en-US" sz="3600" b="1" kern="1200" dirty="0" err="1">
                <a:solidFill>
                  <a:srgbClr val="FFFFFF"/>
                </a:solidFill>
                <a:latin typeface="+mj-lt"/>
                <a:ea typeface="+mj-ea"/>
                <a:cs typeface="+mj-cs"/>
              </a:rPr>
              <a:t>Ukraina</a:t>
            </a:r>
            <a:r>
              <a:rPr lang="et-EE" sz="3600" b="1" kern="1200" dirty="0">
                <a:solidFill>
                  <a:srgbClr val="FFFFFF"/>
                </a:solidFill>
                <a:latin typeface="+mj-lt"/>
                <a:ea typeface="+mj-ea"/>
                <a:cs typeface="+mj-cs"/>
              </a:rPr>
              <a:t> hariduses</a:t>
            </a:r>
            <a:r>
              <a:rPr lang="en-US" sz="3600" b="1" kern="1200" dirty="0">
                <a:solidFill>
                  <a:srgbClr val="FFFFFF"/>
                </a:solidFill>
                <a:latin typeface="+mj-lt"/>
                <a:ea typeface="+mj-ea"/>
                <a:cs typeface="+mj-cs"/>
              </a:rPr>
              <a:t> </a:t>
            </a:r>
          </a:p>
        </p:txBody>
      </p:sp>
      <p:pic>
        <p:nvPicPr>
          <p:cNvPr id="4" name="Sisu kohatäide 3">
            <a:extLst>
              <a:ext uri="{FF2B5EF4-FFF2-40B4-BE49-F238E27FC236}">
                <a16:creationId xmlns:a16="http://schemas.microsoft.com/office/drawing/2014/main" id="{0040B6D6-EF2C-4058-B4B5-B0D6D92D9795}"/>
              </a:ext>
            </a:extLst>
          </p:cNvPr>
          <p:cNvPicPr>
            <a:picLocks noGrp="1" noChangeAspect="1"/>
          </p:cNvPicPr>
          <p:nvPr>
            <p:ph idx="1"/>
          </p:nvPr>
        </p:nvPicPr>
        <p:blipFill>
          <a:blip r:embed="rId2"/>
          <a:stretch>
            <a:fillRect/>
          </a:stretch>
        </p:blipFill>
        <p:spPr>
          <a:xfrm>
            <a:off x="4406900" y="838200"/>
            <a:ext cx="7809518" cy="5410200"/>
          </a:xfrm>
          <a:prstGeom prst="rect">
            <a:avLst/>
          </a:prstGeom>
        </p:spPr>
      </p:pic>
    </p:spTree>
    <p:extLst>
      <p:ext uri="{BB962C8B-B14F-4D97-AF65-F5344CB8AC3E}">
        <p14:creationId xmlns:p14="http://schemas.microsoft.com/office/powerpoint/2010/main" val="2333751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u kohatäide 3">
            <a:extLst>
              <a:ext uri="{FF2B5EF4-FFF2-40B4-BE49-F238E27FC236}">
                <a16:creationId xmlns:a16="http://schemas.microsoft.com/office/drawing/2014/main" id="{BCD617BA-024C-4A83-97CD-9506235783D8}"/>
              </a:ext>
            </a:extLst>
          </p:cNvPr>
          <p:cNvSpPr>
            <a:spLocks noGrp="1"/>
          </p:cNvSpPr>
          <p:nvPr>
            <p:ph idx="1"/>
          </p:nvPr>
        </p:nvSpPr>
        <p:spPr/>
        <p:txBody>
          <a:bodyPr>
            <a:normAutofit lnSpcReduction="10000"/>
          </a:bodyPr>
          <a:lstStyle/>
          <a:p>
            <a:pPr marL="0" indent="0">
              <a:buNone/>
            </a:pPr>
            <a:r>
              <a:rPr lang="et-EE" b="1" dirty="0"/>
              <a:t>Põhisõnum:</a:t>
            </a:r>
          </a:p>
          <a:p>
            <a:pPr lvl="1"/>
            <a:endParaRPr lang="et-EE" sz="2800" dirty="0"/>
          </a:p>
          <a:p>
            <a:pPr lvl="1"/>
            <a:endParaRPr lang="et-EE" sz="2800" dirty="0"/>
          </a:p>
          <a:p>
            <a:pPr lvl="1"/>
            <a:r>
              <a:rPr lang="et-EE" sz="2800" dirty="0"/>
              <a:t>Õpe toimub 2022 sügisest </a:t>
            </a:r>
            <a:r>
              <a:rPr lang="et-EE" sz="2800" b="1" dirty="0"/>
              <a:t>Eesti riiklike õppekavade alusel</a:t>
            </a:r>
            <a:r>
              <a:rPr lang="et-EE" sz="2800" dirty="0"/>
              <a:t>: </a:t>
            </a:r>
          </a:p>
          <a:p>
            <a:pPr lvl="2"/>
            <a:r>
              <a:rPr lang="et-EE" sz="2400" dirty="0"/>
              <a:t>Põhikooli riiklik õppekava</a:t>
            </a:r>
          </a:p>
          <a:p>
            <a:pPr lvl="2"/>
            <a:r>
              <a:rPr lang="et-EE" sz="2400" dirty="0"/>
              <a:t>Gümnaasiumi riiklik õppekava</a:t>
            </a:r>
          </a:p>
          <a:p>
            <a:pPr lvl="2"/>
            <a:r>
              <a:rPr lang="et-EE" sz="2400" dirty="0"/>
              <a:t>Põhikooli lihtsustatud riiklik õppekava </a:t>
            </a:r>
          </a:p>
          <a:p>
            <a:pPr marL="914400" lvl="2" indent="0">
              <a:buNone/>
            </a:pPr>
            <a:endParaRPr lang="et-EE" sz="2400" dirty="0"/>
          </a:p>
          <a:p>
            <a:pPr marL="914400" lvl="2" indent="0">
              <a:buNone/>
            </a:pPr>
            <a:r>
              <a:rPr lang="et-EE" sz="2400" dirty="0"/>
              <a:t>Ja</a:t>
            </a:r>
          </a:p>
          <a:p>
            <a:pPr marL="914400" lvl="2" indent="0">
              <a:buNone/>
            </a:pPr>
            <a:endParaRPr lang="et-EE" sz="2400" dirty="0"/>
          </a:p>
          <a:p>
            <a:pPr marL="914400" lvl="2" indent="0">
              <a:buNone/>
            </a:pPr>
            <a:r>
              <a:rPr lang="et-EE" sz="2400" dirty="0"/>
              <a:t>..püüame saada Ukraina lapsed 2022 sügiseks Eesti haridussüsteemi</a:t>
            </a:r>
          </a:p>
          <a:p>
            <a:pPr marL="914400" lvl="2" indent="0">
              <a:buNone/>
            </a:pPr>
            <a:endParaRPr lang="et-EE" sz="2400" dirty="0"/>
          </a:p>
          <a:p>
            <a:endParaRPr lang="et-EE" dirty="0"/>
          </a:p>
        </p:txBody>
      </p:sp>
    </p:spTree>
    <p:extLst>
      <p:ext uri="{BB962C8B-B14F-4D97-AF65-F5344CB8AC3E}">
        <p14:creationId xmlns:p14="http://schemas.microsoft.com/office/powerpoint/2010/main" val="294960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CA3F398-FB4A-465A-B1FB-39D60783A714}"/>
              </a:ext>
            </a:extLst>
          </p:cNvPr>
          <p:cNvSpPr>
            <a:spLocks noGrp="1"/>
          </p:cNvSpPr>
          <p:nvPr>
            <p:ph type="title"/>
          </p:nvPr>
        </p:nvSpPr>
        <p:spPr/>
        <p:txBody>
          <a:bodyPr/>
          <a:lstStyle/>
          <a:p>
            <a:r>
              <a:rPr lang="et-EE" b="1" dirty="0"/>
              <a:t>Õppekorralduslikud sõnumid </a:t>
            </a:r>
          </a:p>
        </p:txBody>
      </p:sp>
      <p:sp>
        <p:nvSpPr>
          <p:cNvPr id="3" name="Sisu kohatäide 2">
            <a:extLst>
              <a:ext uri="{FF2B5EF4-FFF2-40B4-BE49-F238E27FC236}">
                <a16:creationId xmlns:a16="http://schemas.microsoft.com/office/drawing/2014/main" id="{1176D03B-C906-411E-A639-10A91AAF3A91}"/>
              </a:ext>
            </a:extLst>
          </p:cNvPr>
          <p:cNvSpPr>
            <a:spLocks noGrp="1"/>
          </p:cNvSpPr>
          <p:nvPr>
            <p:ph idx="1"/>
          </p:nvPr>
        </p:nvSpPr>
        <p:spPr>
          <a:xfrm>
            <a:off x="838200" y="1526650"/>
            <a:ext cx="10515600" cy="4874149"/>
          </a:xfrm>
        </p:spPr>
        <p:txBody>
          <a:bodyPr>
            <a:normAutofit fontScale="77500" lnSpcReduction="20000"/>
          </a:bodyPr>
          <a:lstStyle/>
          <a:p>
            <a:pPr>
              <a:buFont typeface="Wingdings" panose="05000000000000000000" pitchFamily="2" charset="2"/>
              <a:buChar char="ü"/>
            </a:pPr>
            <a:r>
              <a:rPr lang="et-EE" b="1" dirty="0"/>
              <a:t> Jätkame õppijast lähtuvat õpet nagu ka kõigi teiste õpilaste puhul</a:t>
            </a:r>
          </a:p>
          <a:p>
            <a:pPr>
              <a:buFont typeface="Wingdings" panose="05000000000000000000" pitchFamily="2" charset="2"/>
              <a:buChar char="ü"/>
            </a:pPr>
            <a:r>
              <a:rPr lang="et-EE" dirty="0"/>
              <a:t> Eesti keel teise keelena ainetunde võimalusel </a:t>
            </a:r>
            <a:r>
              <a:rPr lang="et-EE" dirty="0" err="1"/>
              <a:t>IÕKdega</a:t>
            </a:r>
            <a:r>
              <a:rPr lang="et-EE" dirty="0"/>
              <a:t> rohkem kui kaks; </a:t>
            </a:r>
          </a:p>
          <a:p>
            <a:pPr marL="0" indent="0">
              <a:buNone/>
            </a:pPr>
            <a:r>
              <a:rPr lang="et-EE" dirty="0">
                <a:hlinkClick r:id="rId2"/>
              </a:rPr>
              <a:t>Soovitused eesti keele kui teise keele õppe läbiviimiseks kohanemisperioodil Ukrainast saabunud lapsele ja noorele </a:t>
            </a:r>
            <a:r>
              <a:rPr lang="et-EE" dirty="0"/>
              <a:t>(materjal leitav </a:t>
            </a:r>
            <a:r>
              <a:rPr lang="et-EE" dirty="0" err="1"/>
              <a:t>HTMi</a:t>
            </a:r>
            <a:r>
              <a:rPr lang="et-EE" dirty="0"/>
              <a:t> kodulehe UA alamlehelt)</a:t>
            </a:r>
            <a:endParaRPr lang="et-EE" b="1" dirty="0"/>
          </a:p>
          <a:p>
            <a:pPr>
              <a:buFont typeface="Wingdings" panose="05000000000000000000" pitchFamily="2" charset="2"/>
              <a:buChar char="ü"/>
            </a:pPr>
            <a:r>
              <a:rPr lang="et-EE" dirty="0"/>
              <a:t> Ukraina keele- ja kultuuriõpe (valmib ka vastav valikõppeaine, peatselt oppekavaveeb.ee)</a:t>
            </a:r>
          </a:p>
          <a:p>
            <a:pPr>
              <a:buFont typeface="Wingdings" panose="05000000000000000000" pitchFamily="2" charset="2"/>
              <a:buChar char="ü"/>
            </a:pPr>
            <a:r>
              <a:rPr lang="et-EE" dirty="0"/>
              <a:t> Ukrainakeelseid materjale võimalik kasutada õppija iseseisvaks tööks (uutest teemadest paremini arusaamiseks)</a:t>
            </a:r>
          </a:p>
          <a:p>
            <a:pPr>
              <a:buFont typeface="Wingdings" panose="05000000000000000000" pitchFamily="2" charset="2"/>
              <a:buChar char="ü"/>
            </a:pPr>
            <a:r>
              <a:rPr lang="et-EE" dirty="0"/>
              <a:t> UA distantsõpe saab Eesti haridussüsteemi vaates toetada Eesti riiklike õppekavade läbimist – seega saab rakendada juhul, kui õpetaja teab, millised on õpitulemused ning hindamine kokkulepitud </a:t>
            </a:r>
          </a:p>
          <a:p>
            <a:pPr>
              <a:buFont typeface="Wingdings" panose="05000000000000000000" pitchFamily="2" charset="2"/>
              <a:buChar char="ü"/>
            </a:pPr>
            <a:r>
              <a:rPr lang="et-EE" dirty="0"/>
              <a:t> Ukraina õppekavad on tõlkimises ja püüame esimesel võimalusel klasside kaupa õpitulemused välja panna</a:t>
            </a:r>
            <a:endParaRPr lang="et-EE" b="1" dirty="0"/>
          </a:p>
          <a:p>
            <a:pPr>
              <a:buFont typeface="Wingdings" panose="05000000000000000000" pitchFamily="2" charset="2"/>
              <a:buChar char="ü"/>
            </a:pPr>
            <a:r>
              <a:rPr lang="et-EE" b="1" dirty="0"/>
              <a:t> Keeleõppe toetavate meetmete kohta info lähiajal! Lisaeelarvest lühidalt järgmisel slaidil </a:t>
            </a:r>
          </a:p>
        </p:txBody>
      </p:sp>
    </p:spTree>
    <p:extLst>
      <p:ext uri="{BB962C8B-B14F-4D97-AF65-F5344CB8AC3E}">
        <p14:creationId xmlns:p14="http://schemas.microsoft.com/office/powerpoint/2010/main" val="2367230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C2D751F-A0A5-456D-99CE-056FD8231B73}"/>
              </a:ext>
            </a:extLst>
          </p:cNvPr>
          <p:cNvSpPr>
            <a:spLocks noGrp="1"/>
          </p:cNvSpPr>
          <p:nvPr>
            <p:ph type="title"/>
          </p:nvPr>
        </p:nvSpPr>
        <p:spPr>
          <a:xfrm>
            <a:off x="838200" y="365126"/>
            <a:ext cx="10515600" cy="1020794"/>
          </a:xfrm>
        </p:spPr>
        <p:txBody>
          <a:bodyPr>
            <a:normAutofit fontScale="90000"/>
          </a:bodyPr>
          <a:lstStyle/>
          <a:p>
            <a:r>
              <a:rPr lang="et-EE" sz="4000" dirty="0">
                <a:hlinkClick r:id="rId2"/>
              </a:rPr>
              <a:t>https://www.err.ee/1608578047/valitsus-kiitis-heaks-802-9-miljoni-eurose-lisaeelarve</a:t>
            </a:r>
            <a:r>
              <a:rPr lang="et-EE" sz="4000" dirty="0"/>
              <a:t> </a:t>
            </a:r>
          </a:p>
        </p:txBody>
      </p:sp>
      <p:sp>
        <p:nvSpPr>
          <p:cNvPr id="3" name="Sisu kohatäide 2">
            <a:extLst>
              <a:ext uri="{FF2B5EF4-FFF2-40B4-BE49-F238E27FC236}">
                <a16:creationId xmlns:a16="http://schemas.microsoft.com/office/drawing/2014/main" id="{565BDE63-4259-42B9-B7F4-DEA8D658EA84}"/>
              </a:ext>
            </a:extLst>
          </p:cNvPr>
          <p:cNvSpPr>
            <a:spLocks noGrp="1"/>
          </p:cNvSpPr>
          <p:nvPr>
            <p:ph idx="1"/>
          </p:nvPr>
        </p:nvSpPr>
        <p:spPr>
          <a:xfrm>
            <a:off x="838200" y="1455089"/>
            <a:ext cx="10515600" cy="4721874"/>
          </a:xfrm>
        </p:spPr>
        <p:txBody>
          <a:bodyPr/>
          <a:lstStyle/>
          <a:p>
            <a:pPr marL="0" indent="0">
              <a:buNone/>
            </a:pPr>
            <a:r>
              <a:rPr lang="et-EE" dirty="0"/>
              <a:t>Valdav enamus lisaeelarves taotletud lisarahast  (76,7 miljonit eurot) on mõeldud sõjapõgenike haridusega seotud kuludeks.</a:t>
            </a:r>
          </a:p>
        </p:txBody>
      </p:sp>
      <p:pic>
        <p:nvPicPr>
          <p:cNvPr id="5" name="Pilt 4">
            <a:extLst>
              <a:ext uri="{FF2B5EF4-FFF2-40B4-BE49-F238E27FC236}">
                <a16:creationId xmlns:a16="http://schemas.microsoft.com/office/drawing/2014/main" id="{26D375AF-1F48-4441-8055-8554B2EDFD1F}"/>
              </a:ext>
            </a:extLst>
          </p:cNvPr>
          <p:cNvPicPr>
            <a:picLocks noChangeAspect="1"/>
          </p:cNvPicPr>
          <p:nvPr/>
        </p:nvPicPr>
        <p:blipFill>
          <a:blip r:embed="rId3"/>
          <a:stretch>
            <a:fillRect/>
          </a:stretch>
        </p:blipFill>
        <p:spPr>
          <a:xfrm rot="21430719">
            <a:off x="447972" y="2443042"/>
            <a:ext cx="6477561" cy="2941575"/>
          </a:xfrm>
          <a:prstGeom prst="rect">
            <a:avLst/>
          </a:prstGeom>
        </p:spPr>
      </p:pic>
      <p:pic>
        <p:nvPicPr>
          <p:cNvPr id="4" name="Pilt 3">
            <a:extLst>
              <a:ext uri="{FF2B5EF4-FFF2-40B4-BE49-F238E27FC236}">
                <a16:creationId xmlns:a16="http://schemas.microsoft.com/office/drawing/2014/main" id="{AC1667D3-1672-4A0A-A02A-08E374E58448}"/>
              </a:ext>
            </a:extLst>
          </p:cNvPr>
          <p:cNvPicPr>
            <a:picLocks noChangeAspect="1"/>
          </p:cNvPicPr>
          <p:nvPr/>
        </p:nvPicPr>
        <p:blipFill>
          <a:blip r:embed="rId4"/>
          <a:stretch>
            <a:fillRect/>
          </a:stretch>
        </p:blipFill>
        <p:spPr>
          <a:xfrm rot="21062232">
            <a:off x="3137793" y="3619801"/>
            <a:ext cx="8629816" cy="2482825"/>
          </a:xfrm>
          <a:prstGeom prst="rect">
            <a:avLst/>
          </a:prstGeom>
        </p:spPr>
      </p:pic>
      <p:sp>
        <p:nvSpPr>
          <p:cNvPr id="6" name="Ovaal 5">
            <a:extLst>
              <a:ext uri="{FF2B5EF4-FFF2-40B4-BE49-F238E27FC236}">
                <a16:creationId xmlns:a16="http://schemas.microsoft.com/office/drawing/2014/main" id="{9302F942-4FBD-4AAA-9700-C1DFAB1922EE}"/>
              </a:ext>
            </a:extLst>
          </p:cNvPr>
          <p:cNvSpPr/>
          <p:nvPr/>
        </p:nvSpPr>
        <p:spPr>
          <a:xfrm rot="20825785">
            <a:off x="2936744" y="3426306"/>
            <a:ext cx="8548812" cy="18894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4191136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30CC953-3C12-42A9-8BCD-10A32BD219D1}"/>
              </a:ext>
            </a:extLst>
          </p:cNvPr>
          <p:cNvSpPr>
            <a:spLocks noGrp="1"/>
          </p:cNvSpPr>
          <p:nvPr>
            <p:ph type="title"/>
          </p:nvPr>
        </p:nvSpPr>
        <p:spPr/>
        <p:txBody>
          <a:bodyPr/>
          <a:lstStyle/>
          <a:p>
            <a:r>
              <a:rPr lang="et-EE" b="1" dirty="0"/>
              <a:t>Suviste keelelaagrite info: </a:t>
            </a:r>
          </a:p>
        </p:txBody>
      </p:sp>
      <p:sp>
        <p:nvSpPr>
          <p:cNvPr id="3" name="Sisu kohatäide 2">
            <a:extLst>
              <a:ext uri="{FF2B5EF4-FFF2-40B4-BE49-F238E27FC236}">
                <a16:creationId xmlns:a16="http://schemas.microsoft.com/office/drawing/2014/main" id="{2DAE3B8C-1F43-4907-8476-2CB22C4E8C93}"/>
              </a:ext>
            </a:extLst>
          </p:cNvPr>
          <p:cNvSpPr>
            <a:spLocks noGrp="1"/>
          </p:cNvSpPr>
          <p:nvPr>
            <p:ph idx="1"/>
          </p:nvPr>
        </p:nvSpPr>
        <p:spPr/>
        <p:txBody>
          <a:bodyPr>
            <a:normAutofit lnSpcReduction="10000"/>
          </a:bodyPr>
          <a:lstStyle/>
          <a:p>
            <a:r>
              <a:rPr lang="et-EE" dirty="0"/>
              <a:t>Eelmisel kolmapäeval toimus </a:t>
            </a:r>
            <a:r>
              <a:rPr lang="et-EE" dirty="0" err="1"/>
              <a:t>järelvaadatav</a:t>
            </a:r>
            <a:r>
              <a:rPr lang="et-EE" dirty="0"/>
              <a:t> infotund: </a:t>
            </a:r>
          </a:p>
          <a:p>
            <a:pPr marL="0" indent="0">
              <a:buNone/>
            </a:pPr>
            <a:r>
              <a:rPr lang="et-EE" dirty="0">
                <a:hlinkClick r:id="rId2"/>
              </a:rPr>
              <a:t>https://www.youtube.com/watch?v=MDsVKC-W0t0</a:t>
            </a:r>
            <a:r>
              <a:rPr lang="et-EE" dirty="0"/>
              <a:t> </a:t>
            </a:r>
          </a:p>
          <a:p>
            <a:r>
              <a:rPr lang="et-EE" dirty="0"/>
              <a:t>Kiirelt leitavad infotunni slaidid: </a:t>
            </a:r>
          </a:p>
          <a:p>
            <a:pPr marL="0" indent="0">
              <a:buNone/>
            </a:pPr>
            <a:r>
              <a:rPr lang="et-EE" dirty="0">
                <a:hlinkClick r:id="rId3"/>
              </a:rPr>
              <a:t>https://www.hm.ee/sites/default/files/htm_ukrainalaagrid_2022.pdf</a:t>
            </a:r>
            <a:endParaRPr lang="et-EE" dirty="0"/>
          </a:p>
          <a:p>
            <a:pPr marL="0" indent="0">
              <a:buNone/>
            </a:pPr>
            <a:r>
              <a:rPr lang="et-EE" dirty="0"/>
              <a:t>Toetatakse </a:t>
            </a:r>
            <a:r>
              <a:rPr lang="et-EE" b="1" dirty="0"/>
              <a:t>7-19-aastastele Eesti ja Ukraina noortele suunatud </a:t>
            </a:r>
            <a:r>
              <a:rPr lang="et-EE" dirty="0"/>
              <a:t>suviste projektilaagrite ja päevalaagrite korraldamist, </a:t>
            </a:r>
            <a:r>
              <a:rPr lang="et-EE" b="1" dirty="0"/>
              <a:t>et soodustada Ukraina noorte kiiremat kohanemist eesti keele ja kultuuriruumiga ning valmidust jätkata haridusteed eestikeelses koolis</a:t>
            </a:r>
          </a:p>
          <a:p>
            <a:pPr marL="0" indent="0">
              <a:buNone/>
            </a:pPr>
            <a:r>
              <a:rPr lang="et-EE" dirty="0"/>
              <a:t>Laagrid võivad toimuda: </a:t>
            </a:r>
          </a:p>
          <a:p>
            <a:pPr marL="0" indent="0">
              <a:buNone/>
            </a:pPr>
            <a:r>
              <a:rPr lang="et-EE" dirty="0"/>
              <a:t>• projektilaagrina (7-14 ööpäeva) • päevalaagrina (5-14 päeva) </a:t>
            </a:r>
          </a:p>
          <a:p>
            <a:pPr marL="0" indent="0">
              <a:buNone/>
            </a:pPr>
            <a:endParaRPr lang="et-EE" dirty="0"/>
          </a:p>
        </p:txBody>
      </p:sp>
    </p:spTree>
    <p:extLst>
      <p:ext uri="{BB962C8B-B14F-4D97-AF65-F5344CB8AC3E}">
        <p14:creationId xmlns:p14="http://schemas.microsoft.com/office/powerpoint/2010/main" val="3388994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C293516-56C6-402F-8DA5-7E9B9090FF86}"/>
              </a:ext>
            </a:extLst>
          </p:cNvPr>
          <p:cNvSpPr>
            <a:spLocks noGrp="1"/>
          </p:cNvSpPr>
          <p:nvPr>
            <p:ph type="title"/>
          </p:nvPr>
        </p:nvSpPr>
        <p:spPr/>
        <p:txBody>
          <a:bodyPr/>
          <a:lstStyle/>
          <a:p>
            <a:r>
              <a:rPr lang="et-EE" dirty="0"/>
              <a:t>Laagrikorraldaja tagab: </a:t>
            </a:r>
          </a:p>
        </p:txBody>
      </p:sp>
      <p:sp>
        <p:nvSpPr>
          <p:cNvPr id="3" name="Sisu kohatäide 2">
            <a:extLst>
              <a:ext uri="{FF2B5EF4-FFF2-40B4-BE49-F238E27FC236}">
                <a16:creationId xmlns:a16="http://schemas.microsoft.com/office/drawing/2014/main" id="{E2C09CCF-4C64-4A08-A614-26ED2C494071}"/>
              </a:ext>
            </a:extLst>
          </p:cNvPr>
          <p:cNvSpPr>
            <a:spLocks noGrp="1"/>
          </p:cNvSpPr>
          <p:nvPr>
            <p:ph idx="1"/>
          </p:nvPr>
        </p:nvSpPr>
        <p:spPr>
          <a:xfrm>
            <a:off x="838200" y="1825624"/>
            <a:ext cx="10515600" cy="4758055"/>
          </a:xfrm>
        </p:spPr>
        <p:txBody>
          <a:bodyPr>
            <a:normAutofit fontScale="92500" lnSpcReduction="10000"/>
          </a:bodyPr>
          <a:lstStyle/>
          <a:p>
            <a:pPr marL="0" indent="0">
              <a:buNone/>
            </a:pPr>
            <a:r>
              <a:rPr lang="et-EE" dirty="0"/>
              <a:t>• võimalused </a:t>
            </a:r>
            <a:r>
              <a:rPr lang="et-EE" b="1" dirty="0"/>
              <a:t>lõimitud ja mänguliseks eesti keele algõppeks </a:t>
            </a:r>
            <a:r>
              <a:rPr lang="et-EE" dirty="0"/>
              <a:t>ning </a:t>
            </a:r>
            <a:r>
              <a:rPr lang="et-EE" b="1" dirty="0"/>
              <a:t>eestikeelse suhtluskeskkonna</a:t>
            </a:r>
            <a:r>
              <a:rPr lang="et-EE" dirty="0"/>
              <a:t>; </a:t>
            </a:r>
          </a:p>
          <a:p>
            <a:pPr marL="0" indent="0">
              <a:buNone/>
            </a:pPr>
            <a:r>
              <a:rPr lang="et-EE" dirty="0"/>
              <a:t>• toe Ukraina noore sotsiaalsete suhete loomiseks Eesti eakaaslastega; </a:t>
            </a:r>
          </a:p>
          <a:p>
            <a:pPr marL="0" indent="0">
              <a:buNone/>
            </a:pPr>
            <a:r>
              <a:rPr lang="et-EE" dirty="0"/>
              <a:t>• toe Ukraina noore lõimumiseks Eesti ühiskonda, </a:t>
            </a:r>
            <a:r>
              <a:rPr lang="et-EE" b="1" dirty="0"/>
              <a:t>tutvustades eesti keelt ja kultuuri</a:t>
            </a:r>
            <a:r>
              <a:rPr lang="et-EE" dirty="0"/>
              <a:t>; </a:t>
            </a:r>
          </a:p>
          <a:p>
            <a:pPr marL="0" indent="0">
              <a:buNone/>
            </a:pPr>
            <a:r>
              <a:rPr lang="et-EE" dirty="0"/>
              <a:t>• </a:t>
            </a:r>
            <a:r>
              <a:rPr lang="et-EE" b="1" dirty="0"/>
              <a:t>noore vaimset tervise toetamise</a:t>
            </a:r>
            <a:r>
              <a:rPr lang="et-EE" dirty="0"/>
              <a:t>; </a:t>
            </a:r>
          </a:p>
          <a:p>
            <a:pPr marL="0" indent="0">
              <a:buNone/>
            </a:pPr>
            <a:r>
              <a:rPr lang="et-EE" dirty="0"/>
              <a:t>• huvitegevuse, noorsootöö ja muu tegevuse pakkumise, sh arvestama noore ealiste iseärasustega; </a:t>
            </a:r>
          </a:p>
          <a:p>
            <a:pPr marL="0" indent="0">
              <a:buNone/>
            </a:pPr>
            <a:r>
              <a:rPr lang="et-EE" dirty="0"/>
              <a:t>• </a:t>
            </a:r>
            <a:r>
              <a:rPr lang="et-EE" dirty="0" err="1"/>
              <a:t>rahvustevaheliste</a:t>
            </a:r>
            <a:r>
              <a:rPr lang="et-EE" dirty="0"/>
              <a:t> </a:t>
            </a:r>
            <a:r>
              <a:rPr lang="et-EE" b="1" dirty="0"/>
              <a:t>konfliktide ja vastandumise vältimise</a:t>
            </a:r>
            <a:r>
              <a:rPr lang="et-EE" dirty="0"/>
              <a:t>; </a:t>
            </a:r>
          </a:p>
          <a:p>
            <a:pPr marL="0" indent="0">
              <a:buNone/>
            </a:pPr>
            <a:r>
              <a:rPr lang="et-EE" dirty="0"/>
              <a:t>• </a:t>
            </a:r>
            <a:r>
              <a:rPr lang="et-EE" b="1" dirty="0"/>
              <a:t>laagris osalevale noorele eesti keele õppes, sh iseseisvas keeleõppes </a:t>
            </a:r>
            <a:r>
              <a:rPr lang="et-EE" dirty="0"/>
              <a:t>(nt Keeleklikk.ee) ning </a:t>
            </a:r>
            <a:r>
              <a:rPr lang="et-EE" b="1" dirty="0"/>
              <a:t>haridustee jätkamise võimaluste tutvustamise </a:t>
            </a:r>
            <a:r>
              <a:rPr lang="et-EE" dirty="0"/>
              <a:t>Ukraina noortele Eestis.</a:t>
            </a:r>
          </a:p>
        </p:txBody>
      </p:sp>
    </p:spTree>
    <p:extLst>
      <p:ext uri="{BB962C8B-B14F-4D97-AF65-F5344CB8AC3E}">
        <p14:creationId xmlns:p14="http://schemas.microsoft.com/office/powerpoint/2010/main" val="3107283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u kohatäide 3">
            <a:extLst>
              <a:ext uri="{FF2B5EF4-FFF2-40B4-BE49-F238E27FC236}">
                <a16:creationId xmlns:a16="http://schemas.microsoft.com/office/drawing/2014/main" id="{57E0D2A7-975A-479F-A034-145B89B12502}"/>
              </a:ext>
            </a:extLst>
          </p:cNvPr>
          <p:cNvPicPr>
            <a:picLocks noGrp="1" noChangeAspect="1"/>
          </p:cNvPicPr>
          <p:nvPr>
            <p:ph idx="1"/>
          </p:nvPr>
        </p:nvPicPr>
        <p:blipFill>
          <a:blip r:embed="rId2"/>
          <a:stretch>
            <a:fillRect/>
          </a:stretch>
        </p:blipFill>
        <p:spPr>
          <a:xfrm>
            <a:off x="92344" y="111125"/>
            <a:ext cx="8212552" cy="4277995"/>
          </a:xfrm>
          <a:prstGeom prst="rect">
            <a:avLst/>
          </a:prstGeom>
        </p:spPr>
      </p:pic>
      <p:pic>
        <p:nvPicPr>
          <p:cNvPr id="5" name="Pilt 4">
            <a:extLst>
              <a:ext uri="{FF2B5EF4-FFF2-40B4-BE49-F238E27FC236}">
                <a16:creationId xmlns:a16="http://schemas.microsoft.com/office/drawing/2014/main" id="{604A8B54-DC09-41E4-B3BE-FFD157B37404}"/>
              </a:ext>
            </a:extLst>
          </p:cNvPr>
          <p:cNvPicPr>
            <a:picLocks noChangeAspect="1"/>
          </p:cNvPicPr>
          <p:nvPr/>
        </p:nvPicPr>
        <p:blipFill>
          <a:blip r:embed="rId3"/>
          <a:stretch>
            <a:fillRect/>
          </a:stretch>
        </p:blipFill>
        <p:spPr>
          <a:xfrm>
            <a:off x="3818524" y="4030980"/>
            <a:ext cx="8212552" cy="2590800"/>
          </a:xfrm>
          <a:prstGeom prst="rect">
            <a:avLst/>
          </a:prstGeom>
        </p:spPr>
      </p:pic>
    </p:spTree>
    <p:extLst>
      <p:ext uri="{BB962C8B-B14F-4D97-AF65-F5344CB8AC3E}">
        <p14:creationId xmlns:p14="http://schemas.microsoft.com/office/powerpoint/2010/main" val="207371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2883CC5-493F-4A7C-B365-B3A0DA7512DA}"/>
              </a:ext>
            </a:extLst>
          </p:cNvPr>
          <p:cNvSpPr>
            <a:spLocks noGrp="1"/>
          </p:cNvSpPr>
          <p:nvPr>
            <p:ph type="title"/>
          </p:nvPr>
        </p:nvSpPr>
        <p:spPr/>
        <p:txBody>
          <a:bodyPr/>
          <a:lstStyle/>
          <a:p>
            <a:r>
              <a:rPr lang="et-EE" b="1" dirty="0"/>
              <a:t>Koduõpet ei ole mõistlik soovitada, sest </a:t>
            </a:r>
          </a:p>
        </p:txBody>
      </p:sp>
      <p:sp>
        <p:nvSpPr>
          <p:cNvPr id="3" name="Sisu kohatäide 2">
            <a:extLst>
              <a:ext uri="{FF2B5EF4-FFF2-40B4-BE49-F238E27FC236}">
                <a16:creationId xmlns:a16="http://schemas.microsoft.com/office/drawing/2014/main" id="{E0CF3ACE-2214-4BFC-B261-71E5F960BD5D}"/>
              </a:ext>
            </a:extLst>
          </p:cNvPr>
          <p:cNvSpPr>
            <a:spLocks noGrp="1"/>
          </p:cNvSpPr>
          <p:nvPr>
            <p:ph idx="1"/>
          </p:nvPr>
        </p:nvSpPr>
        <p:spPr/>
        <p:txBody>
          <a:bodyPr>
            <a:normAutofit lnSpcReduction="10000"/>
          </a:bodyPr>
          <a:lstStyle/>
          <a:p>
            <a:r>
              <a:rPr lang="et-EE" dirty="0"/>
              <a:t>Koduõpe toimub lapsevanema vastutusel </a:t>
            </a:r>
            <a:r>
              <a:rPr lang="et-EE" b="1" dirty="0"/>
              <a:t>Eesti riiklike õppekavade alusel,</a:t>
            </a:r>
            <a:r>
              <a:rPr lang="et-EE" dirty="0"/>
              <a:t> mis ilmselt valdavale enamusele UA lapsevanematest ei ole ei arusaadav</a:t>
            </a:r>
          </a:p>
          <a:p>
            <a:r>
              <a:rPr lang="et-EE" dirty="0"/>
              <a:t>Koduõppe </a:t>
            </a:r>
            <a:r>
              <a:rPr lang="et-EE" b="1" dirty="0"/>
              <a:t>korraldab ja rahastab lapsevanem</a:t>
            </a:r>
          </a:p>
          <a:p>
            <a:r>
              <a:rPr lang="et-EE" dirty="0"/>
              <a:t>Koolil lasub kontrollimise kohustus: kas saavutatakse õppekavajärgsed õpitulemused – kuidas seda tulemuslikult teha? </a:t>
            </a:r>
          </a:p>
          <a:p>
            <a:pPr marL="0" indent="0">
              <a:buNone/>
            </a:pPr>
            <a:r>
              <a:rPr lang="et-EE" dirty="0"/>
              <a:t>…ja lõpetuseks: </a:t>
            </a:r>
          </a:p>
          <a:p>
            <a:r>
              <a:rPr lang="et-EE" dirty="0"/>
              <a:t>Laste vaimne tervis kannatab püsiva koduõppe rakendamise kaudu (sõbrad? huvitegevused? jm), mis toob meile keerulisemaid probleeme </a:t>
            </a:r>
          </a:p>
          <a:p>
            <a:endParaRPr lang="et-EE" dirty="0"/>
          </a:p>
        </p:txBody>
      </p:sp>
    </p:spTree>
    <p:extLst>
      <p:ext uri="{BB962C8B-B14F-4D97-AF65-F5344CB8AC3E}">
        <p14:creationId xmlns:p14="http://schemas.microsoft.com/office/powerpoint/2010/main" val="4283689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C733EB0-B7BF-4165-A002-DCCCB5D981AF}"/>
              </a:ext>
            </a:extLst>
          </p:cNvPr>
          <p:cNvSpPr>
            <a:spLocks noGrp="1"/>
          </p:cNvSpPr>
          <p:nvPr>
            <p:ph type="title"/>
          </p:nvPr>
        </p:nvSpPr>
        <p:spPr/>
        <p:txBody>
          <a:bodyPr/>
          <a:lstStyle/>
          <a:p>
            <a:r>
              <a:rPr lang="et-EE" b="1" dirty="0"/>
              <a:t>Õpetajatest ja õpetajale</a:t>
            </a:r>
          </a:p>
        </p:txBody>
      </p:sp>
      <p:sp>
        <p:nvSpPr>
          <p:cNvPr id="3" name="Sisu kohatäide 2">
            <a:extLst>
              <a:ext uri="{FF2B5EF4-FFF2-40B4-BE49-F238E27FC236}">
                <a16:creationId xmlns:a16="http://schemas.microsoft.com/office/drawing/2014/main" id="{88DEF78D-7416-4E5B-BF75-1E0A561EB445}"/>
              </a:ext>
            </a:extLst>
          </p:cNvPr>
          <p:cNvSpPr>
            <a:spLocks noGrp="1"/>
          </p:cNvSpPr>
          <p:nvPr>
            <p:ph idx="1"/>
          </p:nvPr>
        </p:nvSpPr>
        <p:spPr/>
        <p:txBody>
          <a:bodyPr>
            <a:normAutofit fontScale="92500"/>
          </a:bodyPr>
          <a:lstStyle/>
          <a:p>
            <a:pPr marL="0" indent="0">
              <a:buNone/>
            </a:pPr>
            <a:r>
              <a:rPr lang="et-EE" b="1" dirty="0"/>
              <a:t>Kokkuvõtlikult</a:t>
            </a:r>
          </a:p>
          <a:p>
            <a:r>
              <a:rPr lang="et-EE" dirty="0"/>
              <a:t>Eesti haridusasutustes on töö juba ca 100 Ukrainlast, sh õpetajaid neist 29 (sh klassiõpetaja, matemaatikaõpetaja, ukraina keele ja kirjanduse õpetaja, asendusõpetaja), 41 (ehk 41%) õpetaja abi või abiõpetajana, 4 on psühholoogid, 6 töötavad õppetöö koordinaatorina, 1 on tugiisik</a:t>
            </a:r>
          </a:p>
          <a:p>
            <a:r>
              <a:rPr lang="et-EE" dirty="0"/>
              <a:t>Eestis peab õpetajana töötamiseks vastama Eesti Vabariigis kehtestatud kvalifikatsiooninõuetele (õpetaja kutse) ning vajalik on eesti keele oskus </a:t>
            </a:r>
          </a:p>
          <a:p>
            <a:r>
              <a:rPr lang="et-EE" dirty="0"/>
              <a:t>Sobib toetav ametikoht:  nt abiõpetaja, tugiisik, rühmajuhendaja, õpinõustaja jms. </a:t>
            </a:r>
          </a:p>
          <a:p>
            <a:r>
              <a:rPr lang="et-EE" dirty="0"/>
              <a:t>Toetavale personalile üldjuhul ei ole formaliseeritud keelenõudeid</a:t>
            </a:r>
          </a:p>
          <a:p>
            <a:pPr marL="0" indent="0">
              <a:buNone/>
            </a:pPr>
            <a:endParaRPr lang="et-EE" dirty="0"/>
          </a:p>
        </p:txBody>
      </p:sp>
    </p:spTree>
    <p:extLst>
      <p:ext uri="{BB962C8B-B14F-4D97-AF65-F5344CB8AC3E}">
        <p14:creationId xmlns:p14="http://schemas.microsoft.com/office/powerpoint/2010/main" val="1969829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FECA60F-5D4E-4D2B-AC72-4485600E0FA6}"/>
              </a:ext>
            </a:extLst>
          </p:cNvPr>
          <p:cNvSpPr>
            <a:spLocks noGrp="1"/>
          </p:cNvSpPr>
          <p:nvPr>
            <p:ph type="title"/>
          </p:nvPr>
        </p:nvSpPr>
        <p:spPr/>
        <p:txBody>
          <a:bodyPr>
            <a:normAutofit fontScale="90000"/>
          </a:bodyPr>
          <a:lstStyle/>
          <a:p>
            <a:br>
              <a:rPr lang="et-EE" b="1" dirty="0"/>
            </a:br>
            <a:r>
              <a:rPr lang="et-EE" b="1" dirty="0"/>
              <a:t>Kuidas Ukraina haridusvaldkonna töötajaid tööle vormistada?</a:t>
            </a:r>
            <a:br>
              <a:rPr lang="et-EE" b="1" dirty="0"/>
            </a:br>
            <a:endParaRPr lang="et-EE" b="1" dirty="0"/>
          </a:p>
        </p:txBody>
      </p:sp>
      <p:sp>
        <p:nvSpPr>
          <p:cNvPr id="3" name="Sisu kohatäide 2">
            <a:extLst>
              <a:ext uri="{FF2B5EF4-FFF2-40B4-BE49-F238E27FC236}">
                <a16:creationId xmlns:a16="http://schemas.microsoft.com/office/drawing/2014/main" id="{592807FC-2AC0-4B3E-B2E2-26DA1E414D14}"/>
              </a:ext>
            </a:extLst>
          </p:cNvPr>
          <p:cNvSpPr>
            <a:spLocks noGrp="1"/>
          </p:cNvSpPr>
          <p:nvPr>
            <p:ph idx="1"/>
          </p:nvPr>
        </p:nvSpPr>
        <p:spPr>
          <a:xfrm>
            <a:off x="838200" y="1801771"/>
            <a:ext cx="10515600" cy="4351338"/>
          </a:xfrm>
        </p:spPr>
        <p:txBody>
          <a:bodyPr>
            <a:noAutofit/>
          </a:bodyPr>
          <a:lstStyle/>
          <a:p>
            <a:pPr marL="0" indent="0">
              <a:buNone/>
            </a:pPr>
            <a:r>
              <a:rPr lang="et-EE" sz="2100" dirty="0"/>
              <a:t>• See, milline leping sõlmida, sõltub tegevusest, mida need inimesed haridusasutuses teevad.</a:t>
            </a:r>
          </a:p>
          <a:p>
            <a:pPr marL="0" indent="0">
              <a:buNone/>
            </a:pPr>
            <a:r>
              <a:rPr lang="et-EE" sz="2100" dirty="0"/>
              <a:t>• TLS §-s 1 – tööleping tuleb sõlmida, kui </a:t>
            </a:r>
            <a:r>
              <a:rPr lang="et-EE" sz="2100" b="1" dirty="0"/>
              <a:t>isik allub enda sooritust tehes tööandja juhtimisele </a:t>
            </a:r>
            <a:r>
              <a:rPr lang="et-EE" sz="2100" dirty="0"/>
              <a:t>ja kontrollile, tema </a:t>
            </a:r>
            <a:r>
              <a:rPr lang="et-EE" sz="2100" b="1" dirty="0"/>
              <a:t>tööviis ja ülesanded on reguleeritud </a:t>
            </a:r>
            <a:r>
              <a:rPr lang="et-EE" sz="2100" dirty="0"/>
              <a:t>ja ta </a:t>
            </a:r>
            <a:r>
              <a:rPr lang="et-EE" sz="2100" b="1" dirty="0"/>
              <a:t>saab tasu enda tegevuse eest</a:t>
            </a:r>
            <a:r>
              <a:rPr lang="et-EE" sz="2100" dirty="0"/>
              <a:t>.</a:t>
            </a:r>
          </a:p>
          <a:p>
            <a:pPr marL="0" indent="0">
              <a:buNone/>
            </a:pPr>
            <a:r>
              <a:rPr lang="et-EE" sz="2100" dirty="0"/>
              <a:t>• Tööleping (kirjalik dokument) peab olema töösuhte poolte jaoks arusaadav. Vajadusel tuleb tagada tõlge (tõlkimine). Leping eesti keeles ja seotud tõlge juures</a:t>
            </a:r>
          </a:p>
          <a:p>
            <a:pPr marL="0" indent="0">
              <a:buNone/>
            </a:pPr>
            <a:r>
              <a:rPr lang="et-EE" sz="2100" dirty="0"/>
              <a:t>• Kvalifikatsiooninõuded on riik kehtestanud teatud ametikohtadele (õpetajad, tugispetsialistid, direktor, õppealajuhataja).</a:t>
            </a:r>
          </a:p>
          <a:p>
            <a:pPr marL="0" indent="0">
              <a:buNone/>
            </a:pPr>
            <a:r>
              <a:rPr lang="et-EE" sz="2100" dirty="0"/>
              <a:t>• ENIC/NARIC võimaldab hinnata tasemeharidust, kuid mitte kvalifikatsiooni vastavust.</a:t>
            </a:r>
          </a:p>
          <a:p>
            <a:pPr marL="0" indent="0">
              <a:buNone/>
            </a:pPr>
            <a:r>
              <a:rPr lang="et-EE" sz="2100" dirty="0"/>
              <a:t>• Õpetaja kvalifikatsiooni vastavuse hindamine Ukrainast tulnutele ei laiene.</a:t>
            </a:r>
          </a:p>
          <a:p>
            <a:pPr marL="0" indent="0">
              <a:buNone/>
            </a:pPr>
            <a:r>
              <a:rPr lang="et-EE" sz="2100" dirty="0"/>
              <a:t>• Kuni kvalifikatsioonile vastavust veel pole, </a:t>
            </a:r>
            <a:r>
              <a:rPr lang="et-EE" sz="2100" b="1" dirty="0">
                <a:solidFill>
                  <a:srgbClr val="FF0000"/>
                </a:solidFill>
              </a:rPr>
              <a:t>saab tööle võtta tugiametikohtadele</a:t>
            </a:r>
            <a:r>
              <a:rPr lang="et-EE" sz="2100" dirty="0"/>
              <a:t> (tugiisik, abiõpetaja, rühmajuhendaja, õpinõustaja, koordinaator jne), millele riik ei ole nõudeid kehtestanud.</a:t>
            </a:r>
          </a:p>
          <a:p>
            <a:pPr marL="0" indent="0">
              <a:buNone/>
            </a:pPr>
            <a:r>
              <a:rPr lang="et-EE" sz="2100" dirty="0"/>
              <a:t>• Karistusregistri andmete kättesaadavuse lahendamine hetkel veel töös. </a:t>
            </a:r>
          </a:p>
        </p:txBody>
      </p:sp>
    </p:spTree>
    <p:extLst>
      <p:ext uri="{BB962C8B-B14F-4D97-AF65-F5344CB8AC3E}">
        <p14:creationId xmlns:p14="http://schemas.microsoft.com/office/powerpoint/2010/main" val="966160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F84C8FC-6D6F-4BA6-80B9-1D74F7399CEA}"/>
              </a:ext>
            </a:extLst>
          </p:cNvPr>
          <p:cNvSpPr>
            <a:spLocks noGrp="1"/>
          </p:cNvSpPr>
          <p:nvPr>
            <p:ph type="title"/>
          </p:nvPr>
        </p:nvSpPr>
        <p:spPr/>
        <p:txBody>
          <a:bodyPr/>
          <a:lstStyle/>
          <a:p>
            <a:r>
              <a:rPr lang="et-EE" b="1" dirty="0"/>
              <a:t>Keeleoskusnõuded õpetavale personalile</a:t>
            </a:r>
          </a:p>
        </p:txBody>
      </p:sp>
      <p:sp>
        <p:nvSpPr>
          <p:cNvPr id="3" name="Sisu kohatäide 2">
            <a:extLst>
              <a:ext uri="{FF2B5EF4-FFF2-40B4-BE49-F238E27FC236}">
                <a16:creationId xmlns:a16="http://schemas.microsoft.com/office/drawing/2014/main" id="{456854D5-61B0-476F-AA70-55F3F025D5E9}"/>
              </a:ext>
            </a:extLst>
          </p:cNvPr>
          <p:cNvSpPr>
            <a:spLocks noGrp="1"/>
          </p:cNvSpPr>
          <p:nvPr>
            <p:ph idx="1"/>
          </p:nvPr>
        </p:nvSpPr>
        <p:spPr/>
        <p:txBody>
          <a:bodyPr>
            <a:normAutofit fontScale="25000" lnSpcReduction="20000"/>
          </a:bodyPr>
          <a:lstStyle/>
          <a:p>
            <a:pPr marL="0" indent="0">
              <a:buNone/>
            </a:pPr>
            <a:r>
              <a:rPr lang="et-EE" sz="7200" dirty="0"/>
              <a:t>• Keeleoskuse tase on kehtestatud teatud ametikohtadele: kehtib VV määrus 26. juuni 2011. a nr 84 „Ametniku, töötaja ning füüsilisest isikust ettevõtja eesti keele oskuse ja kasutamise nõuded“. </a:t>
            </a:r>
          </a:p>
          <a:p>
            <a:pPr marL="0" indent="0">
              <a:buNone/>
            </a:pPr>
            <a:r>
              <a:rPr lang="et-EE" sz="7200" dirty="0"/>
              <a:t>	 §7 p5 sätestab õppejõule </a:t>
            </a:r>
            <a:r>
              <a:rPr lang="et-EE" sz="7200" b="1" dirty="0"/>
              <a:t>B1-tasemel keeleoskuse nõude</a:t>
            </a:r>
            <a:r>
              <a:rPr lang="et-EE" sz="7200" dirty="0"/>
              <a:t> (v.a eesti keele ja eesti keeles õpetatavate ainete õppejõud); </a:t>
            </a:r>
          </a:p>
          <a:p>
            <a:pPr marL="0" indent="0">
              <a:buNone/>
            </a:pPr>
            <a:r>
              <a:rPr lang="et-EE" sz="7200" dirty="0"/>
              <a:t>	§8 p6 ja p7 vastavalt </a:t>
            </a:r>
            <a:r>
              <a:rPr lang="et-EE" sz="7200" b="1" dirty="0"/>
              <a:t>pedagoogidele</a:t>
            </a:r>
            <a:r>
              <a:rPr lang="et-EE" sz="7200" dirty="0"/>
              <a:t> (v.a eesti keele ja eesti keeles õpetatavate ainete õpetajad) ja eripedagoogidele, kelle 	teenust tarbivad </a:t>
            </a:r>
            <a:r>
              <a:rPr lang="et-EE" sz="7200" b="1" dirty="0"/>
              <a:t>mitte-eesti emakeelega isikud B2-tasemel </a:t>
            </a:r>
            <a:r>
              <a:rPr lang="et-EE" sz="7200" dirty="0"/>
              <a:t>keeleoskuse nõude; </a:t>
            </a:r>
          </a:p>
          <a:p>
            <a:pPr marL="0" indent="0">
              <a:buNone/>
            </a:pPr>
            <a:r>
              <a:rPr lang="et-EE" sz="7200" dirty="0"/>
              <a:t>	§9 p6, p7 ja p9 vastavalt </a:t>
            </a:r>
            <a:r>
              <a:rPr lang="et-EE" sz="7200" b="1" dirty="0"/>
              <a:t>õppeasutuse juhile, asetäitjatele ja õppejuhtidele, eesti keele ja eesti keeles õpetatavate ainete</a:t>
            </a:r>
            <a:r>
              <a:rPr lang="et-EE" sz="7200" dirty="0"/>
              <a:t> 	õpetajatele või õppejõududele, eripedagoogidele (v.a need, kelle teenust tarbivad mitte-eesti emakeelega</a:t>
            </a:r>
          </a:p>
          <a:p>
            <a:pPr marL="0" indent="0">
              <a:buNone/>
            </a:pPr>
            <a:r>
              <a:rPr lang="et-EE" sz="7200" dirty="0"/>
              <a:t>	isikud) </a:t>
            </a:r>
            <a:r>
              <a:rPr lang="et-EE" sz="7200" b="1" dirty="0"/>
              <a:t>C1-tasemel keeleoskuse nõude.</a:t>
            </a:r>
          </a:p>
          <a:p>
            <a:pPr marL="0" indent="0">
              <a:buNone/>
            </a:pPr>
            <a:r>
              <a:rPr lang="et-EE" sz="7200" dirty="0"/>
              <a:t>• Kui inimene ei asu tööle määruses nimetatud ametikohal, </a:t>
            </a:r>
            <a:r>
              <a:rPr lang="et-EE" sz="7200" dirty="0">
                <a:solidFill>
                  <a:srgbClr val="FF0000"/>
                </a:solidFill>
              </a:rPr>
              <a:t>siis eelduslikult ei ole keelenõuet,</a:t>
            </a:r>
            <a:r>
              <a:rPr lang="et-EE" sz="7200" dirty="0"/>
              <a:t> mida tuleb järgida.</a:t>
            </a:r>
          </a:p>
          <a:p>
            <a:pPr marL="0" indent="0">
              <a:buNone/>
            </a:pPr>
            <a:r>
              <a:rPr lang="et-EE" sz="7200" dirty="0"/>
              <a:t>• Keeleameti rolli osas soovitame tutvuda infoga „Ukraina sõjapõgenike värbamisest“: https://www.keeleamet.ee/et/uudised/ukraina-sojapogenike-varbamisest</a:t>
            </a:r>
          </a:p>
          <a:p>
            <a:pPr marL="0" indent="0">
              <a:buNone/>
            </a:pPr>
            <a:r>
              <a:rPr lang="et-EE" sz="7200" dirty="0"/>
              <a:t>Keeleõppe võimaluste kohta täiendame jooksvalt infot KKK-s: https://www.hm.ee/et/tegevused/ukrainast-saabunud-laps-ja-nooreestis/korduma-kippuvad-kusimused</a:t>
            </a:r>
          </a:p>
          <a:p>
            <a:pPr marL="0" indent="0">
              <a:buNone/>
            </a:pPr>
            <a:endParaRPr lang="et-EE" dirty="0"/>
          </a:p>
        </p:txBody>
      </p:sp>
    </p:spTree>
    <p:extLst>
      <p:ext uri="{BB962C8B-B14F-4D97-AF65-F5344CB8AC3E}">
        <p14:creationId xmlns:p14="http://schemas.microsoft.com/office/powerpoint/2010/main" val="798772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56AF29E-EFBF-4475-9F79-288D6905E492}"/>
              </a:ext>
            </a:extLst>
          </p:cNvPr>
          <p:cNvSpPr>
            <a:spLocks noGrp="1"/>
          </p:cNvSpPr>
          <p:nvPr>
            <p:ph type="title"/>
          </p:nvPr>
        </p:nvSpPr>
        <p:spPr/>
        <p:txBody>
          <a:bodyPr/>
          <a:lstStyle/>
          <a:p>
            <a:r>
              <a:rPr lang="et-EE" b="1"/>
              <a:t>Ukraina lapsed ja noored Eestis </a:t>
            </a:r>
            <a:endParaRPr lang="et-EE" b="1" dirty="0"/>
          </a:p>
        </p:txBody>
      </p:sp>
      <p:sp>
        <p:nvSpPr>
          <p:cNvPr id="3" name="Sisu kohatäide 2">
            <a:extLst>
              <a:ext uri="{FF2B5EF4-FFF2-40B4-BE49-F238E27FC236}">
                <a16:creationId xmlns:a16="http://schemas.microsoft.com/office/drawing/2014/main" id="{7C1AFEA0-831E-4C2E-9635-A57BD721A526}"/>
              </a:ext>
            </a:extLst>
          </p:cNvPr>
          <p:cNvSpPr>
            <a:spLocks noGrp="1"/>
          </p:cNvSpPr>
          <p:nvPr>
            <p:ph idx="1"/>
          </p:nvPr>
        </p:nvSpPr>
        <p:spPr>
          <a:xfrm>
            <a:off x="838199" y="1905137"/>
            <a:ext cx="10651435" cy="4587738"/>
          </a:xfrm>
        </p:spPr>
        <p:txBody>
          <a:bodyPr>
            <a:normAutofit/>
          </a:bodyPr>
          <a:lstStyle/>
          <a:p>
            <a:pPr marL="0" indent="0">
              <a:buNone/>
            </a:pPr>
            <a:r>
              <a:rPr lang="et-EE" dirty="0"/>
              <a:t>15.05.2022</a:t>
            </a:r>
            <a:r>
              <a:rPr lang="et-EE" b="1" dirty="0"/>
              <a:t> </a:t>
            </a:r>
            <a:r>
              <a:rPr lang="et-EE" dirty="0"/>
              <a:t>seisuga on</a:t>
            </a:r>
            <a:r>
              <a:rPr lang="et-EE" b="1" dirty="0"/>
              <a:t> Eestisse jäänud </a:t>
            </a:r>
            <a:r>
              <a:rPr lang="et-EE" b="1" dirty="0">
                <a:solidFill>
                  <a:srgbClr val="FF0000"/>
                </a:solidFill>
              </a:rPr>
              <a:t>13 084 kuni 19 aastast </a:t>
            </a:r>
            <a:r>
              <a:rPr lang="et-EE" b="1" dirty="0"/>
              <a:t>Ukraina noort last ja noort</a:t>
            </a:r>
          </a:p>
          <a:p>
            <a:pPr marL="0" indent="0">
              <a:buNone/>
            </a:pPr>
            <a:r>
              <a:rPr lang="et-EE" dirty="0">
                <a:solidFill>
                  <a:srgbClr val="FF0000"/>
                </a:solidFill>
              </a:rPr>
              <a:t>16.05.2022</a:t>
            </a:r>
            <a:r>
              <a:rPr lang="et-EE" b="1" dirty="0"/>
              <a:t> </a:t>
            </a:r>
            <a:r>
              <a:rPr lang="et-EE" dirty="0"/>
              <a:t>seisuga on </a:t>
            </a:r>
            <a:r>
              <a:rPr lang="et-EE" b="1" dirty="0"/>
              <a:t>Eesti hariduse infosüsteemis </a:t>
            </a:r>
            <a:r>
              <a:rPr lang="et-EE" dirty="0"/>
              <a:t>registreeritud </a:t>
            </a:r>
            <a:r>
              <a:rPr lang="et-EE" b="1" dirty="0">
                <a:solidFill>
                  <a:srgbClr val="FF0000"/>
                </a:solidFill>
              </a:rPr>
              <a:t>4538</a:t>
            </a:r>
            <a:r>
              <a:rPr lang="et-EE" dirty="0">
                <a:solidFill>
                  <a:srgbClr val="FF0000"/>
                </a:solidFill>
              </a:rPr>
              <a:t> </a:t>
            </a:r>
            <a:r>
              <a:rPr lang="et-EE" dirty="0"/>
              <a:t>lasteaia- ja koolilast</a:t>
            </a:r>
          </a:p>
          <a:p>
            <a:pPr marL="0" indent="0">
              <a:buNone/>
            </a:pPr>
            <a:r>
              <a:rPr lang="et-EE" b="1" dirty="0"/>
              <a:t>Õppetaseme on jagunemine järgnev:</a:t>
            </a:r>
          </a:p>
          <a:p>
            <a:pPr marL="0" indent="0">
              <a:buNone/>
            </a:pPr>
            <a:r>
              <a:rPr lang="et-EE" b="1" dirty="0"/>
              <a:t>	</a:t>
            </a:r>
            <a:r>
              <a:rPr lang="et-EE" dirty="0"/>
              <a:t>alushariduses 1168 (25,7%), </a:t>
            </a:r>
          </a:p>
          <a:p>
            <a:pPr marL="0" indent="0">
              <a:buNone/>
            </a:pPr>
            <a:r>
              <a:rPr lang="et-EE" dirty="0"/>
              <a:t>	põhihariduses 3010 </a:t>
            </a:r>
            <a:r>
              <a:rPr lang="et-EE" b="1" dirty="0"/>
              <a:t>(66,3%), </a:t>
            </a:r>
          </a:p>
          <a:p>
            <a:pPr marL="0" indent="0">
              <a:buNone/>
            </a:pPr>
            <a:r>
              <a:rPr lang="et-EE" dirty="0"/>
              <a:t>	gümnaasiumis 183 </a:t>
            </a:r>
            <a:r>
              <a:rPr lang="et-EE" b="1" dirty="0"/>
              <a:t>(4,0%), </a:t>
            </a:r>
          </a:p>
          <a:p>
            <a:pPr marL="0" indent="0">
              <a:buNone/>
            </a:pPr>
            <a:r>
              <a:rPr lang="et-EE" dirty="0"/>
              <a:t>	kutsehariduses 177 </a:t>
            </a:r>
            <a:r>
              <a:rPr lang="et-EE" b="1" dirty="0"/>
              <a:t>(3,9%).</a:t>
            </a:r>
          </a:p>
          <a:p>
            <a:endParaRPr lang="et-EE" dirty="0"/>
          </a:p>
        </p:txBody>
      </p:sp>
    </p:spTree>
    <p:extLst>
      <p:ext uri="{BB962C8B-B14F-4D97-AF65-F5344CB8AC3E}">
        <p14:creationId xmlns:p14="http://schemas.microsoft.com/office/powerpoint/2010/main" val="3399090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62D64A1-8396-48EB-A1B9-BC4F47AA0C4D}"/>
              </a:ext>
            </a:extLst>
          </p:cNvPr>
          <p:cNvSpPr>
            <a:spLocks noGrp="1"/>
          </p:cNvSpPr>
          <p:nvPr>
            <p:ph type="title"/>
          </p:nvPr>
        </p:nvSpPr>
        <p:spPr/>
        <p:txBody>
          <a:bodyPr/>
          <a:lstStyle/>
          <a:p>
            <a:r>
              <a:rPr lang="et-EE" b="1" dirty="0"/>
              <a:t>Toetavad materjalid: </a:t>
            </a:r>
          </a:p>
        </p:txBody>
      </p:sp>
      <p:sp>
        <p:nvSpPr>
          <p:cNvPr id="3" name="Sisu kohatäide 2">
            <a:extLst>
              <a:ext uri="{FF2B5EF4-FFF2-40B4-BE49-F238E27FC236}">
                <a16:creationId xmlns:a16="http://schemas.microsoft.com/office/drawing/2014/main" id="{1EC6E131-42B3-4D44-9E08-548911424D63}"/>
              </a:ext>
            </a:extLst>
          </p:cNvPr>
          <p:cNvSpPr>
            <a:spLocks noGrp="1"/>
          </p:cNvSpPr>
          <p:nvPr>
            <p:ph idx="1"/>
          </p:nvPr>
        </p:nvSpPr>
        <p:spPr>
          <a:xfrm>
            <a:off x="838200" y="1825625"/>
            <a:ext cx="10515600" cy="4667250"/>
          </a:xfrm>
        </p:spPr>
        <p:txBody>
          <a:bodyPr>
            <a:normAutofit lnSpcReduction="10000"/>
          </a:bodyPr>
          <a:lstStyle/>
          <a:p>
            <a:r>
              <a:rPr lang="et-EE" sz="3600" dirty="0"/>
              <a:t>Veebiseminarid: </a:t>
            </a:r>
            <a:r>
              <a:rPr lang="et-EE" sz="3600" dirty="0">
                <a:hlinkClick r:id="rId2"/>
              </a:rPr>
              <a:t>https://harno.ee/ukraina-teemalised-abimaterjalid#veebiseminarid-peta</a:t>
            </a:r>
            <a:r>
              <a:rPr lang="et-EE" sz="3600" dirty="0"/>
              <a:t> </a:t>
            </a:r>
          </a:p>
          <a:p>
            <a:r>
              <a:rPr lang="et-EE" sz="3600" dirty="0" err="1"/>
              <a:t>Järelvaadatavad</a:t>
            </a:r>
            <a:r>
              <a:rPr lang="et-EE" sz="3600" dirty="0"/>
              <a:t> koolitused: </a:t>
            </a:r>
            <a:r>
              <a:rPr lang="et-EE" sz="3600" dirty="0">
                <a:hlinkClick r:id="rId3"/>
              </a:rPr>
              <a:t>https://harno.ee/ukraina-teemalised-abimaterjalid#jarelevaadatavad-koo</a:t>
            </a:r>
            <a:r>
              <a:rPr lang="et-EE" sz="3600" dirty="0"/>
              <a:t> </a:t>
            </a:r>
          </a:p>
          <a:p>
            <a:endParaRPr lang="et-EE" sz="3600" dirty="0"/>
          </a:p>
          <a:p>
            <a:r>
              <a:rPr lang="et-EE" sz="3600" dirty="0" err="1"/>
              <a:t>Õppematerjarjalid</a:t>
            </a:r>
            <a:r>
              <a:rPr lang="et-EE" sz="3600" dirty="0"/>
              <a:t> koondatud e-koolikotti („märksõna Ukraina“)</a:t>
            </a:r>
          </a:p>
          <a:p>
            <a:r>
              <a:rPr lang="et-EE" sz="3600" dirty="0"/>
              <a:t>Eesti keele õppe kõige kiirem algus (A1) siit: keeleklikk.ee </a:t>
            </a:r>
          </a:p>
        </p:txBody>
      </p:sp>
    </p:spTree>
    <p:extLst>
      <p:ext uri="{BB962C8B-B14F-4D97-AF65-F5344CB8AC3E}">
        <p14:creationId xmlns:p14="http://schemas.microsoft.com/office/powerpoint/2010/main" val="1243786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stkülik 3">
            <a:extLst>
              <a:ext uri="{FF2B5EF4-FFF2-40B4-BE49-F238E27FC236}">
                <a16:creationId xmlns:a16="http://schemas.microsoft.com/office/drawing/2014/main" id="{620C32C2-12EE-4A5A-BE1D-C0214B79B505}"/>
              </a:ext>
            </a:extLst>
          </p:cNvPr>
          <p:cNvSpPr/>
          <p:nvPr/>
        </p:nvSpPr>
        <p:spPr>
          <a:xfrm>
            <a:off x="518160" y="923114"/>
            <a:ext cx="11018520" cy="6555641"/>
          </a:xfrm>
          <a:prstGeom prst="rect">
            <a:avLst/>
          </a:prstGeom>
        </p:spPr>
        <p:txBody>
          <a:bodyPr wrap="square">
            <a:spAutoFit/>
          </a:bodyPr>
          <a:lstStyle/>
          <a:p>
            <a:pPr fontAlgn="base"/>
            <a:r>
              <a:rPr lang="et-EE" sz="2800" b="1" dirty="0">
                <a:solidFill>
                  <a:srgbClr val="FF0000"/>
                </a:solidFill>
                <a:latin typeface="inherit"/>
              </a:rPr>
              <a:t>Kogu uuenev info</a:t>
            </a:r>
            <a:r>
              <a:rPr lang="et-EE" sz="2800" b="1" dirty="0">
                <a:solidFill>
                  <a:srgbClr val="333333"/>
                </a:solidFill>
                <a:latin typeface="inherit"/>
              </a:rPr>
              <a:t> </a:t>
            </a:r>
            <a:r>
              <a:rPr lang="et-EE" sz="2800" b="1" dirty="0">
                <a:solidFill>
                  <a:srgbClr val="333333"/>
                </a:solidFill>
                <a:latin typeface="inherit"/>
                <a:hlinkClick r:id="rId2"/>
              </a:rPr>
              <a:t>https://www.hm.ee/et/ukrainast-saabunud-laps-ja-noor-eestis</a:t>
            </a:r>
            <a:r>
              <a:rPr lang="et-EE" sz="2800" b="1" dirty="0">
                <a:solidFill>
                  <a:srgbClr val="333333"/>
                </a:solidFill>
                <a:latin typeface="inherit"/>
              </a:rPr>
              <a:t> </a:t>
            </a:r>
          </a:p>
          <a:p>
            <a:pPr fontAlgn="base"/>
            <a:endParaRPr lang="et-EE" sz="2800" b="1" dirty="0">
              <a:solidFill>
                <a:srgbClr val="333333"/>
              </a:solidFill>
              <a:latin typeface="inherit"/>
            </a:endParaRPr>
          </a:p>
          <a:p>
            <a:pPr fontAlgn="base"/>
            <a:r>
              <a:rPr lang="et-EE" sz="2800" b="1" dirty="0">
                <a:solidFill>
                  <a:srgbClr val="333333"/>
                </a:solidFill>
                <a:latin typeface="inherit"/>
              </a:rPr>
              <a:t>Haridus- ja Teadusministeeriumi infotelefonid </a:t>
            </a:r>
            <a:r>
              <a:rPr lang="et-EE" sz="2800" dirty="0">
                <a:solidFill>
                  <a:srgbClr val="333333"/>
                </a:solidFill>
                <a:latin typeface="Tahoma" panose="020B0604030504040204" pitchFamily="34" charset="0"/>
              </a:rPr>
              <a:t>(tööpäeviti kl 9-17): </a:t>
            </a:r>
          </a:p>
          <a:p>
            <a:pPr fontAlgn="base"/>
            <a:r>
              <a:rPr lang="et-EE" sz="2800" dirty="0">
                <a:solidFill>
                  <a:srgbClr val="333333"/>
                </a:solidFill>
                <a:latin typeface="Tahoma" panose="020B0604030504040204" pitchFamily="34" charset="0"/>
              </a:rPr>
              <a:t>	5690 0353; </a:t>
            </a:r>
          </a:p>
          <a:p>
            <a:pPr fontAlgn="base"/>
            <a:r>
              <a:rPr lang="et-EE" sz="2800" dirty="0">
                <a:solidFill>
                  <a:srgbClr val="333333"/>
                </a:solidFill>
                <a:latin typeface="Tahoma" panose="020B0604030504040204" pitchFamily="34" charset="0"/>
              </a:rPr>
              <a:t>	5690 0340;</a:t>
            </a:r>
            <a:r>
              <a:rPr lang="et-EE" sz="2800" b="1" dirty="0">
                <a:solidFill>
                  <a:srgbClr val="333333"/>
                </a:solidFill>
                <a:latin typeface="inherit"/>
              </a:rPr>
              <a:t> </a:t>
            </a:r>
          </a:p>
          <a:p>
            <a:pPr fontAlgn="base"/>
            <a:r>
              <a:rPr lang="et-EE" sz="2800" b="1" dirty="0">
                <a:solidFill>
                  <a:srgbClr val="333333"/>
                </a:solidFill>
                <a:latin typeface="inherit"/>
              </a:rPr>
              <a:t>	e-mail</a:t>
            </a:r>
            <a:r>
              <a:rPr lang="et-EE" sz="2800" dirty="0">
                <a:solidFill>
                  <a:srgbClr val="333333"/>
                </a:solidFill>
                <a:latin typeface="Tahoma" panose="020B0604030504040204" pitchFamily="34" charset="0"/>
              </a:rPr>
              <a:t>: </a:t>
            </a:r>
            <a:r>
              <a:rPr lang="et-EE" sz="2800" dirty="0">
                <a:solidFill>
                  <a:srgbClr val="BD4832"/>
                </a:solidFill>
                <a:latin typeface="Tahoma" panose="020B0604030504040204" pitchFamily="34" charset="0"/>
                <a:hlinkClick r:id="rId3"/>
              </a:rPr>
              <a:t>info@hm.ee</a:t>
            </a:r>
            <a:endParaRPr lang="et-EE" sz="2800" dirty="0">
              <a:solidFill>
                <a:srgbClr val="333333"/>
              </a:solidFill>
              <a:latin typeface="Tahoma" panose="020B0604030504040204" pitchFamily="34" charset="0"/>
            </a:endParaRPr>
          </a:p>
          <a:p>
            <a:pPr fontAlgn="base"/>
            <a:r>
              <a:rPr lang="et-EE" sz="2800" b="1" dirty="0">
                <a:solidFill>
                  <a:srgbClr val="333333"/>
                </a:solidFill>
                <a:latin typeface="inherit"/>
              </a:rPr>
              <a:t>Koolipsühholoogide nõuandeliin</a:t>
            </a:r>
            <a:r>
              <a:rPr lang="et-EE" sz="2800" dirty="0">
                <a:solidFill>
                  <a:srgbClr val="333333"/>
                </a:solidFill>
                <a:latin typeface="Tahoma" panose="020B0604030504040204" pitchFamily="34" charset="0"/>
              </a:rPr>
              <a:t> – </a:t>
            </a:r>
          </a:p>
          <a:p>
            <a:pPr fontAlgn="base"/>
            <a:r>
              <a:rPr lang="et-EE" sz="2800" b="1" dirty="0">
                <a:solidFill>
                  <a:srgbClr val="333333"/>
                </a:solidFill>
                <a:latin typeface="Tahoma" panose="020B0604030504040204" pitchFamily="34" charset="0"/>
              </a:rPr>
              <a:t>	</a:t>
            </a:r>
            <a:r>
              <a:rPr lang="et-EE" sz="2800" b="1" dirty="0">
                <a:solidFill>
                  <a:srgbClr val="333333"/>
                </a:solidFill>
                <a:latin typeface="inherit"/>
              </a:rPr>
              <a:t>eesti keeles 1226</a:t>
            </a:r>
            <a:r>
              <a:rPr lang="et-EE" sz="2800" dirty="0">
                <a:solidFill>
                  <a:srgbClr val="333333"/>
                </a:solidFill>
                <a:latin typeface="Tahoma" panose="020B0604030504040204" pitchFamily="34" charset="0"/>
              </a:rPr>
              <a:t> (tööpäeviti kl 16-20), </a:t>
            </a:r>
          </a:p>
          <a:p>
            <a:pPr fontAlgn="base"/>
            <a:r>
              <a:rPr lang="et-EE" sz="2800" b="1" dirty="0">
                <a:solidFill>
                  <a:srgbClr val="333333"/>
                </a:solidFill>
                <a:latin typeface="Tahoma" panose="020B0604030504040204" pitchFamily="34" charset="0"/>
              </a:rPr>
              <a:t>	</a:t>
            </a:r>
            <a:r>
              <a:rPr lang="et-EE" sz="2800" b="1" dirty="0">
                <a:solidFill>
                  <a:srgbClr val="333333"/>
                </a:solidFill>
                <a:latin typeface="inherit"/>
              </a:rPr>
              <a:t>vene keeles 1227</a:t>
            </a:r>
            <a:r>
              <a:rPr lang="et-EE" sz="2800" dirty="0">
                <a:solidFill>
                  <a:srgbClr val="333333"/>
                </a:solidFill>
                <a:latin typeface="Tahoma" panose="020B0604030504040204" pitchFamily="34" charset="0"/>
              </a:rPr>
              <a:t> (teisipäeviti kl 16-20), </a:t>
            </a:r>
          </a:p>
          <a:p>
            <a:pPr fontAlgn="base"/>
            <a:r>
              <a:rPr lang="et-EE" sz="2800" b="1" dirty="0">
                <a:solidFill>
                  <a:srgbClr val="333333"/>
                </a:solidFill>
                <a:latin typeface="Tahoma" panose="020B0604030504040204" pitchFamily="34" charset="0"/>
              </a:rPr>
              <a:t>	</a:t>
            </a:r>
            <a:r>
              <a:rPr lang="et-EE" sz="2800" b="1" dirty="0">
                <a:solidFill>
                  <a:srgbClr val="333333"/>
                </a:solidFill>
                <a:latin typeface="inherit"/>
              </a:rPr>
              <a:t>ukraina keeles 1227</a:t>
            </a:r>
            <a:r>
              <a:rPr lang="et-EE" sz="2800" dirty="0">
                <a:solidFill>
                  <a:srgbClr val="333333"/>
                </a:solidFill>
                <a:latin typeface="Tahoma" panose="020B0604030504040204" pitchFamily="34" charset="0"/>
              </a:rPr>
              <a:t> (kolmapäeviti kl 16-20)</a:t>
            </a:r>
          </a:p>
          <a:p>
            <a:pPr fontAlgn="base"/>
            <a:r>
              <a:rPr lang="et-EE" sz="2800" dirty="0">
                <a:solidFill>
                  <a:srgbClr val="BD4832"/>
                </a:solidFill>
                <a:latin typeface="Tahoma" panose="020B0604030504040204" pitchFamily="34" charset="0"/>
                <a:hlinkClick r:id="rId4"/>
              </a:rPr>
              <a:t>Laiem info Ukraina kohta kriis.ee veebilehel</a:t>
            </a:r>
            <a:endParaRPr lang="et-EE" sz="2800" dirty="0">
              <a:solidFill>
                <a:srgbClr val="333333"/>
              </a:solidFill>
              <a:latin typeface="Tahoma" panose="020B0604030504040204" pitchFamily="34" charset="0"/>
            </a:endParaRPr>
          </a:p>
          <a:p>
            <a:pPr fontAlgn="base"/>
            <a:r>
              <a:rPr lang="et-EE" sz="2800" dirty="0">
                <a:solidFill>
                  <a:srgbClr val="333333"/>
                </a:solidFill>
                <a:latin typeface="Tahoma" panose="020B0604030504040204" pitchFamily="34" charset="0"/>
              </a:rPr>
              <a:t>Küsimustega saab pöörduda infoliinil </a:t>
            </a:r>
            <a:r>
              <a:rPr lang="et-EE" sz="2800" b="1" dirty="0">
                <a:solidFill>
                  <a:srgbClr val="333333"/>
                </a:solidFill>
                <a:latin typeface="inherit"/>
              </a:rPr>
              <a:t>1247</a:t>
            </a:r>
          </a:p>
          <a:p>
            <a:pPr fontAlgn="base"/>
            <a:endParaRPr lang="et-EE" sz="2800" b="1" i="0" dirty="0">
              <a:solidFill>
                <a:srgbClr val="333333"/>
              </a:solidFill>
              <a:effectLst/>
              <a:latin typeface="inherit"/>
            </a:endParaRPr>
          </a:p>
          <a:p>
            <a:pPr algn="r" fontAlgn="base"/>
            <a:r>
              <a:rPr lang="et-EE" sz="2800" dirty="0">
                <a:solidFill>
                  <a:srgbClr val="333333"/>
                </a:solidFill>
                <a:latin typeface="Tahoma" panose="020B0604030504040204" pitchFamily="34" charset="0"/>
              </a:rPr>
              <a:t>Tänan! </a:t>
            </a:r>
            <a:endParaRPr lang="et-EE" sz="2800" b="1" dirty="0">
              <a:solidFill>
                <a:srgbClr val="333333"/>
              </a:solidFill>
              <a:latin typeface="inherit"/>
            </a:endParaRPr>
          </a:p>
        </p:txBody>
      </p:sp>
    </p:spTree>
    <p:extLst>
      <p:ext uri="{BB962C8B-B14F-4D97-AF65-F5344CB8AC3E}">
        <p14:creationId xmlns:p14="http://schemas.microsoft.com/office/powerpoint/2010/main" val="101872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F8E159F-6A6F-44D9-9A97-09B22E47F83D}"/>
              </a:ext>
            </a:extLst>
          </p:cNvPr>
          <p:cNvSpPr>
            <a:spLocks noGrp="1"/>
          </p:cNvSpPr>
          <p:nvPr>
            <p:ph type="title"/>
          </p:nvPr>
        </p:nvSpPr>
        <p:spPr/>
        <p:txBody>
          <a:bodyPr/>
          <a:lstStyle/>
          <a:p>
            <a:r>
              <a:rPr lang="et-EE" b="1" dirty="0"/>
              <a:t>Jaotus maakondade lõikes (16. mai) </a:t>
            </a:r>
            <a:endParaRPr lang="et-EE" dirty="0"/>
          </a:p>
        </p:txBody>
      </p:sp>
      <p:pic>
        <p:nvPicPr>
          <p:cNvPr id="4" name="Pilt 3">
            <a:extLst>
              <a:ext uri="{FF2B5EF4-FFF2-40B4-BE49-F238E27FC236}">
                <a16:creationId xmlns:a16="http://schemas.microsoft.com/office/drawing/2014/main" id="{A313AF9E-4D30-4988-A604-CB6A1A6FB177}"/>
              </a:ext>
            </a:extLst>
          </p:cNvPr>
          <p:cNvPicPr>
            <a:picLocks noChangeAspect="1"/>
          </p:cNvPicPr>
          <p:nvPr/>
        </p:nvPicPr>
        <p:blipFill>
          <a:blip r:embed="rId2"/>
          <a:stretch>
            <a:fillRect/>
          </a:stretch>
        </p:blipFill>
        <p:spPr>
          <a:xfrm>
            <a:off x="1806937" y="1340642"/>
            <a:ext cx="7742579" cy="5517358"/>
          </a:xfrm>
          <a:prstGeom prst="rect">
            <a:avLst/>
          </a:prstGeom>
        </p:spPr>
      </p:pic>
    </p:spTree>
    <p:extLst>
      <p:ext uri="{BB962C8B-B14F-4D97-AF65-F5344CB8AC3E}">
        <p14:creationId xmlns:p14="http://schemas.microsoft.com/office/powerpoint/2010/main" val="277194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38F263C-7DAF-4C0A-979B-E0732E782482}"/>
              </a:ext>
            </a:extLst>
          </p:cNvPr>
          <p:cNvSpPr>
            <a:spLocks noGrp="1"/>
          </p:cNvSpPr>
          <p:nvPr>
            <p:ph type="title"/>
          </p:nvPr>
        </p:nvSpPr>
        <p:spPr/>
        <p:txBody>
          <a:bodyPr/>
          <a:lstStyle/>
          <a:p>
            <a:r>
              <a:rPr lang="et-EE" b="1" dirty="0"/>
              <a:t>Jaotus õppekeele lõikes (EHIS, 13. mai) </a:t>
            </a:r>
          </a:p>
        </p:txBody>
      </p:sp>
      <p:pic>
        <p:nvPicPr>
          <p:cNvPr id="4" name="Pilt 3">
            <a:extLst>
              <a:ext uri="{FF2B5EF4-FFF2-40B4-BE49-F238E27FC236}">
                <a16:creationId xmlns:a16="http://schemas.microsoft.com/office/drawing/2014/main" id="{78C3423F-0D6D-4232-83C9-FE85C71EA996}"/>
              </a:ext>
            </a:extLst>
          </p:cNvPr>
          <p:cNvPicPr>
            <a:picLocks noChangeAspect="1"/>
          </p:cNvPicPr>
          <p:nvPr/>
        </p:nvPicPr>
        <p:blipFill>
          <a:blip r:embed="rId2"/>
          <a:stretch>
            <a:fillRect/>
          </a:stretch>
        </p:blipFill>
        <p:spPr>
          <a:xfrm>
            <a:off x="951421" y="1637272"/>
            <a:ext cx="11240579" cy="5220728"/>
          </a:xfrm>
          <a:prstGeom prst="rect">
            <a:avLst/>
          </a:prstGeom>
        </p:spPr>
      </p:pic>
      <p:sp>
        <p:nvSpPr>
          <p:cNvPr id="6" name="TextBox 5">
            <a:extLst>
              <a:ext uri="{FF2B5EF4-FFF2-40B4-BE49-F238E27FC236}">
                <a16:creationId xmlns:a16="http://schemas.microsoft.com/office/drawing/2014/main" id="{42D66069-8978-4AAD-89D6-E09291D6283D}"/>
              </a:ext>
            </a:extLst>
          </p:cNvPr>
          <p:cNvSpPr txBox="1"/>
          <p:nvPr/>
        </p:nvSpPr>
        <p:spPr>
          <a:xfrm>
            <a:off x="7850925" y="1506022"/>
            <a:ext cx="1290933" cy="369332"/>
          </a:xfrm>
          <a:prstGeom prst="rect">
            <a:avLst/>
          </a:prstGeom>
          <a:noFill/>
        </p:spPr>
        <p:txBody>
          <a:bodyPr wrap="square" rtlCol="0">
            <a:spAutoFit/>
          </a:bodyPr>
          <a:lstStyle/>
          <a:p>
            <a:r>
              <a:rPr lang="et-EE" dirty="0"/>
              <a:t>(Eesti) </a:t>
            </a:r>
          </a:p>
        </p:txBody>
      </p:sp>
    </p:spTree>
    <p:extLst>
      <p:ext uri="{BB962C8B-B14F-4D97-AF65-F5344CB8AC3E}">
        <p14:creationId xmlns:p14="http://schemas.microsoft.com/office/powerpoint/2010/main" val="237556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0731F63-10FD-43F8-B3A7-D0738225A814}"/>
              </a:ext>
            </a:extLst>
          </p:cNvPr>
          <p:cNvSpPr>
            <a:spLocks noGrp="1"/>
          </p:cNvSpPr>
          <p:nvPr>
            <p:ph type="title"/>
          </p:nvPr>
        </p:nvSpPr>
        <p:spPr/>
        <p:txBody>
          <a:bodyPr/>
          <a:lstStyle/>
          <a:p>
            <a:r>
              <a:rPr lang="et-EE" dirty="0"/>
              <a:t>Jaotus õppekeele lõikes Ida-Virumaal </a:t>
            </a:r>
          </a:p>
        </p:txBody>
      </p:sp>
      <p:pic>
        <p:nvPicPr>
          <p:cNvPr id="4" name="Sisu kohatäide 3">
            <a:extLst>
              <a:ext uri="{FF2B5EF4-FFF2-40B4-BE49-F238E27FC236}">
                <a16:creationId xmlns:a16="http://schemas.microsoft.com/office/drawing/2014/main" id="{B06F637D-6E27-4F53-807F-043A0A2FAA97}"/>
              </a:ext>
            </a:extLst>
          </p:cNvPr>
          <p:cNvPicPr>
            <a:picLocks noGrp="1" noChangeAspect="1"/>
          </p:cNvPicPr>
          <p:nvPr>
            <p:ph idx="1"/>
          </p:nvPr>
        </p:nvPicPr>
        <p:blipFill>
          <a:blip r:embed="rId2"/>
          <a:stretch>
            <a:fillRect/>
          </a:stretch>
        </p:blipFill>
        <p:spPr>
          <a:xfrm>
            <a:off x="737419" y="1412827"/>
            <a:ext cx="10285270" cy="4968308"/>
          </a:xfrm>
          <a:prstGeom prst="rect">
            <a:avLst/>
          </a:prstGeom>
        </p:spPr>
      </p:pic>
    </p:spTree>
    <p:extLst>
      <p:ext uri="{BB962C8B-B14F-4D97-AF65-F5344CB8AC3E}">
        <p14:creationId xmlns:p14="http://schemas.microsoft.com/office/powerpoint/2010/main" val="184980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2698EC2A-629E-48AD-88E6-DF80A2892AD9}"/>
              </a:ext>
            </a:extLst>
          </p:cNvPr>
          <p:cNvPicPr>
            <a:picLocks noChangeAspect="1"/>
          </p:cNvPicPr>
          <p:nvPr/>
        </p:nvPicPr>
        <p:blipFill>
          <a:blip r:embed="rId2"/>
          <a:stretch>
            <a:fillRect/>
          </a:stretch>
        </p:blipFill>
        <p:spPr>
          <a:xfrm>
            <a:off x="197764" y="2986705"/>
            <a:ext cx="4968671" cy="3871295"/>
          </a:xfrm>
          <a:prstGeom prst="rect">
            <a:avLst/>
          </a:prstGeom>
        </p:spPr>
      </p:pic>
      <p:sp>
        <p:nvSpPr>
          <p:cNvPr id="2" name="Pealkiri 1">
            <a:extLst>
              <a:ext uri="{FF2B5EF4-FFF2-40B4-BE49-F238E27FC236}">
                <a16:creationId xmlns:a16="http://schemas.microsoft.com/office/drawing/2014/main" id="{7F36738E-C2CA-444B-9342-0A60D3BBC8E1}"/>
              </a:ext>
            </a:extLst>
          </p:cNvPr>
          <p:cNvSpPr>
            <a:spLocks noGrp="1"/>
          </p:cNvSpPr>
          <p:nvPr>
            <p:ph type="title"/>
          </p:nvPr>
        </p:nvSpPr>
        <p:spPr/>
        <p:txBody>
          <a:bodyPr/>
          <a:lstStyle/>
          <a:p>
            <a:r>
              <a:rPr lang="et-EE" dirty="0"/>
              <a:t>Jaotus õppetasemete lõikes (13.mai)</a:t>
            </a:r>
          </a:p>
        </p:txBody>
      </p:sp>
      <p:pic>
        <p:nvPicPr>
          <p:cNvPr id="4" name="Sisu kohatäide 3">
            <a:extLst>
              <a:ext uri="{FF2B5EF4-FFF2-40B4-BE49-F238E27FC236}">
                <a16:creationId xmlns:a16="http://schemas.microsoft.com/office/drawing/2014/main" id="{FF019383-E7DA-46C6-AE48-4504228B907F}"/>
              </a:ext>
            </a:extLst>
          </p:cNvPr>
          <p:cNvPicPr>
            <a:picLocks noGrp="1" noChangeAspect="1"/>
          </p:cNvPicPr>
          <p:nvPr>
            <p:ph idx="1"/>
          </p:nvPr>
        </p:nvPicPr>
        <p:blipFill>
          <a:blip r:embed="rId3"/>
          <a:stretch>
            <a:fillRect/>
          </a:stretch>
        </p:blipFill>
        <p:spPr>
          <a:xfrm>
            <a:off x="5277754" y="2210064"/>
            <a:ext cx="5898391" cy="4282811"/>
          </a:xfrm>
          <a:prstGeom prst="rect">
            <a:avLst/>
          </a:prstGeom>
        </p:spPr>
      </p:pic>
      <p:sp>
        <p:nvSpPr>
          <p:cNvPr id="5" name="TextBox 4">
            <a:extLst>
              <a:ext uri="{FF2B5EF4-FFF2-40B4-BE49-F238E27FC236}">
                <a16:creationId xmlns:a16="http://schemas.microsoft.com/office/drawing/2014/main" id="{A7E1F797-FCE8-4599-9ED4-A952D3CD9C22}"/>
              </a:ext>
            </a:extLst>
          </p:cNvPr>
          <p:cNvSpPr txBox="1"/>
          <p:nvPr/>
        </p:nvSpPr>
        <p:spPr>
          <a:xfrm>
            <a:off x="9756250" y="2210064"/>
            <a:ext cx="819135" cy="369332"/>
          </a:xfrm>
          <a:prstGeom prst="rect">
            <a:avLst/>
          </a:prstGeom>
          <a:noFill/>
        </p:spPr>
        <p:txBody>
          <a:bodyPr wrap="none" rtlCol="0">
            <a:spAutoFit/>
          </a:bodyPr>
          <a:lstStyle/>
          <a:p>
            <a:r>
              <a:rPr lang="et-EE" dirty="0"/>
              <a:t>(Eesti) </a:t>
            </a:r>
          </a:p>
        </p:txBody>
      </p:sp>
      <p:sp>
        <p:nvSpPr>
          <p:cNvPr id="6" name="TextBox 5">
            <a:extLst>
              <a:ext uri="{FF2B5EF4-FFF2-40B4-BE49-F238E27FC236}">
                <a16:creationId xmlns:a16="http://schemas.microsoft.com/office/drawing/2014/main" id="{CFDB1025-CB57-4429-B881-B07DC575402B}"/>
              </a:ext>
            </a:extLst>
          </p:cNvPr>
          <p:cNvSpPr txBox="1"/>
          <p:nvPr/>
        </p:nvSpPr>
        <p:spPr>
          <a:xfrm>
            <a:off x="3802048" y="3059668"/>
            <a:ext cx="1531188" cy="369332"/>
          </a:xfrm>
          <a:prstGeom prst="rect">
            <a:avLst/>
          </a:prstGeom>
          <a:noFill/>
        </p:spPr>
        <p:txBody>
          <a:bodyPr wrap="none" rtlCol="0">
            <a:spAutoFit/>
          </a:bodyPr>
          <a:lstStyle/>
          <a:p>
            <a:r>
              <a:rPr lang="et-EE" dirty="0">
                <a:solidFill>
                  <a:schemeClr val="accent1"/>
                </a:solidFill>
              </a:rPr>
              <a:t>(Ida-Virumaa)</a:t>
            </a:r>
            <a:r>
              <a:rPr lang="et-EE" dirty="0"/>
              <a:t> </a:t>
            </a:r>
          </a:p>
        </p:txBody>
      </p:sp>
    </p:spTree>
    <p:extLst>
      <p:ext uri="{BB962C8B-B14F-4D97-AF65-F5344CB8AC3E}">
        <p14:creationId xmlns:p14="http://schemas.microsoft.com/office/powerpoint/2010/main" val="29624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0A16A63-A7D5-479E-B702-380599727EDB}"/>
              </a:ext>
            </a:extLst>
          </p:cNvPr>
          <p:cNvSpPr>
            <a:spLocks noGrp="1"/>
          </p:cNvSpPr>
          <p:nvPr>
            <p:ph type="title"/>
          </p:nvPr>
        </p:nvSpPr>
        <p:spPr/>
        <p:txBody>
          <a:bodyPr/>
          <a:lstStyle/>
          <a:p>
            <a:r>
              <a:rPr lang="et-EE" b="1" dirty="0">
                <a:solidFill>
                  <a:srgbClr val="FF0000"/>
                </a:solidFill>
              </a:rPr>
              <a:t>Palve </a:t>
            </a:r>
            <a:r>
              <a:rPr lang="et-EE" b="1" dirty="0"/>
              <a:t>– </a:t>
            </a:r>
            <a:r>
              <a:rPr lang="et-EE" b="1" dirty="0" err="1"/>
              <a:t>EHISesse</a:t>
            </a:r>
            <a:r>
              <a:rPr lang="et-EE" b="1" dirty="0"/>
              <a:t> märkimine (ka rahastuse alus!)</a:t>
            </a:r>
            <a:r>
              <a:rPr lang="et-EE" dirty="0"/>
              <a:t>	</a:t>
            </a:r>
          </a:p>
        </p:txBody>
      </p:sp>
      <p:sp>
        <p:nvSpPr>
          <p:cNvPr id="3" name="Sisu kohatäide 2">
            <a:extLst>
              <a:ext uri="{FF2B5EF4-FFF2-40B4-BE49-F238E27FC236}">
                <a16:creationId xmlns:a16="http://schemas.microsoft.com/office/drawing/2014/main" id="{F1EBE37C-B5A8-4F71-88A1-3810453AAB96}"/>
              </a:ext>
            </a:extLst>
          </p:cNvPr>
          <p:cNvSpPr>
            <a:spLocks noGrp="1"/>
          </p:cNvSpPr>
          <p:nvPr>
            <p:ph idx="1"/>
          </p:nvPr>
        </p:nvSpPr>
        <p:spPr/>
        <p:txBody>
          <a:bodyPr/>
          <a:lstStyle/>
          <a:p>
            <a:r>
              <a:rPr lang="et-EE" dirty="0"/>
              <a:t>Palun vaadake üle Eesti hariduse infosüsteemi kantud andmed: kas kõik õppijad on sisestatud</a:t>
            </a:r>
          </a:p>
          <a:p>
            <a:pPr marL="0" indent="0">
              <a:buNone/>
            </a:pPr>
            <a:endParaRPr lang="et-EE" dirty="0"/>
          </a:p>
        </p:txBody>
      </p:sp>
      <p:pic>
        <p:nvPicPr>
          <p:cNvPr id="4" name="Pilt 3">
            <a:extLst>
              <a:ext uri="{FF2B5EF4-FFF2-40B4-BE49-F238E27FC236}">
                <a16:creationId xmlns:a16="http://schemas.microsoft.com/office/drawing/2014/main" id="{D9E618FA-C0D3-45D4-9B9C-CADD9A71B63F}"/>
              </a:ext>
            </a:extLst>
          </p:cNvPr>
          <p:cNvPicPr>
            <a:picLocks noChangeAspect="1"/>
          </p:cNvPicPr>
          <p:nvPr/>
        </p:nvPicPr>
        <p:blipFill>
          <a:blip r:embed="rId2"/>
          <a:stretch>
            <a:fillRect/>
          </a:stretch>
        </p:blipFill>
        <p:spPr>
          <a:xfrm>
            <a:off x="1937891" y="2687087"/>
            <a:ext cx="8161463" cy="4170913"/>
          </a:xfrm>
          <a:prstGeom prst="rect">
            <a:avLst/>
          </a:prstGeom>
        </p:spPr>
      </p:pic>
    </p:spTree>
    <p:extLst>
      <p:ext uri="{BB962C8B-B14F-4D97-AF65-F5344CB8AC3E}">
        <p14:creationId xmlns:p14="http://schemas.microsoft.com/office/powerpoint/2010/main" val="1460080267"/>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2678</Words>
  <Application>Microsoft Office PowerPoint</Application>
  <PresentationFormat>Laiekraan</PresentationFormat>
  <Paragraphs>264</Paragraphs>
  <Slides>41</Slides>
  <Notes>6</Notes>
  <HiddenSlides>0</HiddenSlides>
  <MMClips>0</MMClips>
  <ScaleCrop>false</ScaleCrop>
  <HeadingPairs>
    <vt:vector size="6" baseType="variant">
      <vt:variant>
        <vt:lpstr>Kasutatud fondid</vt:lpstr>
      </vt:variant>
      <vt:variant>
        <vt:i4>8</vt:i4>
      </vt:variant>
      <vt:variant>
        <vt:lpstr>Kujundus</vt:lpstr>
      </vt:variant>
      <vt:variant>
        <vt:i4>1</vt:i4>
      </vt:variant>
      <vt:variant>
        <vt:lpstr>Slaidipealkirjad</vt:lpstr>
      </vt:variant>
      <vt:variant>
        <vt:i4>41</vt:i4>
      </vt:variant>
    </vt:vector>
  </HeadingPairs>
  <TitlesOfParts>
    <vt:vector size="50" baseType="lpstr">
      <vt:lpstr>Arial</vt:lpstr>
      <vt:lpstr>Calibri</vt:lpstr>
      <vt:lpstr>Calibri Light</vt:lpstr>
      <vt:lpstr>inherit</vt:lpstr>
      <vt:lpstr>Lato</vt:lpstr>
      <vt:lpstr>Lato Heavy</vt:lpstr>
      <vt:lpstr>Tahoma</vt:lpstr>
      <vt:lpstr>Wingdings</vt:lpstr>
      <vt:lpstr>Office'i kujundus</vt:lpstr>
      <vt:lpstr>PowerPointi esitlus</vt:lpstr>
      <vt:lpstr>Täna tuleb juttu </vt:lpstr>
      <vt:lpstr>Olukord Ukraina hariduses </vt:lpstr>
      <vt:lpstr>Ukraina lapsed ja noored Eestis </vt:lpstr>
      <vt:lpstr>Jaotus maakondade lõikes (16. mai) </vt:lpstr>
      <vt:lpstr>Jaotus õppekeele lõikes (EHIS, 13. mai) </vt:lpstr>
      <vt:lpstr>Jaotus õppekeele lõikes Ida-Virumaal </vt:lpstr>
      <vt:lpstr>Jaotus õppetasemete lõikes (13.mai)</vt:lpstr>
      <vt:lpstr>Palve – EHISesse märkimine (ka rahastuse alus!) </vt:lpstr>
      <vt:lpstr>Rahastamine</vt:lpstr>
      <vt:lpstr>Mida toetusega teha saab?</vt:lpstr>
      <vt:lpstr>Kuidas ja millistel tingimustel toetust antakse? </vt:lpstr>
      <vt:lpstr>LIIKUMINE KLASSIST KLASSI JA HARIDUSTASEME LÕPETAMINE</vt:lpstr>
      <vt:lpstr>Õppe korraldusest sügisel 2022 </vt:lpstr>
      <vt:lpstr>Variandid otsuseks:</vt:lpstr>
      <vt:lpstr>Mis võiks olla kajastatud klassitunnistusel? </vt:lpstr>
      <vt:lpstr>9. või 11. klassi lõpetamine Ukraina haridussüsteemis</vt:lpstr>
      <vt:lpstr>Kuhu lõpetaja või tema pereliige saab pöörduda tunnistuse saamiseks? </vt:lpstr>
      <vt:lpstr>Rahvusvaheline Ukraina kool (1) https://lms.e-school.net.ua/guide </vt:lpstr>
      <vt:lpstr>PowerPointi esitlus</vt:lpstr>
      <vt:lpstr>Paindlikud üleminekud formaalhariduses </vt:lpstr>
      <vt:lpstr>PowerPointi esitlus</vt:lpstr>
      <vt:lpstr>PowerPointi esitlus</vt:lpstr>
      <vt:lpstr>PowerPointi esitlus</vt:lpstr>
      <vt:lpstr>PowerPointi esitlus</vt:lpstr>
      <vt:lpstr>Kutsevalikuõpet pakkuvad koolid</vt:lpstr>
      <vt:lpstr>PowerPointi esitlus</vt:lpstr>
      <vt:lpstr>PowerPointi esitlus</vt:lpstr>
      <vt:lpstr>Õppekorralduslikud sõnumid</vt:lpstr>
      <vt:lpstr>PowerPointi esitlus</vt:lpstr>
      <vt:lpstr>Õppekorralduslikud sõnumid </vt:lpstr>
      <vt:lpstr>https://www.err.ee/1608578047/valitsus-kiitis-heaks-802-9-miljoni-eurose-lisaeelarve </vt:lpstr>
      <vt:lpstr>Suviste keelelaagrite info: </vt:lpstr>
      <vt:lpstr>Laagrikorraldaja tagab: </vt:lpstr>
      <vt:lpstr>PowerPointi esitlus</vt:lpstr>
      <vt:lpstr>Koduõpet ei ole mõistlik soovitada, sest </vt:lpstr>
      <vt:lpstr>Õpetajatest ja õpetajale</vt:lpstr>
      <vt:lpstr> Kuidas Ukraina haridusvaldkonna töötajaid tööle vormistada? </vt:lpstr>
      <vt:lpstr>Keeleoskusnõuded õpetavale personalile</vt:lpstr>
      <vt:lpstr>Toetavad materjalid: </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Mari Tikerpuu</dc:creator>
  <cp:lastModifiedBy>Mari Tikerpuu</cp:lastModifiedBy>
  <cp:revision>22</cp:revision>
  <dcterms:created xsi:type="dcterms:W3CDTF">2022-05-17T08:15:52Z</dcterms:created>
  <dcterms:modified xsi:type="dcterms:W3CDTF">2022-05-17T12:23:31Z</dcterms:modified>
</cp:coreProperties>
</file>