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61"/>
  </p:notesMasterIdLst>
  <p:sldIdLst>
    <p:sldId id="306" r:id="rId5"/>
    <p:sldId id="333" r:id="rId6"/>
    <p:sldId id="336" r:id="rId7"/>
    <p:sldId id="337" r:id="rId8"/>
    <p:sldId id="328" r:id="rId9"/>
    <p:sldId id="350" r:id="rId10"/>
    <p:sldId id="330" r:id="rId11"/>
    <p:sldId id="327" r:id="rId12"/>
    <p:sldId id="354" r:id="rId13"/>
    <p:sldId id="309" r:id="rId14"/>
    <p:sldId id="339" r:id="rId15"/>
    <p:sldId id="353" r:id="rId16"/>
    <p:sldId id="338" r:id="rId17"/>
    <p:sldId id="335" r:id="rId18"/>
    <p:sldId id="329" r:id="rId19"/>
    <p:sldId id="355" r:id="rId20"/>
    <p:sldId id="352" r:id="rId21"/>
    <p:sldId id="351" r:id="rId22"/>
    <p:sldId id="346" r:id="rId23"/>
    <p:sldId id="310" r:id="rId24"/>
    <p:sldId id="356" r:id="rId25"/>
    <p:sldId id="311" r:id="rId26"/>
    <p:sldId id="358" r:id="rId27"/>
    <p:sldId id="357" r:id="rId28"/>
    <p:sldId id="361" r:id="rId29"/>
    <p:sldId id="360" r:id="rId30"/>
    <p:sldId id="341" r:id="rId31"/>
    <p:sldId id="372" r:id="rId32"/>
    <p:sldId id="312" r:id="rId33"/>
    <p:sldId id="342" r:id="rId34"/>
    <p:sldId id="313" r:id="rId35"/>
    <p:sldId id="362" r:id="rId36"/>
    <p:sldId id="345" r:id="rId37"/>
    <p:sldId id="314" r:id="rId38"/>
    <p:sldId id="315" r:id="rId39"/>
    <p:sldId id="363" r:id="rId40"/>
    <p:sldId id="365" r:id="rId41"/>
    <p:sldId id="371" r:id="rId42"/>
    <p:sldId id="367" r:id="rId43"/>
    <p:sldId id="364" r:id="rId44"/>
    <p:sldId id="366" r:id="rId45"/>
    <p:sldId id="323" r:id="rId46"/>
    <p:sldId id="319" r:id="rId47"/>
    <p:sldId id="368" r:id="rId48"/>
    <p:sldId id="320" r:id="rId49"/>
    <p:sldId id="369" r:id="rId50"/>
    <p:sldId id="322" r:id="rId51"/>
    <p:sldId id="373" r:id="rId52"/>
    <p:sldId id="343" r:id="rId53"/>
    <p:sldId id="324" r:id="rId54"/>
    <p:sldId id="344" r:id="rId55"/>
    <p:sldId id="325" r:id="rId56"/>
    <p:sldId id="347" r:id="rId57"/>
    <p:sldId id="348" r:id="rId58"/>
    <p:sldId id="349" r:id="rId59"/>
    <p:sldId id="340" r:id="rId6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5"/>
    <a:srgbClr val="D9D9D9"/>
    <a:srgbClr val="485160"/>
    <a:srgbClr val="4EB0C2"/>
    <a:srgbClr val="A1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9" d="100"/>
          <a:sy n="79" d="100"/>
        </p:scale>
        <p:origin x="283"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4D4A3-D1B5-4CA0-A145-4DED892A6E97}" type="datetimeFigureOut">
              <a:rPr lang="et-EE" smtClean="0"/>
              <a:t>16.10.2019</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996DF-84FF-43A4-9643-9AE356ABF5B5}" type="slidenum">
              <a:rPr lang="et-EE" smtClean="0"/>
              <a:t>‹#›</a:t>
            </a:fld>
            <a:endParaRPr lang="et-EE"/>
          </a:p>
        </p:txBody>
      </p:sp>
    </p:spTree>
    <p:extLst>
      <p:ext uri="{BB962C8B-B14F-4D97-AF65-F5344CB8AC3E}">
        <p14:creationId xmlns:p14="http://schemas.microsoft.com/office/powerpoint/2010/main" val="75906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Ministry of Education and Research of Estonia. My name is Mari </a:t>
            </a:r>
            <a:r>
              <a:rPr lang="en-US" sz="1200" kern="1200" dirty="0" err="1" smtClean="0">
                <a:solidFill>
                  <a:schemeClr val="tx1"/>
                </a:solidFill>
                <a:effectLst/>
                <a:latin typeface="+mn-lt"/>
                <a:ea typeface="+mn-ea"/>
                <a:cs typeface="+mn-cs"/>
              </a:rPr>
              <a:t>Maasikas</a:t>
            </a:r>
            <a:r>
              <a:rPr lang="en-US" sz="1200" kern="1200" dirty="0" smtClean="0">
                <a:solidFill>
                  <a:schemeClr val="tx1"/>
                </a:solidFill>
                <a:effectLst/>
                <a:latin typeface="+mn-lt"/>
                <a:ea typeface="+mn-ea"/>
                <a:cs typeface="+mn-cs"/>
              </a:rPr>
              <a:t> from the department of ministry and let me give you a very brief overview of our ministry and Estonia’s education system.</a:t>
            </a:r>
            <a:endParaRPr lang="et-EE" dirty="0"/>
          </a:p>
        </p:txBody>
      </p:sp>
      <p:sp>
        <p:nvSpPr>
          <p:cNvPr id="4" name="Slaidinumbri kohatäide 3"/>
          <p:cNvSpPr>
            <a:spLocks noGrp="1"/>
          </p:cNvSpPr>
          <p:nvPr>
            <p:ph type="sldNum" sz="quarter" idx="10"/>
          </p:nvPr>
        </p:nvSpPr>
        <p:spPr/>
        <p:txBody>
          <a:bodyPr/>
          <a:lstStyle/>
          <a:p>
            <a:fld id="{399E6BC0-97F5-4438-ACBF-4885E58BB790}" type="slidenum">
              <a:rPr lang="et-EE" smtClean="0"/>
              <a:t>1</a:t>
            </a:fld>
            <a:endParaRPr lang="et-EE"/>
          </a:p>
        </p:txBody>
      </p:sp>
    </p:spTree>
    <p:extLst>
      <p:ext uri="{BB962C8B-B14F-4D97-AF65-F5344CB8AC3E}">
        <p14:creationId xmlns:p14="http://schemas.microsoft.com/office/powerpoint/2010/main" val="383771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16/10/2019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01752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4457" y="-1"/>
            <a:ext cx="4151086" cy="5936343"/>
          </a:xfrm>
          <a:custGeom>
            <a:avLst/>
            <a:gdLst>
              <a:gd name="connsiteX0" fmla="*/ 0 w 4151086"/>
              <a:gd name="connsiteY0" fmla="*/ 0 h 5936343"/>
              <a:gd name="connsiteX1" fmla="*/ 4151086 w 4151086"/>
              <a:gd name="connsiteY1" fmla="*/ 0 h 5936343"/>
              <a:gd name="connsiteX2" fmla="*/ 4151086 w 4151086"/>
              <a:gd name="connsiteY2" fmla="*/ 5936343 h 5936343"/>
              <a:gd name="connsiteX3" fmla="*/ 0 w 4151086"/>
              <a:gd name="connsiteY3" fmla="*/ 5936343 h 5936343"/>
            </a:gdLst>
            <a:ahLst/>
            <a:cxnLst>
              <a:cxn ang="0">
                <a:pos x="connsiteX0" y="connsiteY0"/>
              </a:cxn>
              <a:cxn ang="0">
                <a:pos x="connsiteX1" y="connsiteY1"/>
              </a:cxn>
              <a:cxn ang="0">
                <a:pos x="connsiteX2" y="connsiteY2"/>
              </a:cxn>
              <a:cxn ang="0">
                <a:pos x="connsiteX3" y="connsiteY3"/>
              </a:cxn>
            </a:cxnLst>
            <a:rect l="l" t="t" r="r" b="b"/>
            <a:pathLst>
              <a:path w="4151086" h="5936343">
                <a:moveTo>
                  <a:pt x="0" y="0"/>
                </a:moveTo>
                <a:lnTo>
                  <a:pt x="4151086" y="0"/>
                </a:lnTo>
                <a:lnTo>
                  <a:pt x="4151086" y="5936343"/>
                </a:lnTo>
                <a:lnTo>
                  <a:pt x="0" y="5936343"/>
                </a:lnTo>
                <a:close/>
              </a:path>
            </a:pathLst>
          </a:custGeom>
        </p:spPr>
        <p:txBody>
          <a:bodyPr wrap="square">
            <a:noAutofit/>
          </a:bodyPr>
          <a:lstStyle/>
          <a:p>
            <a:endParaRPr lang="id-ID"/>
          </a:p>
        </p:txBody>
      </p:sp>
    </p:spTree>
    <p:extLst>
      <p:ext uri="{BB962C8B-B14F-4D97-AF65-F5344CB8AC3E}">
        <p14:creationId xmlns:p14="http://schemas.microsoft.com/office/powerpoint/2010/main" val="19351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572778" y="734097"/>
            <a:ext cx="4619223" cy="5383369"/>
          </a:xfrm>
          <a:custGeom>
            <a:avLst/>
            <a:gdLst>
              <a:gd name="connsiteX0" fmla="*/ 0 w 4619223"/>
              <a:gd name="connsiteY0" fmla="*/ 0 h 5383369"/>
              <a:gd name="connsiteX1" fmla="*/ 4619223 w 4619223"/>
              <a:gd name="connsiteY1" fmla="*/ 0 h 5383369"/>
              <a:gd name="connsiteX2" fmla="*/ 4619223 w 4619223"/>
              <a:gd name="connsiteY2" fmla="*/ 5383369 h 5383369"/>
              <a:gd name="connsiteX3" fmla="*/ 0 w 4619223"/>
              <a:gd name="connsiteY3" fmla="*/ 5383369 h 5383369"/>
            </a:gdLst>
            <a:ahLst/>
            <a:cxnLst>
              <a:cxn ang="0">
                <a:pos x="connsiteX0" y="connsiteY0"/>
              </a:cxn>
              <a:cxn ang="0">
                <a:pos x="connsiteX1" y="connsiteY1"/>
              </a:cxn>
              <a:cxn ang="0">
                <a:pos x="connsiteX2" y="connsiteY2"/>
              </a:cxn>
              <a:cxn ang="0">
                <a:pos x="connsiteX3" y="connsiteY3"/>
              </a:cxn>
            </a:cxnLst>
            <a:rect l="l" t="t" r="r" b="b"/>
            <a:pathLst>
              <a:path w="4619223" h="5383369">
                <a:moveTo>
                  <a:pt x="0" y="0"/>
                </a:moveTo>
                <a:lnTo>
                  <a:pt x="4619223" y="0"/>
                </a:lnTo>
                <a:lnTo>
                  <a:pt x="4619223" y="5383369"/>
                </a:lnTo>
                <a:lnTo>
                  <a:pt x="0" y="5383369"/>
                </a:lnTo>
                <a:close/>
              </a:path>
            </a:pathLst>
          </a:custGeom>
        </p:spPr>
        <p:txBody>
          <a:bodyPr wrap="square">
            <a:noAutofit/>
          </a:bodyPr>
          <a:lstStyle/>
          <a:p>
            <a:endParaRPr lang="id-ID"/>
          </a:p>
        </p:txBody>
      </p:sp>
    </p:spTree>
    <p:extLst>
      <p:ext uri="{BB962C8B-B14F-4D97-AF65-F5344CB8AC3E}">
        <p14:creationId xmlns:p14="http://schemas.microsoft.com/office/powerpoint/2010/main" val="154658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1"/>
            <a:ext cx="2963417" cy="3437566"/>
          </a:xfrm>
          <a:custGeom>
            <a:avLst/>
            <a:gdLst>
              <a:gd name="connsiteX0" fmla="*/ 1481708 w 2963417"/>
              <a:gd name="connsiteY0" fmla="*/ 0 h 3437566"/>
              <a:gd name="connsiteX1" fmla="*/ 2963417 w 2963417"/>
              <a:gd name="connsiteY1" fmla="*/ 740855 h 3437566"/>
              <a:gd name="connsiteX2" fmla="*/ 2963417 w 2963417"/>
              <a:gd name="connsiteY2" fmla="*/ 2696711 h 3437566"/>
              <a:gd name="connsiteX3" fmla="*/ 1481708 w 2963417"/>
              <a:gd name="connsiteY3" fmla="*/ 3437566 h 3437566"/>
              <a:gd name="connsiteX4" fmla="*/ 0 w 2963417"/>
              <a:gd name="connsiteY4" fmla="*/ 2696711 h 3437566"/>
              <a:gd name="connsiteX5" fmla="*/ 0 w 2963417"/>
              <a:gd name="connsiteY5" fmla="*/ 740855 h 3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417" h="3437566">
                <a:moveTo>
                  <a:pt x="1481708" y="0"/>
                </a:moveTo>
                <a:lnTo>
                  <a:pt x="2963417" y="740855"/>
                </a:lnTo>
                <a:lnTo>
                  <a:pt x="2963417" y="2696711"/>
                </a:lnTo>
                <a:lnTo>
                  <a:pt x="1481708" y="3437566"/>
                </a:lnTo>
                <a:lnTo>
                  <a:pt x="0" y="2696711"/>
                </a:lnTo>
                <a:lnTo>
                  <a:pt x="0" y="740855"/>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1205935" y="2980368"/>
            <a:ext cx="2963417" cy="3437566"/>
          </a:xfrm>
          <a:custGeom>
            <a:avLst/>
            <a:gdLst>
              <a:gd name="connsiteX0" fmla="*/ 1481708 w 2963417"/>
              <a:gd name="connsiteY0" fmla="*/ 0 h 3437566"/>
              <a:gd name="connsiteX1" fmla="*/ 2963417 w 2963417"/>
              <a:gd name="connsiteY1" fmla="*/ 740855 h 3437566"/>
              <a:gd name="connsiteX2" fmla="*/ 2963417 w 2963417"/>
              <a:gd name="connsiteY2" fmla="*/ 2696711 h 3437566"/>
              <a:gd name="connsiteX3" fmla="*/ 1481708 w 2963417"/>
              <a:gd name="connsiteY3" fmla="*/ 3437566 h 3437566"/>
              <a:gd name="connsiteX4" fmla="*/ 0 w 2963417"/>
              <a:gd name="connsiteY4" fmla="*/ 2696711 h 3437566"/>
              <a:gd name="connsiteX5" fmla="*/ 0 w 2963417"/>
              <a:gd name="connsiteY5" fmla="*/ 740855 h 3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417" h="3437566">
                <a:moveTo>
                  <a:pt x="1481708" y="0"/>
                </a:moveTo>
                <a:lnTo>
                  <a:pt x="2963417" y="740855"/>
                </a:lnTo>
                <a:lnTo>
                  <a:pt x="2963417" y="2696711"/>
                </a:lnTo>
                <a:lnTo>
                  <a:pt x="1481708" y="3437566"/>
                </a:lnTo>
                <a:lnTo>
                  <a:pt x="0" y="2696711"/>
                </a:lnTo>
                <a:lnTo>
                  <a:pt x="0" y="740855"/>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1857832" y="2627088"/>
            <a:ext cx="2963417" cy="3437566"/>
          </a:xfrm>
          <a:custGeom>
            <a:avLst/>
            <a:gdLst>
              <a:gd name="connsiteX0" fmla="*/ 1481708 w 2963417"/>
              <a:gd name="connsiteY0" fmla="*/ 0 h 3437566"/>
              <a:gd name="connsiteX1" fmla="*/ 2963417 w 2963417"/>
              <a:gd name="connsiteY1" fmla="*/ 740855 h 3437566"/>
              <a:gd name="connsiteX2" fmla="*/ 2963417 w 2963417"/>
              <a:gd name="connsiteY2" fmla="*/ 2696711 h 3437566"/>
              <a:gd name="connsiteX3" fmla="*/ 1481708 w 2963417"/>
              <a:gd name="connsiteY3" fmla="*/ 3437566 h 3437566"/>
              <a:gd name="connsiteX4" fmla="*/ 0 w 2963417"/>
              <a:gd name="connsiteY4" fmla="*/ 2696711 h 3437566"/>
              <a:gd name="connsiteX5" fmla="*/ 0 w 2963417"/>
              <a:gd name="connsiteY5" fmla="*/ 740855 h 3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417" h="3437566">
                <a:moveTo>
                  <a:pt x="1481708" y="0"/>
                </a:moveTo>
                <a:lnTo>
                  <a:pt x="2963417" y="740855"/>
                </a:lnTo>
                <a:lnTo>
                  <a:pt x="2963417" y="2696711"/>
                </a:lnTo>
                <a:lnTo>
                  <a:pt x="1481708" y="3437566"/>
                </a:lnTo>
                <a:lnTo>
                  <a:pt x="0" y="2696711"/>
                </a:lnTo>
                <a:lnTo>
                  <a:pt x="0" y="740855"/>
                </a:lnTo>
                <a:close/>
              </a:path>
            </a:pathLst>
          </a:custGeom>
        </p:spPr>
        <p:txBody>
          <a:bodyPr wrap="square">
            <a:noAutofit/>
          </a:bodyPr>
          <a:lstStyle/>
          <a:p>
            <a:endParaRPr lang="id-ID"/>
          </a:p>
        </p:txBody>
      </p:sp>
    </p:spTree>
    <p:extLst>
      <p:ext uri="{BB962C8B-B14F-4D97-AF65-F5344CB8AC3E}">
        <p14:creationId xmlns:p14="http://schemas.microsoft.com/office/powerpoint/2010/main" val="71423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6125028" cy="6858000"/>
          </a:xfrm>
          <a:custGeom>
            <a:avLst/>
            <a:gdLst>
              <a:gd name="connsiteX0" fmla="*/ 0 w 6125028"/>
              <a:gd name="connsiteY0" fmla="*/ 0 h 6858000"/>
              <a:gd name="connsiteX1" fmla="*/ 6125028 w 6125028"/>
              <a:gd name="connsiteY1" fmla="*/ 0 h 6858000"/>
              <a:gd name="connsiteX2" fmla="*/ 4949371 w 6125028"/>
              <a:gd name="connsiteY2" fmla="*/ 6858000 h 6858000"/>
              <a:gd name="connsiteX3" fmla="*/ 0 w 61250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25028" h="6858000">
                <a:moveTo>
                  <a:pt x="0" y="0"/>
                </a:moveTo>
                <a:lnTo>
                  <a:pt x="6125028" y="0"/>
                </a:lnTo>
                <a:lnTo>
                  <a:pt x="4949371"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6513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62743" y="2104571"/>
            <a:ext cx="3860800" cy="2438400"/>
          </a:xfrm>
          <a:custGeom>
            <a:avLst/>
            <a:gdLst>
              <a:gd name="connsiteX0" fmla="*/ 0 w 3860800"/>
              <a:gd name="connsiteY0" fmla="*/ 0 h 2438400"/>
              <a:gd name="connsiteX1" fmla="*/ 3860800 w 3860800"/>
              <a:gd name="connsiteY1" fmla="*/ 0 h 2438400"/>
              <a:gd name="connsiteX2" fmla="*/ 3860800 w 3860800"/>
              <a:gd name="connsiteY2" fmla="*/ 2438400 h 2438400"/>
              <a:gd name="connsiteX3" fmla="*/ 0 w 38608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3860800" h="2438400">
                <a:moveTo>
                  <a:pt x="0" y="0"/>
                </a:moveTo>
                <a:lnTo>
                  <a:pt x="3860800" y="0"/>
                </a:lnTo>
                <a:lnTo>
                  <a:pt x="3860800" y="2438400"/>
                </a:lnTo>
                <a:lnTo>
                  <a:pt x="0" y="2438400"/>
                </a:lnTo>
                <a:close/>
              </a:path>
            </a:pathLst>
          </a:custGeom>
        </p:spPr>
        <p:txBody>
          <a:bodyPr wrap="square">
            <a:noAutofit/>
          </a:bodyPr>
          <a:lstStyle/>
          <a:p>
            <a:endParaRPr lang="id-ID"/>
          </a:p>
        </p:txBody>
      </p:sp>
    </p:spTree>
    <p:extLst>
      <p:ext uri="{BB962C8B-B14F-4D97-AF65-F5344CB8AC3E}">
        <p14:creationId xmlns:p14="http://schemas.microsoft.com/office/powerpoint/2010/main" val="37995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374743" y="1596571"/>
            <a:ext cx="2481943" cy="3323772"/>
          </a:xfrm>
          <a:custGeom>
            <a:avLst/>
            <a:gdLst>
              <a:gd name="connsiteX0" fmla="*/ 0 w 2481943"/>
              <a:gd name="connsiteY0" fmla="*/ 0 h 3323772"/>
              <a:gd name="connsiteX1" fmla="*/ 2481943 w 2481943"/>
              <a:gd name="connsiteY1" fmla="*/ 0 h 3323772"/>
              <a:gd name="connsiteX2" fmla="*/ 2481943 w 2481943"/>
              <a:gd name="connsiteY2" fmla="*/ 3323772 h 3323772"/>
              <a:gd name="connsiteX3" fmla="*/ 0 w 2481943"/>
              <a:gd name="connsiteY3" fmla="*/ 3323772 h 3323772"/>
            </a:gdLst>
            <a:ahLst/>
            <a:cxnLst>
              <a:cxn ang="0">
                <a:pos x="connsiteX0" y="connsiteY0"/>
              </a:cxn>
              <a:cxn ang="0">
                <a:pos x="connsiteX1" y="connsiteY1"/>
              </a:cxn>
              <a:cxn ang="0">
                <a:pos x="connsiteX2" y="connsiteY2"/>
              </a:cxn>
              <a:cxn ang="0">
                <a:pos x="connsiteX3" y="connsiteY3"/>
              </a:cxn>
            </a:cxnLst>
            <a:rect l="l" t="t" r="r" b="b"/>
            <a:pathLst>
              <a:path w="2481943" h="3323772">
                <a:moveTo>
                  <a:pt x="0" y="0"/>
                </a:moveTo>
                <a:lnTo>
                  <a:pt x="2481943" y="0"/>
                </a:lnTo>
                <a:lnTo>
                  <a:pt x="2481943" y="3323772"/>
                </a:lnTo>
                <a:lnTo>
                  <a:pt x="0" y="3323772"/>
                </a:lnTo>
                <a:close/>
              </a:path>
            </a:pathLst>
          </a:custGeom>
        </p:spPr>
        <p:txBody>
          <a:bodyPr wrap="square">
            <a:noAutofit/>
          </a:bodyPr>
          <a:lstStyle/>
          <a:p>
            <a:endParaRPr lang="id-ID"/>
          </a:p>
        </p:txBody>
      </p:sp>
    </p:spTree>
    <p:extLst>
      <p:ext uri="{BB962C8B-B14F-4D97-AF65-F5344CB8AC3E}">
        <p14:creationId xmlns:p14="http://schemas.microsoft.com/office/powerpoint/2010/main" val="304371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16700" y="1155700"/>
            <a:ext cx="2628900" cy="4521200"/>
          </a:xfrm>
          <a:custGeom>
            <a:avLst/>
            <a:gdLst>
              <a:gd name="connsiteX0" fmla="*/ 0 w 2628900"/>
              <a:gd name="connsiteY0" fmla="*/ 0 h 4521200"/>
              <a:gd name="connsiteX1" fmla="*/ 2628900 w 2628900"/>
              <a:gd name="connsiteY1" fmla="*/ 0 h 4521200"/>
              <a:gd name="connsiteX2" fmla="*/ 2628900 w 2628900"/>
              <a:gd name="connsiteY2" fmla="*/ 4521200 h 4521200"/>
              <a:gd name="connsiteX3" fmla="*/ 0 w 2628900"/>
              <a:gd name="connsiteY3" fmla="*/ 4521200 h 4521200"/>
            </a:gdLst>
            <a:ahLst/>
            <a:cxnLst>
              <a:cxn ang="0">
                <a:pos x="connsiteX0" y="connsiteY0"/>
              </a:cxn>
              <a:cxn ang="0">
                <a:pos x="connsiteX1" y="connsiteY1"/>
              </a:cxn>
              <a:cxn ang="0">
                <a:pos x="connsiteX2" y="connsiteY2"/>
              </a:cxn>
              <a:cxn ang="0">
                <a:pos x="connsiteX3" y="connsiteY3"/>
              </a:cxn>
            </a:cxnLst>
            <a:rect l="l" t="t" r="r" b="b"/>
            <a:pathLst>
              <a:path w="2628900" h="4521200">
                <a:moveTo>
                  <a:pt x="0" y="0"/>
                </a:moveTo>
                <a:lnTo>
                  <a:pt x="2628900" y="0"/>
                </a:lnTo>
                <a:lnTo>
                  <a:pt x="2628900" y="4521200"/>
                </a:lnTo>
                <a:lnTo>
                  <a:pt x="0" y="4521200"/>
                </a:lnTo>
                <a:close/>
              </a:path>
            </a:pathLst>
          </a:custGeom>
        </p:spPr>
        <p:txBody>
          <a:bodyPr wrap="square">
            <a:noAutofit/>
          </a:bodyPr>
          <a:lstStyle/>
          <a:p>
            <a:endParaRPr lang="id-ID"/>
          </a:p>
        </p:txBody>
      </p:sp>
    </p:spTree>
    <p:extLst>
      <p:ext uri="{BB962C8B-B14F-4D97-AF65-F5344CB8AC3E}">
        <p14:creationId xmlns:p14="http://schemas.microsoft.com/office/powerpoint/2010/main" val="128631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81100" y="1238250"/>
            <a:ext cx="2990850" cy="3943350"/>
          </a:xfrm>
          <a:custGeom>
            <a:avLst/>
            <a:gdLst>
              <a:gd name="connsiteX0" fmla="*/ 0 w 2990850"/>
              <a:gd name="connsiteY0" fmla="*/ 0 h 3943350"/>
              <a:gd name="connsiteX1" fmla="*/ 2990850 w 2990850"/>
              <a:gd name="connsiteY1" fmla="*/ 0 h 3943350"/>
              <a:gd name="connsiteX2" fmla="*/ 2990850 w 2990850"/>
              <a:gd name="connsiteY2" fmla="*/ 3943350 h 3943350"/>
              <a:gd name="connsiteX3" fmla="*/ 0 w 2990850"/>
              <a:gd name="connsiteY3" fmla="*/ 3943350 h 3943350"/>
            </a:gdLst>
            <a:ahLst/>
            <a:cxnLst>
              <a:cxn ang="0">
                <a:pos x="connsiteX0" y="connsiteY0"/>
              </a:cxn>
              <a:cxn ang="0">
                <a:pos x="connsiteX1" y="connsiteY1"/>
              </a:cxn>
              <a:cxn ang="0">
                <a:pos x="connsiteX2" y="connsiteY2"/>
              </a:cxn>
              <a:cxn ang="0">
                <a:pos x="connsiteX3" y="connsiteY3"/>
              </a:cxn>
            </a:cxnLst>
            <a:rect l="l" t="t" r="r" b="b"/>
            <a:pathLst>
              <a:path w="2990850" h="3943350">
                <a:moveTo>
                  <a:pt x="0" y="0"/>
                </a:moveTo>
                <a:lnTo>
                  <a:pt x="2990850" y="0"/>
                </a:lnTo>
                <a:lnTo>
                  <a:pt x="2990850" y="3943350"/>
                </a:lnTo>
                <a:lnTo>
                  <a:pt x="0" y="3943350"/>
                </a:lnTo>
                <a:close/>
              </a:path>
            </a:pathLst>
          </a:custGeom>
        </p:spPr>
        <p:txBody>
          <a:bodyPr wrap="square">
            <a:noAutofit/>
          </a:bodyPr>
          <a:lstStyle/>
          <a:p>
            <a:endParaRPr lang="id-ID"/>
          </a:p>
        </p:txBody>
      </p:sp>
    </p:spTree>
    <p:extLst>
      <p:ext uri="{BB962C8B-B14F-4D97-AF65-F5344CB8AC3E}">
        <p14:creationId xmlns:p14="http://schemas.microsoft.com/office/powerpoint/2010/main" val="60321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231887" cy="6869392"/>
          </a:xfrm>
          <a:custGeom>
            <a:avLst/>
            <a:gdLst>
              <a:gd name="connsiteX0" fmla="*/ 0 w 4231887"/>
              <a:gd name="connsiteY0" fmla="*/ 0 h 6869392"/>
              <a:gd name="connsiteX1" fmla="*/ 4231887 w 4231887"/>
              <a:gd name="connsiteY1" fmla="*/ 0 h 6869392"/>
              <a:gd name="connsiteX2" fmla="*/ 2230434 w 4231887"/>
              <a:gd name="connsiteY2" fmla="*/ 3392293 h 6869392"/>
              <a:gd name="connsiteX3" fmla="*/ 2841047 w 4231887"/>
              <a:gd name="connsiteY3" fmla="*/ 3392293 h 6869392"/>
              <a:gd name="connsiteX4" fmla="*/ 814151 w 4231887"/>
              <a:gd name="connsiteY4" fmla="*/ 6869392 h 6869392"/>
              <a:gd name="connsiteX5" fmla="*/ 0 w 4231887"/>
              <a:gd name="connsiteY5" fmla="*/ 6869392 h 686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87" h="6869392">
                <a:moveTo>
                  <a:pt x="0" y="0"/>
                </a:moveTo>
                <a:lnTo>
                  <a:pt x="4231887" y="0"/>
                </a:lnTo>
                <a:lnTo>
                  <a:pt x="2230434" y="3392293"/>
                </a:lnTo>
                <a:lnTo>
                  <a:pt x="2841047" y="3392293"/>
                </a:lnTo>
                <a:lnTo>
                  <a:pt x="814151" y="6869392"/>
                </a:lnTo>
                <a:lnTo>
                  <a:pt x="0" y="6869392"/>
                </a:lnTo>
                <a:close/>
              </a:path>
            </a:pathLst>
          </a:custGeom>
        </p:spPr>
        <p:txBody>
          <a:bodyPr wrap="square">
            <a:noAutofit/>
          </a:bodyPr>
          <a:lstStyle/>
          <a:p>
            <a:endParaRPr lang="id-ID"/>
          </a:p>
        </p:txBody>
      </p:sp>
    </p:spTree>
    <p:extLst>
      <p:ext uri="{BB962C8B-B14F-4D97-AF65-F5344CB8AC3E}">
        <p14:creationId xmlns:p14="http://schemas.microsoft.com/office/powerpoint/2010/main" val="91018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flipH="1">
            <a:off x="7960113" y="0"/>
            <a:ext cx="4231887" cy="6869392"/>
          </a:xfrm>
          <a:custGeom>
            <a:avLst/>
            <a:gdLst>
              <a:gd name="connsiteX0" fmla="*/ 0 w 4231887"/>
              <a:gd name="connsiteY0" fmla="*/ 0 h 6869392"/>
              <a:gd name="connsiteX1" fmla="*/ 4231887 w 4231887"/>
              <a:gd name="connsiteY1" fmla="*/ 0 h 6869392"/>
              <a:gd name="connsiteX2" fmla="*/ 2230434 w 4231887"/>
              <a:gd name="connsiteY2" fmla="*/ 3392293 h 6869392"/>
              <a:gd name="connsiteX3" fmla="*/ 2841047 w 4231887"/>
              <a:gd name="connsiteY3" fmla="*/ 3392293 h 6869392"/>
              <a:gd name="connsiteX4" fmla="*/ 814151 w 4231887"/>
              <a:gd name="connsiteY4" fmla="*/ 6869392 h 6869392"/>
              <a:gd name="connsiteX5" fmla="*/ 0 w 4231887"/>
              <a:gd name="connsiteY5" fmla="*/ 6869392 h 686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87" h="6869392">
                <a:moveTo>
                  <a:pt x="0" y="0"/>
                </a:moveTo>
                <a:lnTo>
                  <a:pt x="4231887" y="0"/>
                </a:lnTo>
                <a:lnTo>
                  <a:pt x="2230434" y="3392293"/>
                </a:lnTo>
                <a:lnTo>
                  <a:pt x="2841047" y="3392293"/>
                </a:lnTo>
                <a:lnTo>
                  <a:pt x="814151" y="6869392"/>
                </a:lnTo>
                <a:lnTo>
                  <a:pt x="0" y="6869392"/>
                </a:lnTo>
                <a:close/>
              </a:path>
            </a:pathLst>
          </a:custGeom>
        </p:spPr>
        <p:txBody>
          <a:bodyPr wrap="square">
            <a:noAutofit/>
          </a:bodyPr>
          <a:lstStyle/>
          <a:p>
            <a:endParaRPr lang="id-ID"/>
          </a:p>
        </p:txBody>
      </p:sp>
    </p:spTree>
    <p:extLst>
      <p:ext uri="{BB962C8B-B14F-4D97-AF65-F5344CB8AC3E}">
        <p14:creationId xmlns:p14="http://schemas.microsoft.com/office/powerpoint/2010/main" val="313981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15198" y="0"/>
            <a:ext cx="9876803" cy="6864350"/>
          </a:xfrm>
          <a:custGeom>
            <a:avLst/>
            <a:gdLst>
              <a:gd name="connsiteX0" fmla="*/ 3905250 w 9876803"/>
              <a:gd name="connsiteY0" fmla="*/ 0 h 6864350"/>
              <a:gd name="connsiteX1" fmla="*/ 9876803 w 9876803"/>
              <a:gd name="connsiteY1" fmla="*/ 0 h 6864350"/>
              <a:gd name="connsiteX2" fmla="*/ 9876803 w 9876803"/>
              <a:gd name="connsiteY2" fmla="*/ 6858000 h 6864350"/>
              <a:gd name="connsiteX3" fmla="*/ 0 w 9876803"/>
              <a:gd name="connsiteY3" fmla="*/ 6864350 h 6864350"/>
            </a:gdLst>
            <a:ahLst/>
            <a:cxnLst>
              <a:cxn ang="0">
                <a:pos x="connsiteX0" y="connsiteY0"/>
              </a:cxn>
              <a:cxn ang="0">
                <a:pos x="connsiteX1" y="connsiteY1"/>
              </a:cxn>
              <a:cxn ang="0">
                <a:pos x="connsiteX2" y="connsiteY2"/>
              </a:cxn>
              <a:cxn ang="0">
                <a:pos x="connsiteX3" y="connsiteY3"/>
              </a:cxn>
            </a:cxnLst>
            <a:rect l="l" t="t" r="r" b="b"/>
            <a:pathLst>
              <a:path w="9876803" h="6864350">
                <a:moveTo>
                  <a:pt x="3905250" y="0"/>
                </a:moveTo>
                <a:lnTo>
                  <a:pt x="9876803" y="0"/>
                </a:lnTo>
                <a:lnTo>
                  <a:pt x="9876803" y="6858000"/>
                </a:lnTo>
                <a:lnTo>
                  <a:pt x="0" y="6864350"/>
                </a:lnTo>
                <a:close/>
              </a:path>
            </a:pathLst>
          </a:custGeom>
        </p:spPr>
        <p:txBody>
          <a:bodyPr wrap="square">
            <a:noAutofit/>
          </a:bodyPr>
          <a:lstStyle/>
          <a:p>
            <a:endParaRPr lang="id-ID"/>
          </a:p>
        </p:txBody>
      </p:sp>
    </p:spTree>
    <p:extLst>
      <p:ext uri="{BB962C8B-B14F-4D97-AF65-F5344CB8AC3E}">
        <p14:creationId xmlns:p14="http://schemas.microsoft.com/office/powerpoint/2010/main" val="403801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51324" y="1"/>
            <a:ext cx="7943996" cy="6858000"/>
          </a:xfrm>
          <a:custGeom>
            <a:avLst/>
            <a:gdLst>
              <a:gd name="connsiteX0" fmla="*/ 3976274 w 7943996"/>
              <a:gd name="connsiteY0" fmla="*/ 0 h 6858000"/>
              <a:gd name="connsiteX1" fmla="*/ 7943996 w 7943996"/>
              <a:gd name="connsiteY1" fmla="*/ 0 h 6858000"/>
              <a:gd name="connsiteX2" fmla="*/ 7943996 w 7943996"/>
              <a:gd name="connsiteY2" fmla="*/ 3437551 h 6858000"/>
              <a:gd name="connsiteX3" fmla="*/ 5951584 w 7943996"/>
              <a:gd name="connsiteY3" fmla="*/ 6858000 h 6858000"/>
              <a:gd name="connsiteX4" fmla="*/ 0 w 794399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996" h="6858000">
                <a:moveTo>
                  <a:pt x="3976274" y="0"/>
                </a:moveTo>
                <a:lnTo>
                  <a:pt x="7943996" y="0"/>
                </a:lnTo>
                <a:lnTo>
                  <a:pt x="7943996" y="3437551"/>
                </a:lnTo>
                <a:lnTo>
                  <a:pt x="5951584"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08443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06862" y="0"/>
            <a:ext cx="5585138" cy="6870062"/>
          </a:xfrm>
          <a:custGeom>
            <a:avLst/>
            <a:gdLst>
              <a:gd name="connsiteX0" fmla="*/ 0 w 5585138"/>
              <a:gd name="connsiteY0" fmla="*/ 0 h 6870062"/>
              <a:gd name="connsiteX1" fmla="*/ 5585138 w 5585138"/>
              <a:gd name="connsiteY1" fmla="*/ 0 h 6870062"/>
              <a:gd name="connsiteX2" fmla="*/ 5585138 w 5585138"/>
              <a:gd name="connsiteY2" fmla="*/ 6870062 h 6870062"/>
              <a:gd name="connsiteX3" fmla="*/ 3931868 w 5585138"/>
              <a:gd name="connsiteY3" fmla="*/ 6870062 h 6870062"/>
            </a:gdLst>
            <a:ahLst/>
            <a:cxnLst>
              <a:cxn ang="0">
                <a:pos x="connsiteX0" y="connsiteY0"/>
              </a:cxn>
              <a:cxn ang="0">
                <a:pos x="connsiteX1" y="connsiteY1"/>
              </a:cxn>
              <a:cxn ang="0">
                <a:pos x="connsiteX2" y="connsiteY2"/>
              </a:cxn>
              <a:cxn ang="0">
                <a:pos x="connsiteX3" y="connsiteY3"/>
              </a:cxn>
            </a:cxnLst>
            <a:rect l="l" t="t" r="r" b="b"/>
            <a:pathLst>
              <a:path w="5585138" h="6870062">
                <a:moveTo>
                  <a:pt x="0" y="0"/>
                </a:moveTo>
                <a:lnTo>
                  <a:pt x="5585138" y="0"/>
                </a:lnTo>
                <a:lnTo>
                  <a:pt x="5585138" y="6870062"/>
                </a:lnTo>
                <a:lnTo>
                  <a:pt x="3931868" y="6870062"/>
                </a:lnTo>
                <a:close/>
              </a:path>
            </a:pathLst>
          </a:custGeom>
        </p:spPr>
        <p:txBody>
          <a:bodyPr wrap="square">
            <a:noAutofit/>
          </a:bodyPr>
          <a:lstStyle/>
          <a:p>
            <a:endParaRPr lang="id-ID"/>
          </a:p>
        </p:txBody>
      </p:sp>
    </p:spTree>
    <p:extLst>
      <p:ext uri="{BB962C8B-B14F-4D97-AF65-F5344CB8AC3E}">
        <p14:creationId xmlns:p14="http://schemas.microsoft.com/office/powerpoint/2010/main" val="3796351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2621030"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35" name="Picture Placeholder 34"/>
          <p:cNvSpPr>
            <a:spLocks noGrp="1"/>
          </p:cNvSpPr>
          <p:nvPr>
            <p:ph type="pic" sz="quarter" idx="11"/>
          </p:nvPr>
        </p:nvSpPr>
        <p:spPr>
          <a:xfrm>
            <a:off x="4385382"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dirty="0"/>
          </a:p>
        </p:txBody>
      </p:sp>
      <p:sp>
        <p:nvSpPr>
          <p:cNvPr id="36" name="Picture Placeholder 35"/>
          <p:cNvSpPr>
            <a:spLocks noGrp="1"/>
          </p:cNvSpPr>
          <p:nvPr>
            <p:ph type="pic" sz="quarter" idx="12"/>
          </p:nvPr>
        </p:nvSpPr>
        <p:spPr>
          <a:xfrm>
            <a:off x="6209347"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dirty="0"/>
          </a:p>
        </p:txBody>
      </p:sp>
      <p:sp>
        <p:nvSpPr>
          <p:cNvPr id="37" name="Picture Placeholder 36"/>
          <p:cNvSpPr>
            <a:spLocks noGrp="1"/>
          </p:cNvSpPr>
          <p:nvPr>
            <p:ph type="pic" sz="quarter" idx="13"/>
          </p:nvPr>
        </p:nvSpPr>
        <p:spPr>
          <a:xfrm>
            <a:off x="7967828"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dirty="0"/>
          </a:p>
        </p:txBody>
      </p:sp>
      <p:sp>
        <p:nvSpPr>
          <p:cNvPr id="38" name="Picture Placeholder 37"/>
          <p:cNvSpPr>
            <a:spLocks noGrp="1"/>
          </p:cNvSpPr>
          <p:nvPr>
            <p:ph type="pic" sz="quarter" idx="14"/>
          </p:nvPr>
        </p:nvSpPr>
        <p:spPr>
          <a:xfrm>
            <a:off x="1745007"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39" name="Picture Placeholder 38"/>
          <p:cNvSpPr>
            <a:spLocks noGrp="1"/>
          </p:cNvSpPr>
          <p:nvPr>
            <p:ph type="pic" sz="quarter" idx="15"/>
          </p:nvPr>
        </p:nvSpPr>
        <p:spPr>
          <a:xfrm>
            <a:off x="3534554"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0" name="Picture Placeholder 39"/>
          <p:cNvSpPr>
            <a:spLocks noGrp="1"/>
          </p:cNvSpPr>
          <p:nvPr>
            <p:ph type="pic" sz="quarter" idx="16"/>
          </p:nvPr>
        </p:nvSpPr>
        <p:spPr>
          <a:xfrm>
            <a:off x="5325777"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1" name="Picture Placeholder 40"/>
          <p:cNvSpPr>
            <a:spLocks noGrp="1"/>
          </p:cNvSpPr>
          <p:nvPr>
            <p:ph type="pic" sz="quarter" idx="17"/>
          </p:nvPr>
        </p:nvSpPr>
        <p:spPr>
          <a:xfrm>
            <a:off x="7103564"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2" name="Picture Placeholder 41"/>
          <p:cNvSpPr>
            <a:spLocks noGrp="1"/>
          </p:cNvSpPr>
          <p:nvPr>
            <p:ph type="pic" sz="quarter" idx="18"/>
          </p:nvPr>
        </p:nvSpPr>
        <p:spPr>
          <a:xfrm>
            <a:off x="8894787"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3" name="Picture Placeholder 42"/>
          <p:cNvSpPr>
            <a:spLocks noGrp="1"/>
          </p:cNvSpPr>
          <p:nvPr>
            <p:ph type="pic" sz="quarter" idx="19"/>
          </p:nvPr>
        </p:nvSpPr>
        <p:spPr>
          <a:xfrm>
            <a:off x="2610155"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4" name="Picture Placeholder 43"/>
          <p:cNvSpPr>
            <a:spLocks noGrp="1"/>
          </p:cNvSpPr>
          <p:nvPr>
            <p:ph type="pic" sz="quarter" idx="20"/>
          </p:nvPr>
        </p:nvSpPr>
        <p:spPr>
          <a:xfrm>
            <a:off x="4387942"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5" name="Picture Placeholder 44"/>
          <p:cNvSpPr>
            <a:spLocks noGrp="1"/>
          </p:cNvSpPr>
          <p:nvPr>
            <p:ph type="pic" sz="quarter" idx="21"/>
          </p:nvPr>
        </p:nvSpPr>
        <p:spPr>
          <a:xfrm>
            <a:off x="6222012"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6" name="Picture Placeholder 45"/>
          <p:cNvSpPr>
            <a:spLocks noGrp="1"/>
          </p:cNvSpPr>
          <p:nvPr>
            <p:ph type="pic" sz="quarter" idx="22"/>
          </p:nvPr>
        </p:nvSpPr>
        <p:spPr>
          <a:xfrm>
            <a:off x="7985740"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Tree>
    <p:extLst>
      <p:ext uri="{BB962C8B-B14F-4D97-AF65-F5344CB8AC3E}">
        <p14:creationId xmlns:p14="http://schemas.microsoft.com/office/powerpoint/2010/main" val="428560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67450" y="0"/>
            <a:ext cx="5924550" cy="6858000"/>
          </a:xfrm>
          <a:custGeom>
            <a:avLst/>
            <a:gdLst>
              <a:gd name="connsiteX0" fmla="*/ 2743200 w 5924550"/>
              <a:gd name="connsiteY0" fmla="*/ 0 h 6858000"/>
              <a:gd name="connsiteX1" fmla="*/ 5924550 w 5924550"/>
              <a:gd name="connsiteY1" fmla="*/ 0 h 6858000"/>
              <a:gd name="connsiteX2" fmla="*/ 5924550 w 5924550"/>
              <a:gd name="connsiteY2" fmla="*/ 6858000 h 6858000"/>
              <a:gd name="connsiteX3" fmla="*/ 0 w 5924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24550" h="6858000">
                <a:moveTo>
                  <a:pt x="2743200" y="0"/>
                </a:moveTo>
                <a:lnTo>
                  <a:pt x="5924550" y="0"/>
                </a:lnTo>
                <a:lnTo>
                  <a:pt x="5924550"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54992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409371" y="2592100"/>
            <a:ext cx="4484914" cy="2960914"/>
          </a:xfrm>
          <a:custGeom>
            <a:avLst/>
            <a:gdLst>
              <a:gd name="connsiteX0" fmla="*/ 0 w 4484914"/>
              <a:gd name="connsiteY0" fmla="*/ 0 h 2960914"/>
              <a:gd name="connsiteX1" fmla="*/ 4484914 w 4484914"/>
              <a:gd name="connsiteY1" fmla="*/ 0 h 2960914"/>
              <a:gd name="connsiteX2" fmla="*/ 4484914 w 4484914"/>
              <a:gd name="connsiteY2" fmla="*/ 2960914 h 2960914"/>
              <a:gd name="connsiteX3" fmla="*/ 0 w 4484914"/>
              <a:gd name="connsiteY3" fmla="*/ 2960914 h 2960914"/>
            </a:gdLst>
            <a:ahLst/>
            <a:cxnLst>
              <a:cxn ang="0">
                <a:pos x="connsiteX0" y="connsiteY0"/>
              </a:cxn>
              <a:cxn ang="0">
                <a:pos x="connsiteX1" y="connsiteY1"/>
              </a:cxn>
              <a:cxn ang="0">
                <a:pos x="connsiteX2" y="connsiteY2"/>
              </a:cxn>
              <a:cxn ang="0">
                <a:pos x="connsiteX3" y="connsiteY3"/>
              </a:cxn>
            </a:cxnLst>
            <a:rect l="l" t="t" r="r" b="b"/>
            <a:pathLst>
              <a:path w="4484914" h="2960914">
                <a:moveTo>
                  <a:pt x="0" y="0"/>
                </a:moveTo>
                <a:lnTo>
                  <a:pt x="4484914" y="0"/>
                </a:lnTo>
                <a:lnTo>
                  <a:pt x="4484914" y="2960914"/>
                </a:lnTo>
                <a:lnTo>
                  <a:pt x="0" y="2960914"/>
                </a:lnTo>
                <a:close/>
              </a:path>
            </a:pathLst>
          </a:custGeom>
        </p:spPr>
        <p:txBody>
          <a:bodyPr wrap="square">
            <a:noAutofit/>
          </a:bodyPr>
          <a:lstStyle/>
          <a:p>
            <a:endParaRPr lang="id-ID"/>
          </a:p>
        </p:txBody>
      </p:sp>
    </p:spTree>
    <p:extLst>
      <p:ext uri="{BB962C8B-B14F-4D97-AF65-F5344CB8AC3E}">
        <p14:creationId xmlns:p14="http://schemas.microsoft.com/office/powerpoint/2010/main" val="2983938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6308875" cy="6858000"/>
          </a:xfrm>
          <a:custGeom>
            <a:avLst/>
            <a:gdLst>
              <a:gd name="connsiteX0" fmla="*/ 1635183 w 6308875"/>
              <a:gd name="connsiteY0" fmla="*/ 0 h 6858000"/>
              <a:gd name="connsiteX1" fmla="*/ 6308875 w 6308875"/>
              <a:gd name="connsiteY1" fmla="*/ 0 h 6858000"/>
              <a:gd name="connsiteX2" fmla="*/ 2513788 w 6308875"/>
              <a:gd name="connsiteY2" fmla="*/ 6858000 h 6858000"/>
              <a:gd name="connsiteX3" fmla="*/ 0 w 6308875"/>
              <a:gd name="connsiteY3" fmla="*/ 6858000 h 6858000"/>
              <a:gd name="connsiteX4" fmla="*/ 0 w 6308875"/>
              <a:gd name="connsiteY4" fmla="*/ 287987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875" h="6858000">
                <a:moveTo>
                  <a:pt x="1635183" y="0"/>
                </a:moveTo>
                <a:lnTo>
                  <a:pt x="6308875" y="0"/>
                </a:lnTo>
                <a:lnTo>
                  <a:pt x="2513788" y="6858000"/>
                </a:lnTo>
                <a:lnTo>
                  <a:pt x="0" y="6858000"/>
                </a:lnTo>
                <a:lnTo>
                  <a:pt x="0" y="2879872"/>
                </a:lnTo>
                <a:close/>
              </a:path>
            </a:pathLst>
          </a:custGeom>
        </p:spPr>
        <p:txBody>
          <a:bodyPr wrap="square">
            <a:noAutofit/>
          </a:bodyPr>
          <a:lstStyle/>
          <a:p>
            <a:endParaRPr lang="id-ID"/>
          </a:p>
        </p:txBody>
      </p:sp>
    </p:spTree>
    <p:extLst>
      <p:ext uri="{BB962C8B-B14F-4D97-AF65-F5344CB8AC3E}">
        <p14:creationId xmlns:p14="http://schemas.microsoft.com/office/powerpoint/2010/main" val="100107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flipH="1">
            <a:off x="5883125" y="0"/>
            <a:ext cx="6308875" cy="6858000"/>
          </a:xfrm>
          <a:custGeom>
            <a:avLst/>
            <a:gdLst>
              <a:gd name="connsiteX0" fmla="*/ 1635183 w 6308875"/>
              <a:gd name="connsiteY0" fmla="*/ 0 h 6858000"/>
              <a:gd name="connsiteX1" fmla="*/ 6308875 w 6308875"/>
              <a:gd name="connsiteY1" fmla="*/ 0 h 6858000"/>
              <a:gd name="connsiteX2" fmla="*/ 2513788 w 6308875"/>
              <a:gd name="connsiteY2" fmla="*/ 6858000 h 6858000"/>
              <a:gd name="connsiteX3" fmla="*/ 0 w 6308875"/>
              <a:gd name="connsiteY3" fmla="*/ 6858000 h 6858000"/>
              <a:gd name="connsiteX4" fmla="*/ 0 w 6308875"/>
              <a:gd name="connsiteY4" fmla="*/ 287987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875" h="6858000">
                <a:moveTo>
                  <a:pt x="1635183" y="0"/>
                </a:moveTo>
                <a:lnTo>
                  <a:pt x="6308875" y="0"/>
                </a:lnTo>
                <a:lnTo>
                  <a:pt x="2513788" y="6858000"/>
                </a:lnTo>
                <a:lnTo>
                  <a:pt x="0" y="6858000"/>
                </a:lnTo>
                <a:lnTo>
                  <a:pt x="0" y="2879872"/>
                </a:lnTo>
                <a:close/>
              </a:path>
            </a:pathLst>
          </a:custGeom>
        </p:spPr>
        <p:txBody>
          <a:bodyPr wrap="square">
            <a:noAutofit/>
          </a:bodyPr>
          <a:lstStyle/>
          <a:p>
            <a:endParaRPr lang="id-ID"/>
          </a:p>
        </p:txBody>
      </p:sp>
    </p:spTree>
    <p:extLst>
      <p:ext uri="{BB962C8B-B14F-4D97-AF65-F5344CB8AC3E}">
        <p14:creationId xmlns:p14="http://schemas.microsoft.com/office/powerpoint/2010/main" val="403239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5037" y="2203963"/>
            <a:ext cx="6138808" cy="2604341"/>
          </a:xfrm>
          <a:custGeom>
            <a:avLst/>
            <a:gdLst>
              <a:gd name="connsiteX0" fmla="*/ 1400655 w 6138808"/>
              <a:gd name="connsiteY0" fmla="*/ 0 h 2604341"/>
              <a:gd name="connsiteX1" fmla="*/ 6138808 w 6138808"/>
              <a:gd name="connsiteY1" fmla="*/ 0 h 2604341"/>
              <a:gd name="connsiteX2" fmla="*/ 6138808 w 6138808"/>
              <a:gd name="connsiteY2" fmla="*/ 2604341 h 2604341"/>
              <a:gd name="connsiteX3" fmla="*/ 0 w 6138808"/>
              <a:gd name="connsiteY3" fmla="*/ 2604341 h 2604341"/>
            </a:gdLst>
            <a:ahLst/>
            <a:cxnLst>
              <a:cxn ang="0">
                <a:pos x="connsiteX0" y="connsiteY0"/>
              </a:cxn>
              <a:cxn ang="0">
                <a:pos x="connsiteX1" y="connsiteY1"/>
              </a:cxn>
              <a:cxn ang="0">
                <a:pos x="connsiteX2" y="connsiteY2"/>
              </a:cxn>
              <a:cxn ang="0">
                <a:pos x="connsiteX3" y="connsiteY3"/>
              </a:cxn>
            </a:cxnLst>
            <a:rect l="l" t="t" r="r" b="b"/>
            <a:pathLst>
              <a:path w="6138808" h="2604341">
                <a:moveTo>
                  <a:pt x="1400655" y="0"/>
                </a:moveTo>
                <a:lnTo>
                  <a:pt x="6138808" y="0"/>
                </a:lnTo>
                <a:lnTo>
                  <a:pt x="6138808" y="2604341"/>
                </a:lnTo>
                <a:lnTo>
                  <a:pt x="0" y="2604341"/>
                </a:lnTo>
                <a:close/>
              </a:path>
            </a:pathLst>
          </a:custGeom>
        </p:spPr>
        <p:txBody>
          <a:bodyPr wrap="square">
            <a:noAutofit/>
          </a:bodyPr>
          <a:lstStyle/>
          <a:p>
            <a:endParaRPr lang="id-ID"/>
          </a:p>
        </p:txBody>
      </p:sp>
    </p:spTree>
    <p:extLst>
      <p:ext uri="{BB962C8B-B14F-4D97-AF65-F5344CB8AC3E}">
        <p14:creationId xmlns:p14="http://schemas.microsoft.com/office/powerpoint/2010/main" val="1156751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32637" y="1383511"/>
            <a:ext cx="3107663" cy="1963738"/>
          </a:xfrm>
          <a:custGeom>
            <a:avLst/>
            <a:gdLst>
              <a:gd name="connsiteX0" fmla="*/ 0 w 3107663"/>
              <a:gd name="connsiteY0" fmla="*/ 0 h 1963738"/>
              <a:gd name="connsiteX1" fmla="*/ 3107663 w 3107663"/>
              <a:gd name="connsiteY1" fmla="*/ 0 h 1963738"/>
              <a:gd name="connsiteX2" fmla="*/ 3107663 w 3107663"/>
              <a:gd name="connsiteY2" fmla="*/ 1963738 h 1963738"/>
              <a:gd name="connsiteX3" fmla="*/ 0 w 3107663"/>
              <a:gd name="connsiteY3" fmla="*/ 1963738 h 1963738"/>
            </a:gdLst>
            <a:ahLst/>
            <a:cxnLst>
              <a:cxn ang="0">
                <a:pos x="connsiteX0" y="connsiteY0"/>
              </a:cxn>
              <a:cxn ang="0">
                <a:pos x="connsiteX1" y="connsiteY1"/>
              </a:cxn>
              <a:cxn ang="0">
                <a:pos x="connsiteX2" y="connsiteY2"/>
              </a:cxn>
              <a:cxn ang="0">
                <a:pos x="connsiteX3" y="connsiteY3"/>
              </a:cxn>
            </a:cxnLst>
            <a:rect l="l" t="t" r="r" b="b"/>
            <a:pathLst>
              <a:path w="3107663" h="1963738">
                <a:moveTo>
                  <a:pt x="0" y="0"/>
                </a:moveTo>
                <a:lnTo>
                  <a:pt x="3107663" y="0"/>
                </a:lnTo>
                <a:lnTo>
                  <a:pt x="3107663" y="1963738"/>
                </a:lnTo>
                <a:lnTo>
                  <a:pt x="0" y="1963738"/>
                </a:lnTo>
                <a:close/>
              </a:path>
            </a:pathLst>
          </a:custGeom>
        </p:spPr>
        <p:txBody>
          <a:bodyPr wrap="square">
            <a:noAutofit/>
          </a:bodyPr>
          <a:lstStyle/>
          <a:p>
            <a:endParaRPr lang="id-ID"/>
          </a:p>
        </p:txBody>
      </p:sp>
    </p:spTree>
    <p:extLst>
      <p:ext uri="{BB962C8B-B14F-4D97-AF65-F5344CB8AC3E}">
        <p14:creationId xmlns:p14="http://schemas.microsoft.com/office/powerpoint/2010/main" val="2305150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525588"/>
            <a:ext cx="6026765" cy="3600204"/>
          </a:xfrm>
          <a:custGeom>
            <a:avLst/>
            <a:gdLst>
              <a:gd name="connsiteX0" fmla="*/ 0 w 6026765"/>
              <a:gd name="connsiteY0" fmla="*/ 0 h 3600204"/>
              <a:gd name="connsiteX1" fmla="*/ 6026765 w 6026765"/>
              <a:gd name="connsiteY1" fmla="*/ 0 h 3600204"/>
              <a:gd name="connsiteX2" fmla="*/ 3806378 w 6026765"/>
              <a:gd name="connsiteY2" fmla="*/ 3600204 h 3600204"/>
              <a:gd name="connsiteX3" fmla="*/ 0 w 6026765"/>
              <a:gd name="connsiteY3" fmla="*/ 3600204 h 3600204"/>
            </a:gdLst>
            <a:ahLst/>
            <a:cxnLst>
              <a:cxn ang="0">
                <a:pos x="connsiteX0" y="connsiteY0"/>
              </a:cxn>
              <a:cxn ang="0">
                <a:pos x="connsiteX1" y="connsiteY1"/>
              </a:cxn>
              <a:cxn ang="0">
                <a:pos x="connsiteX2" y="connsiteY2"/>
              </a:cxn>
              <a:cxn ang="0">
                <a:pos x="connsiteX3" y="connsiteY3"/>
              </a:cxn>
            </a:cxnLst>
            <a:rect l="l" t="t" r="r" b="b"/>
            <a:pathLst>
              <a:path w="6026765" h="3600204">
                <a:moveTo>
                  <a:pt x="0" y="0"/>
                </a:moveTo>
                <a:lnTo>
                  <a:pt x="6026765" y="0"/>
                </a:lnTo>
                <a:lnTo>
                  <a:pt x="3806378" y="3600204"/>
                </a:lnTo>
                <a:lnTo>
                  <a:pt x="0" y="3600204"/>
                </a:lnTo>
                <a:close/>
              </a:path>
            </a:pathLst>
          </a:custGeom>
        </p:spPr>
        <p:txBody>
          <a:bodyPr wrap="square">
            <a:noAutofit/>
          </a:bodyPr>
          <a:lstStyle/>
          <a:p>
            <a:endParaRPr lang="id-ID"/>
          </a:p>
        </p:txBody>
      </p:sp>
    </p:spTree>
    <p:extLst>
      <p:ext uri="{BB962C8B-B14F-4D97-AF65-F5344CB8AC3E}">
        <p14:creationId xmlns:p14="http://schemas.microsoft.com/office/powerpoint/2010/main" val="266559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16/10/2019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514833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91788" y="664029"/>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
        <p:nvSpPr>
          <p:cNvPr id="19" name="Picture Placeholder 18"/>
          <p:cNvSpPr>
            <a:spLocks noGrp="1"/>
          </p:cNvSpPr>
          <p:nvPr>
            <p:ph type="pic" sz="quarter" idx="11"/>
          </p:nvPr>
        </p:nvSpPr>
        <p:spPr>
          <a:xfrm>
            <a:off x="1173841" y="2520945"/>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
        <p:nvSpPr>
          <p:cNvPr id="20" name="Picture Placeholder 19"/>
          <p:cNvSpPr>
            <a:spLocks noGrp="1"/>
          </p:cNvSpPr>
          <p:nvPr>
            <p:ph type="pic" sz="quarter" idx="12"/>
          </p:nvPr>
        </p:nvSpPr>
        <p:spPr>
          <a:xfrm>
            <a:off x="8009740" y="2520945"/>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4591788" y="4403931"/>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Tree>
    <p:extLst>
      <p:ext uri="{BB962C8B-B14F-4D97-AF65-F5344CB8AC3E}">
        <p14:creationId xmlns:p14="http://schemas.microsoft.com/office/powerpoint/2010/main" val="68285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6319149" cy="6857992"/>
          </a:xfrm>
          <a:custGeom>
            <a:avLst/>
            <a:gdLst>
              <a:gd name="connsiteX0" fmla="*/ 1653266 w 6319149"/>
              <a:gd name="connsiteY0" fmla="*/ 0 h 6857992"/>
              <a:gd name="connsiteX1" fmla="*/ 6319149 w 6319149"/>
              <a:gd name="connsiteY1" fmla="*/ 0 h 6857992"/>
              <a:gd name="connsiteX2" fmla="*/ 2437037 w 6319149"/>
              <a:gd name="connsiteY2" fmla="*/ 6857992 h 6857992"/>
              <a:gd name="connsiteX3" fmla="*/ 0 w 6319149"/>
              <a:gd name="connsiteY3" fmla="*/ 6857992 h 6857992"/>
              <a:gd name="connsiteX4" fmla="*/ 0 w 6319149"/>
              <a:gd name="connsiteY4" fmla="*/ 2816676 h 685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149" h="6857992">
                <a:moveTo>
                  <a:pt x="1653266" y="0"/>
                </a:moveTo>
                <a:lnTo>
                  <a:pt x="6319149" y="0"/>
                </a:lnTo>
                <a:lnTo>
                  <a:pt x="2437037" y="6857992"/>
                </a:lnTo>
                <a:lnTo>
                  <a:pt x="0" y="6857992"/>
                </a:lnTo>
                <a:lnTo>
                  <a:pt x="0" y="2816676"/>
                </a:lnTo>
                <a:close/>
              </a:path>
            </a:pathLst>
          </a:custGeom>
        </p:spPr>
        <p:txBody>
          <a:bodyPr wrap="square">
            <a:noAutofit/>
          </a:bodyPr>
          <a:lstStyle/>
          <a:p>
            <a:endParaRPr lang="id-ID"/>
          </a:p>
        </p:txBody>
      </p:sp>
    </p:spTree>
    <p:extLst>
      <p:ext uri="{BB962C8B-B14F-4D97-AF65-F5344CB8AC3E}">
        <p14:creationId xmlns:p14="http://schemas.microsoft.com/office/powerpoint/2010/main" val="4133163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3516200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32152" y="-7543"/>
            <a:ext cx="6059848" cy="6865543"/>
          </a:xfrm>
          <a:custGeom>
            <a:avLst/>
            <a:gdLst>
              <a:gd name="connsiteX0" fmla="*/ 3848475 w 6059848"/>
              <a:gd name="connsiteY0" fmla="*/ 0 h 6865543"/>
              <a:gd name="connsiteX1" fmla="*/ 6059848 w 6059848"/>
              <a:gd name="connsiteY1" fmla="*/ 0 h 6865543"/>
              <a:gd name="connsiteX2" fmla="*/ 6059848 w 6059848"/>
              <a:gd name="connsiteY2" fmla="*/ 6865543 h 6865543"/>
              <a:gd name="connsiteX3" fmla="*/ 0 w 6059848"/>
              <a:gd name="connsiteY3" fmla="*/ 6865543 h 6865543"/>
            </a:gdLst>
            <a:ahLst/>
            <a:cxnLst>
              <a:cxn ang="0">
                <a:pos x="connsiteX0" y="connsiteY0"/>
              </a:cxn>
              <a:cxn ang="0">
                <a:pos x="connsiteX1" y="connsiteY1"/>
              </a:cxn>
              <a:cxn ang="0">
                <a:pos x="connsiteX2" y="connsiteY2"/>
              </a:cxn>
              <a:cxn ang="0">
                <a:pos x="connsiteX3" y="connsiteY3"/>
              </a:cxn>
            </a:cxnLst>
            <a:rect l="l" t="t" r="r" b="b"/>
            <a:pathLst>
              <a:path w="6059848" h="6865543">
                <a:moveTo>
                  <a:pt x="3848475" y="0"/>
                </a:moveTo>
                <a:lnTo>
                  <a:pt x="6059848" y="0"/>
                </a:lnTo>
                <a:lnTo>
                  <a:pt x="6059848" y="6865543"/>
                </a:lnTo>
                <a:lnTo>
                  <a:pt x="0" y="6865543"/>
                </a:lnTo>
                <a:close/>
              </a:path>
            </a:pathLst>
          </a:custGeom>
        </p:spPr>
        <p:txBody>
          <a:bodyPr wrap="square">
            <a:noAutofit/>
          </a:bodyPr>
          <a:lstStyle/>
          <a:p>
            <a:endParaRPr lang="id-ID"/>
          </a:p>
        </p:txBody>
      </p:sp>
    </p:spTree>
    <p:extLst>
      <p:ext uri="{BB962C8B-B14F-4D97-AF65-F5344CB8AC3E}">
        <p14:creationId xmlns:p14="http://schemas.microsoft.com/office/powerpoint/2010/main" val="3432888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3433272" cy="5944172"/>
          </a:xfrm>
          <a:custGeom>
            <a:avLst/>
            <a:gdLst>
              <a:gd name="connsiteX0" fmla="*/ 0 w 3433272"/>
              <a:gd name="connsiteY0" fmla="*/ 0 h 5944172"/>
              <a:gd name="connsiteX1" fmla="*/ 3433272 w 3433272"/>
              <a:gd name="connsiteY1" fmla="*/ 0 h 5944172"/>
              <a:gd name="connsiteX2" fmla="*/ 0 w 3433272"/>
              <a:gd name="connsiteY2" fmla="*/ 5944172 h 5944172"/>
            </a:gdLst>
            <a:ahLst/>
            <a:cxnLst>
              <a:cxn ang="0">
                <a:pos x="connsiteX0" y="connsiteY0"/>
              </a:cxn>
              <a:cxn ang="0">
                <a:pos x="connsiteX1" y="connsiteY1"/>
              </a:cxn>
              <a:cxn ang="0">
                <a:pos x="connsiteX2" y="connsiteY2"/>
              </a:cxn>
            </a:cxnLst>
            <a:rect l="l" t="t" r="r" b="b"/>
            <a:pathLst>
              <a:path w="3433272" h="5944172">
                <a:moveTo>
                  <a:pt x="0" y="0"/>
                </a:moveTo>
                <a:lnTo>
                  <a:pt x="3433272" y="0"/>
                </a:lnTo>
                <a:lnTo>
                  <a:pt x="0" y="5944172"/>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358743" y="1376112"/>
            <a:ext cx="3797053" cy="2373155"/>
          </a:xfrm>
          <a:custGeom>
            <a:avLst/>
            <a:gdLst>
              <a:gd name="connsiteX0" fmla="*/ 0 w 3797053"/>
              <a:gd name="connsiteY0" fmla="*/ 0 h 2373155"/>
              <a:gd name="connsiteX1" fmla="*/ 3797053 w 3797053"/>
              <a:gd name="connsiteY1" fmla="*/ 0 h 2373155"/>
              <a:gd name="connsiteX2" fmla="*/ 3797053 w 3797053"/>
              <a:gd name="connsiteY2" fmla="*/ 2373155 h 2373155"/>
              <a:gd name="connsiteX3" fmla="*/ 0 w 3797053"/>
              <a:gd name="connsiteY3" fmla="*/ 2373155 h 2373155"/>
            </a:gdLst>
            <a:ahLst/>
            <a:cxnLst>
              <a:cxn ang="0">
                <a:pos x="connsiteX0" y="connsiteY0"/>
              </a:cxn>
              <a:cxn ang="0">
                <a:pos x="connsiteX1" y="connsiteY1"/>
              </a:cxn>
              <a:cxn ang="0">
                <a:pos x="connsiteX2" y="connsiteY2"/>
              </a:cxn>
              <a:cxn ang="0">
                <a:pos x="connsiteX3" y="connsiteY3"/>
              </a:cxn>
            </a:cxnLst>
            <a:rect l="l" t="t" r="r" b="b"/>
            <a:pathLst>
              <a:path w="3797053" h="2373155">
                <a:moveTo>
                  <a:pt x="0" y="0"/>
                </a:moveTo>
                <a:lnTo>
                  <a:pt x="3797053" y="0"/>
                </a:lnTo>
                <a:lnTo>
                  <a:pt x="3797053" y="2373155"/>
                </a:lnTo>
                <a:lnTo>
                  <a:pt x="0" y="2373155"/>
                </a:lnTo>
                <a:close/>
              </a:path>
            </a:pathLst>
          </a:custGeom>
        </p:spPr>
        <p:txBody>
          <a:bodyPr wrap="square">
            <a:noAutofit/>
          </a:bodyPr>
          <a:lstStyle/>
          <a:p>
            <a:endParaRPr lang="id-ID"/>
          </a:p>
        </p:txBody>
      </p:sp>
    </p:spTree>
    <p:extLst>
      <p:ext uri="{BB962C8B-B14F-4D97-AF65-F5344CB8AC3E}">
        <p14:creationId xmlns:p14="http://schemas.microsoft.com/office/powerpoint/2010/main" val="1490532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28AD-D26E-498C-B19E-0744A134F0D4}" type="datetimeFigureOut">
              <a:rPr lang="id-ID" smtClean="0"/>
              <a:t>16/10/2019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3936113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28AD-D26E-498C-B19E-0744A134F0D4}" type="datetimeFigureOut">
              <a:rPr lang="id-ID" smtClean="0"/>
              <a:t>16/10/2019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907027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16/10/2019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80993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16/10/2019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904067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29101" y="1"/>
            <a:ext cx="7962900" cy="6857999"/>
          </a:xfrm>
          <a:custGeom>
            <a:avLst/>
            <a:gdLst>
              <a:gd name="connsiteX0" fmla="*/ 6621151 w 7962900"/>
              <a:gd name="connsiteY0" fmla="*/ 0 h 6857999"/>
              <a:gd name="connsiteX1" fmla="*/ 7962900 w 7962900"/>
              <a:gd name="connsiteY1" fmla="*/ 0 h 6857999"/>
              <a:gd name="connsiteX2" fmla="*/ 7962900 w 7962900"/>
              <a:gd name="connsiteY2" fmla="*/ 6857999 h 6857999"/>
              <a:gd name="connsiteX3" fmla="*/ 0 w 7962900"/>
              <a:gd name="connsiteY3" fmla="*/ 6857999 h 6857999"/>
              <a:gd name="connsiteX4" fmla="*/ 3932080 w 7962900"/>
              <a:gd name="connsiteY4" fmla="*/ 6172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900" h="6857999">
                <a:moveTo>
                  <a:pt x="6621151" y="0"/>
                </a:moveTo>
                <a:lnTo>
                  <a:pt x="7962900" y="0"/>
                </a:lnTo>
                <a:lnTo>
                  <a:pt x="7962900" y="6857999"/>
                </a:lnTo>
                <a:lnTo>
                  <a:pt x="0" y="6857999"/>
                </a:lnTo>
                <a:lnTo>
                  <a:pt x="3932080" y="6172"/>
                </a:lnTo>
                <a:close/>
              </a:path>
            </a:pathLst>
          </a:custGeom>
        </p:spPr>
        <p:txBody>
          <a:bodyPr wrap="square">
            <a:noAutofit/>
          </a:bodyPr>
          <a:lstStyle/>
          <a:p>
            <a:endParaRPr lang="id-ID"/>
          </a:p>
        </p:txBody>
      </p:sp>
    </p:spTree>
    <p:extLst>
      <p:ext uri="{BB962C8B-B14F-4D97-AF65-F5344CB8AC3E}">
        <p14:creationId xmlns:p14="http://schemas.microsoft.com/office/powerpoint/2010/main" val="243978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628AD-D26E-498C-B19E-0744A134F0D4}" type="datetimeFigureOut">
              <a:rPr lang="id-ID" smtClean="0"/>
              <a:t>16/10/2019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2592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88628AD-D26E-498C-B19E-0744A134F0D4}" type="datetimeFigureOut">
              <a:rPr lang="id-ID" smtClean="0"/>
              <a:t>16/10/2019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409032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88628AD-D26E-498C-B19E-0744A134F0D4}" type="datetimeFigureOut">
              <a:rPr lang="id-ID" smtClean="0"/>
              <a:t>16/10/2019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44776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88628AD-D26E-498C-B19E-0744A134F0D4}" type="datetimeFigureOut">
              <a:rPr lang="id-ID" smtClean="0"/>
              <a:t>16/10/2019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406830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628AD-D26E-498C-B19E-0744A134F0D4}" type="datetimeFigureOut">
              <a:rPr lang="id-ID" smtClean="0"/>
              <a:t>16/10/2019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310078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49944" y="595086"/>
            <a:ext cx="5036457" cy="3236686"/>
          </a:xfrm>
          <a:custGeom>
            <a:avLst/>
            <a:gdLst>
              <a:gd name="connsiteX0" fmla="*/ 0 w 5036457"/>
              <a:gd name="connsiteY0" fmla="*/ 0 h 3236686"/>
              <a:gd name="connsiteX1" fmla="*/ 5036457 w 5036457"/>
              <a:gd name="connsiteY1" fmla="*/ 0 h 3236686"/>
              <a:gd name="connsiteX2" fmla="*/ 5036457 w 5036457"/>
              <a:gd name="connsiteY2" fmla="*/ 3236686 h 3236686"/>
              <a:gd name="connsiteX3" fmla="*/ 0 w 5036457"/>
              <a:gd name="connsiteY3" fmla="*/ 3236686 h 3236686"/>
            </a:gdLst>
            <a:ahLst/>
            <a:cxnLst>
              <a:cxn ang="0">
                <a:pos x="connsiteX0" y="connsiteY0"/>
              </a:cxn>
              <a:cxn ang="0">
                <a:pos x="connsiteX1" y="connsiteY1"/>
              </a:cxn>
              <a:cxn ang="0">
                <a:pos x="connsiteX2" y="connsiteY2"/>
              </a:cxn>
              <a:cxn ang="0">
                <a:pos x="connsiteX3" y="connsiteY3"/>
              </a:cxn>
            </a:cxnLst>
            <a:rect l="l" t="t" r="r" b="b"/>
            <a:pathLst>
              <a:path w="5036457" h="3236686">
                <a:moveTo>
                  <a:pt x="0" y="0"/>
                </a:moveTo>
                <a:lnTo>
                  <a:pt x="5036457" y="0"/>
                </a:lnTo>
                <a:lnTo>
                  <a:pt x="5036457" y="3236686"/>
                </a:lnTo>
                <a:lnTo>
                  <a:pt x="0" y="32366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49944" y="4041832"/>
            <a:ext cx="3106057" cy="1996112"/>
          </a:xfrm>
          <a:custGeom>
            <a:avLst/>
            <a:gdLst>
              <a:gd name="connsiteX0" fmla="*/ 0 w 3106057"/>
              <a:gd name="connsiteY0" fmla="*/ 0 h 1996112"/>
              <a:gd name="connsiteX1" fmla="*/ 3106057 w 3106057"/>
              <a:gd name="connsiteY1" fmla="*/ 0 h 1996112"/>
              <a:gd name="connsiteX2" fmla="*/ 3106057 w 3106057"/>
              <a:gd name="connsiteY2" fmla="*/ 1996112 h 1996112"/>
              <a:gd name="connsiteX3" fmla="*/ 0 w 3106057"/>
              <a:gd name="connsiteY3" fmla="*/ 1996112 h 1996112"/>
            </a:gdLst>
            <a:ahLst/>
            <a:cxnLst>
              <a:cxn ang="0">
                <a:pos x="connsiteX0" y="connsiteY0"/>
              </a:cxn>
              <a:cxn ang="0">
                <a:pos x="connsiteX1" y="connsiteY1"/>
              </a:cxn>
              <a:cxn ang="0">
                <a:pos x="connsiteX2" y="connsiteY2"/>
              </a:cxn>
              <a:cxn ang="0">
                <a:pos x="connsiteX3" y="connsiteY3"/>
              </a:cxn>
            </a:cxnLst>
            <a:rect l="l" t="t" r="r" b="b"/>
            <a:pathLst>
              <a:path w="3106057" h="1996112">
                <a:moveTo>
                  <a:pt x="0" y="0"/>
                </a:moveTo>
                <a:lnTo>
                  <a:pt x="3106057" y="0"/>
                </a:lnTo>
                <a:lnTo>
                  <a:pt x="3106057" y="1996112"/>
                </a:lnTo>
                <a:lnTo>
                  <a:pt x="0" y="1996112"/>
                </a:lnTo>
                <a:close/>
              </a:path>
            </a:pathLst>
          </a:custGeom>
        </p:spPr>
        <p:txBody>
          <a:bodyPr wrap="square">
            <a:noAutofit/>
          </a:bodyPr>
          <a:lstStyle/>
          <a:p>
            <a:endParaRPr lang="id-ID"/>
          </a:p>
        </p:txBody>
      </p:sp>
    </p:spTree>
    <p:extLst>
      <p:ext uri="{BB962C8B-B14F-4D97-AF65-F5344CB8AC3E}">
        <p14:creationId xmlns:p14="http://schemas.microsoft.com/office/powerpoint/2010/main" val="26493705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628AD-D26E-498C-B19E-0744A134F0D4}" type="datetimeFigureOut">
              <a:rPr lang="id-ID" smtClean="0"/>
              <a:t>16/10/2019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2D84F-B6A4-45EA-8DDE-2D913FC28C32}" type="slidenum">
              <a:rPr lang="id-ID" smtClean="0"/>
              <a:t>‹#›</a:t>
            </a:fld>
            <a:endParaRPr lang="id-ID"/>
          </a:p>
        </p:txBody>
      </p:sp>
    </p:spTree>
    <p:extLst>
      <p:ext uri="{BB962C8B-B14F-4D97-AF65-F5344CB8AC3E}">
        <p14:creationId xmlns:p14="http://schemas.microsoft.com/office/powerpoint/2010/main" val="220464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87" r:id="rId9"/>
    <p:sldLayoutId id="2147483686" r:id="rId10"/>
    <p:sldLayoutId id="2147483685" r:id="rId11"/>
    <p:sldLayoutId id="2147483684" r:id="rId12"/>
    <p:sldLayoutId id="2147483683" r:id="rId13"/>
    <p:sldLayoutId id="2147483682" r:id="rId14"/>
    <p:sldLayoutId id="2147483681" r:id="rId15"/>
    <p:sldLayoutId id="2147483680" r:id="rId16"/>
    <p:sldLayoutId id="2147483679" r:id="rId17"/>
    <p:sldLayoutId id="2147483676" r:id="rId18"/>
    <p:sldLayoutId id="2147483678" r:id="rId19"/>
    <p:sldLayoutId id="2147483675" r:id="rId20"/>
    <p:sldLayoutId id="2147483674" r:id="rId21"/>
    <p:sldLayoutId id="2147483673" r:id="rId22"/>
    <p:sldLayoutId id="2147483672" r:id="rId23"/>
    <p:sldLayoutId id="2147483671" r:id="rId24"/>
    <p:sldLayoutId id="2147483670" r:id="rId25"/>
    <p:sldLayoutId id="2147483677" r:id="rId26"/>
    <p:sldLayoutId id="2147483669" r:id="rId27"/>
    <p:sldLayoutId id="2147483667" r:id="rId28"/>
    <p:sldLayoutId id="2147483666" r:id="rId29"/>
    <p:sldLayoutId id="2147483665" r:id="rId30"/>
    <p:sldLayoutId id="2147483664" r:id="rId31"/>
    <p:sldLayoutId id="2147483663" r:id="rId32"/>
    <p:sldLayoutId id="2147483662" r:id="rId33"/>
    <p:sldLayoutId id="2147483661" r:id="rId34"/>
    <p:sldLayoutId id="2147483656" r:id="rId35"/>
    <p:sldLayoutId id="2147483657" r:id="rId36"/>
    <p:sldLayoutId id="2147483658" r:id="rId37"/>
    <p:sldLayoutId id="2147483659" r:id="rId38"/>
    <p:sldLayoutId id="2147483668"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hyperlink" Target="https://www.riigiteataja.ee/akt/dyn=113032019120&amp;id=10809201700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iigiteataja.ee/akt/dyn=113032019120&amp;id=10809201700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hyperlink" Target="https://www.riigiteataja.ee/akt/dyn=113032019120&amp;id=13348905"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https://www.riigiteataja.ee/akt/101032019002" TargetMode="External"/><Relationship Id="rId2" Type="http://schemas.openxmlformats.org/officeDocument/2006/relationships/hyperlink" Target="https://www.riigiteataja.ee/akt/111072013001" TargetMode="Externa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riigiteataja.ee/akt/101032019002" TargetMode="Externa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hyperlink" Target="https://www.riigiteataja.ee/akt/dyn=13349855&amp;id=13332410!pr59" TargetMode="Externa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47" r="2047"/>
          <a:stretch>
            <a:fillRect/>
          </a:stretch>
        </p:blipFill>
        <p:spPr/>
      </p:pic>
      <p:sp>
        <p:nvSpPr>
          <p:cNvPr id="8" name="Freeform 5"/>
          <p:cNvSpPr>
            <a:spLocks/>
          </p:cNvSpPr>
          <p:nvPr/>
        </p:nvSpPr>
        <p:spPr bwMode="auto">
          <a:xfrm>
            <a:off x="0" y="0"/>
            <a:ext cx="6220447" cy="6858000"/>
          </a:xfrm>
          <a:custGeom>
            <a:avLst/>
            <a:gdLst>
              <a:gd name="T0" fmla="*/ 0 w 722"/>
              <a:gd name="T1" fmla="*/ 0 h 796"/>
              <a:gd name="T2" fmla="*/ 722 w 722"/>
              <a:gd name="T3" fmla="*/ 0 h 796"/>
              <a:gd name="T4" fmla="*/ 273 w 722"/>
              <a:gd name="T5" fmla="*/ 796 h 796"/>
              <a:gd name="T6" fmla="*/ 0 w 722"/>
              <a:gd name="T7" fmla="*/ 796 h 796"/>
              <a:gd name="T8" fmla="*/ 0 w 722"/>
              <a:gd name="T9" fmla="*/ 0 h 796"/>
            </a:gdLst>
            <a:ahLst/>
            <a:cxnLst>
              <a:cxn ang="0">
                <a:pos x="T0" y="T1"/>
              </a:cxn>
              <a:cxn ang="0">
                <a:pos x="T2" y="T3"/>
              </a:cxn>
              <a:cxn ang="0">
                <a:pos x="T4" y="T5"/>
              </a:cxn>
              <a:cxn ang="0">
                <a:pos x="T6" y="T7"/>
              </a:cxn>
              <a:cxn ang="0">
                <a:pos x="T8" y="T9"/>
              </a:cxn>
            </a:cxnLst>
            <a:rect l="0" t="0" r="r" b="b"/>
            <a:pathLst>
              <a:path w="722" h="796">
                <a:moveTo>
                  <a:pt x="0" y="0"/>
                </a:moveTo>
                <a:lnTo>
                  <a:pt x="722" y="0"/>
                </a:lnTo>
                <a:lnTo>
                  <a:pt x="273" y="796"/>
                </a:lnTo>
                <a:lnTo>
                  <a:pt x="0" y="796"/>
                </a:lnTo>
                <a:lnTo>
                  <a:pt x="0" y="0"/>
                </a:lnTo>
                <a:close/>
              </a:path>
            </a:pathLst>
          </a:custGeom>
          <a:solidFill>
            <a:schemeClr val="bg1">
              <a:lumMod val="95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7"/>
          <p:cNvSpPr>
            <a:spLocks/>
          </p:cNvSpPr>
          <p:nvPr/>
        </p:nvSpPr>
        <p:spPr bwMode="auto">
          <a:xfrm>
            <a:off x="4229955" y="-6350"/>
            <a:ext cx="2619136" cy="3429000"/>
          </a:xfrm>
          <a:custGeom>
            <a:avLst/>
            <a:gdLst>
              <a:gd name="T0" fmla="*/ 0 w 304"/>
              <a:gd name="T1" fmla="*/ 398 h 398"/>
              <a:gd name="T2" fmla="*/ 74 w 304"/>
              <a:gd name="T3" fmla="*/ 398 h 398"/>
              <a:gd name="T4" fmla="*/ 304 w 304"/>
              <a:gd name="T5" fmla="*/ 0 h 398"/>
              <a:gd name="T6" fmla="*/ 223 w 304"/>
              <a:gd name="T7" fmla="*/ 0 h 398"/>
              <a:gd name="T8" fmla="*/ 0 w 304"/>
              <a:gd name="T9" fmla="*/ 398 h 398"/>
            </a:gdLst>
            <a:ahLst/>
            <a:cxnLst>
              <a:cxn ang="0">
                <a:pos x="T0" y="T1"/>
              </a:cxn>
              <a:cxn ang="0">
                <a:pos x="T2" y="T3"/>
              </a:cxn>
              <a:cxn ang="0">
                <a:pos x="T4" y="T5"/>
              </a:cxn>
              <a:cxn ang="0">
                <a:pos x="T6" y="T7"/>
              </a:cxn>
              <a:cxn ang="0">
                <a:pos x="T8" y="T9"/>
              </a:cxn>
            </a:cxnLst>
            <a:rect l="0" t="0" r="r" b="b"/>
            <a:pathLst>
              <a:path w="304" h="398">
                <a:moveTo>
                  <a:pt x="0" y="398"/>
                </a:moveTo>
                <a:lnTo>
                  <a:pt x="74" y="398"/>
                </a:lnTo>
                <a:lnTo>
                  <a:pt x="304" y="0"/>
                </a:lnTo>
                <a:lnTo>
                  <a:pt x="223" y="0"/>
                </a:lnTo>
                <a:lnTo>
                  <a:pt x="0" y="398"/>
                </a:lnTo>
                <a:close/>
              </a:path>
            </a:pathLst>
          </a:custGeom>
          <a:solidFill>
            <a:srgbClr val="006DB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8"/>
          <p:cNvSpPr>
            <a:spLocks/>
          </p:cNvSpPr>
          <p:nvPr/>
        </p:nvSpPr>
        <p:spPr bwMode="auto">
          <a:xfrm>
            <a:off x="10356879" y="3713311"/>
            <a:ext cx="1835121" cy="3144689"/>
          </a:xfrm>
          <a:custGeom>
            <a:avLst/>
            <a:gdLst>
              <a:gd name="T0" fmla="*/ 213 w 213"/>
              <a:gd name="T1" fmla="*/ 0 h 365"/>
              <a:gd name="T2" fmla="*/ 0 w 213"/>
              <a:gd name="T3" fmla="*/ 365 h 365"/>
              <a:gd name="T4" fmla="*/ 213 w 213"/>
              <a:gd name="T5" fmla="*/ 365 h 365"/>
              <a:gd name="T6" fmla="*/ 213 w 213"/>
              <a:gd name="T7" fmla="*/ 0 h 365"/>
            </a:gdLst>
            <a:ahLst/>
            <a:cxnLst>
              <a:cxn ang="0">
                <a:pos x="T0" y="T1"/>
              </a:cxn>
              <a:cxn ang="0">
                <a:pos x="T2" y="T3"/>
              </a:cxn>
              <a:cxn ang="0">
                <a:pos x="T4" y="T5"/>
              </a:cxn>
              <a:cxn ang="0">
                <a:pos x="T6" y="T7"/>
              </a:cxn>
            </a:cxnLst>
            <a:rect l="0" t="0" r="r" b="b"/>
            <a:pathLst>
              <a:path w="213" h="365">
                <a:moveTo>
                  <a:pt x="213" y="0"/>
                </a:moveTo>
                <a:lnTo>
                  <a:pt x="0" y="365"/>
                </a:lnTo>
                <a:lnTo>
                  <a:pt x="213" y="365"/>
                </a:lnTo>
                <a:lnTo>
                  <a:pt x="213" y="0"/>
                </a:lnTo>
                <a:close/>
              </a:path>
            </a:pathLst>
          </a:custGeom>
          <a:solidFill>
            <a:srgbClr val="48516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TextBox 18"/>
          <p:cNvSpPr txBox="1"/>
          <p:nvPr/>
        </p:nvSpPr>
        <p:spPr>
          <a:xfrm>
            <a:off x="547823" y="857320"/>
            <a:ext cx="4149437" cy="1323439"/>
          </a:xfrm>
          <a:prstGeom prst="rect">
            <a:avLst/>
          </a:prstGeom>
          <a:noFill/>
        </p:spPr>
        <p:txBody>
          <a:bodyPr wrap="square" rtlCol="0">
            <a:spAutoFit/>
          </a:bodyPr>
          <a:lstStyle/>
          <a:p>
            <a:r>
              <a:rPr lang="et-EE" sz="4000" dirty="0" smtClean="0">
                <a:solidFill>
                  <a:srgbClr val="006DB5"/>
                </a:solidFill>
                <a:latin typeface="Lato" panose="020F0502020204030203" pitchFamily="34" charset="0"/>
                <a:ea typeface="Lato" panose="020F0502020204030203" pitchFamily="34" charset="0"/>
                <a:cs typeface="Lato" panose="020F0502020204030203" pitchFamily="34" charset="0"/>
              </a:rPr>
              <a:t>Veebilehtede ja kodukordade seire</a:t>
            </a:r>
            <a:endParaRPr lang="id-ID" sz="4000" dirty="0">
              <a:solidFill>
                <a:srgbClr val="006DB5"/>
              </a:solidFill>
              <a:latin typeface="Lato" panose="020F0502020204030203" pitchFamily="34" charset="0"/>
              <a:ea typeface="Lato" panose="020F0502020204030203" pitchFamily="34" charset="0"/>
              <a:cs typeface="Lato" panose="020F0502020204030203" pitchFamily="34" charset="0"/>
            </a:endParaRPr>
          </a:p>
        </p:txBody>
      </p:sp>
      <p:sp>
        <p:nvSpPr>
          <p:cNvPr id="23" name="TextBox 22"/>
          <p:cNvSpPr txBox="1"/>
          <p:nvPr/>
        </p:nvSpPr>
        <p:spPr>
          <a:xfrm>
            <a:off x="547823" y="2568726"/>
            <a:ext cx="3060005" cy="1200329"/>
          </a:xfrm>
          <a:prstGeom prst="rect">
            <a:avLst/>
          </a:prstGeom>
          <a:noFill/>
        </p:spPr>
        <p:txBody>
          <a:bodyPr wrap="none" rtlCol="0">
            <a:spAutoFit/>
          </a:bodyPr>
          <a:lstStyle/>
          <a:p>
            <a:r>
              <a:rPr lang="et-EE" sz="2400" dirty="0" smtClean="0">
                <a:solidFill>
                  <a:srgbClr val="006DB5"/>
                </a:solidFill>
                <a:latin typeface="Lato Heavy" panose="020F0502020204030203" pitchFamily="34" charset="0"/>
                <a:ea typeface="Lato Heavy" panose="020F0502020204030203" pitchFamily="34" charset="0"/>
                <a:cs typeface="Lato Heavy" panose="020F0502020204030203" pitchFamily="34" charset="0"/>
              </a:rPr>
              <a:t>Ruth Elias</a:t>
            </a:r>
          </a:p>
          <a:p>
            <a:r>
              <a:rPr lang="et-EE" sz="2400" dirty="0" err="1">
                <a:solidFill>
                  <a:srgbClr val="006DB5"/>
                </a:solidFill>
                <a:latin typeface="Lato Heavy" panose="020F0502020204030203" pitchFamily="34" charset="0"/>
                <a:ea typeface="Lato Heavy" panose="020F0502020204030203" pitchFamily="34" charset="0"/>
                <a:cs typeface="Lato Heavy" panose="020F0502020204030203" pitchFamily="34" charset="0"/>
              </a:rPr>
              <a:t>v</a:t>
            </a:r>
            <a:r>
              <a:rPr lang="et-EE" sz="2400" dirty="0" err="1" smtClean="0">
                <a:solidFill>
                  <a:srgbClr val="006DB5"/>
                </a:solidFill>
                <a:latin typeface="Lato Heavy" panose="020F0502020204030203" pitchFamily="34" charset="0"/>
                <a:ea typeface="Lato Heavy" panose="020F0502020204030203" pitchFamily="34" charset="0"/>
                <a:cs typeface="Lato Heavy" panose="020F0502020204030203" pitchFamily="34" charset="0"/>
              </a:rPr>
              <a:t>älishindamisosakonna</a:t>
            </a:r>
            <a:endParaRPr lang="et-EE" sz="2400" dirty="0" smtClean="0">
              <a:solidFill>
                <a:srgbClr val="006DB5"/>
              </a:solidFill>
              <a:latin typeface="Lato Heavy" panose="020F0502020204030203" pitchFamily="34" charset="0"/>
              <a:ea typeface="Lato Heavy" panose="020F0502020204030203" pitchFamily="34" charset="0"/>
              <a:cs typeface="Lato Heavy" panose="020F0502020204030203" pitchFamily="34" charset="0"/>
            </a:endParaRPr>
          </a:p>
          <a:p>
            <a:r>
              <a:rPr lang="et-EE" sz="2400" dirty="0" smtClean="0">
                <a:solidFill>
                  <a:srgbClr val="006DB5"/>
                </a:solidFill>
                <a:latin typeface="Lato Heavy" panose="020F0502020204030203" pitchFamily="34" charset="0"/>
                <a:ea typeface="Lato Heavy" panose="020F0502020204030203" pitchFamily="34" charset="0"/>
                <a:cs typeface="Lato Heavy" panose="020F0502020204030203" pitchFamily="34" charset="0"/>
              </a:rPr>
              <a:t>ekspert</a:t>
            </a:r>
            <a:endParaRPr lang="id-ID" sz="2400" dirty="0">
              <a:solidFill>
                <a:srgbClr val="006DB5"/>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4" name="Pil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42" y="5651484"/>
            <a:ext cx="1965384" cy="787456"/>
          </a:xfrm>
          <a:prstGeom prst="rect">
            <a:avLst/>
          </a:prstGeom>
        </p:spPr>
      </p:pic>
    </p:spTree>
    <p:extLst>
      <p:ext uri="{BB962C8B-B14F-4D97-AF65-F5344CB8AC3E}">
        <p14:creationId xmlns:p14="http://schemas.microsoft.com/office/powerpoint/2010/main" val="1990143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888" y="1435397"/>
            <a:ext cx="10919636" cy="2062103"/>
          </a:xfrm>
          <a:prstGeom prst="rect">
            <a:avLst/>
          </a:prstGeom>
          <a:noFill/>
        </p:spPr>
        <p:txBody>
          <a:bodyPr wrap="square" rtlCol="0">
            <a:spAutoFit/>
          </a:bodyPr>
          <a:lstStyle/>
          <a:p>
            <a:endParaRPr lang="et-EE" sz="3200" dirty="0" smtClean="0">
              <a:latin typeface="Times New Roman" panose="02020603050405020304" pitchFamily="18" charset="0"/>
              <a:cs typeface="Times New Roman" panose="02020603050405020304" pitchFamily="18" charset="0"/>
            </a:endParaRPr>
          </a:p>
          <a:p>
            <a:r>
              <a:rPr lang="et-EE" sz="3200" dirty="0">
                <a:latin typeface="Times New Roman" panose="02020603050405020304" pitchFamily="18" charset="0"/>
                <a:cs typeface="Times New Roman" panose="02020603050405020304" pitchFamily="18" charset="0"/>
              </a:rPr>
              <a:t> </a:t>
            </a:r>
            <a:r>
              <a:rPr lang="et-EE" sz="3200" dirty="0" smtClean="0">
                <a:latin typeface="Times New Roman" panose="02020603050405020304" pitchFamily="18" charset="0"/>
                <a:cs typeface="Times New Roman" panose="02020603050405020304" pitchFamily="18" charset="0"/>
              </a:rPr>
              <a:t>§35</a:t>
            </a:r>
            <a:r>
              <a:rPr lang="et-EE" sz="3200" dirty="0">
                <a:latin typeface="Times New Roman" panose="02020603050405020304" pitchFamily="18" charset="0"/>
                <a:cs typeface="Times New Roman" panose="02020603050405020304" pitchFamily="18" charset="0"/>
              </a:rPr>
              <a:t> (3) Kool sätestab kooli kodukorras </a:t>
            </a:r>
            <a:r>
              <a:rPr lang="et-EE" sz="3200" b="1" dirty="0">
                <a:latin typeface="Times New Roman" panose="02020603050405020304" pitchFamily="18" charset="0"/>
                <a:cs typeface="Times New Roman" panose="02020603050405020304" pitchFamily="18" charset="0"/>
              </a:rPr>
              <a:t>õppest puudumisest teavitamise korra.</a:t>
            </a:r>
            <a:endParaRPr lang="et-EE" sz="3200" b="1" dirty="0" smtClean="0">
              <a:latin typeface="Times New Roman" panose="02020603050405020304" pitchFamily="18" charset="0"/>
              <a:cs typeface="Times New Roman" panose="02020603050405020304" pitchFamily="18" charset="0"/>
            </a:endParaRPr>
          </a:p>
          <a:p>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80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095153" y="1116418"/>
            <a:ext cx="9048307" cy="4031873"/>
          </a:xfrm>
          <a:prstGeom prst="rect">
            <a:avLst/>
          </a:prstGeom>
        </p:spPr>
        <p:txBody>
          <a:bodyPr wrap="square">
            <a:spAutoFit/>
          </a:bodyPr>
          <a:lstStyle/>
          <a:p>
            <a:r>
              <a:rPr lang="et-EE" sz="3200" b="1" dirty="0">
                <a:solidFill>
                  <a:srgbClr val="000000"/>
                </a:solidFill>
                <a:latin typeface="Times New Roman" panose="02020603050405020304" pitchFamily="18" charset="0"/>
              </a:rPr>
              <a:t>Puudumisest teavitamine</a:t>
            </a:r>
          </a:p>
          <a:p>
            <a:r>
              <a:rPr lang="et-EE" sz="3200" dirty="0">
                <a:solidFill>
                  <a:srgbClr val="000000"/>
                </a:solidFill>
                <a:latin typeface="Times New Roman" panose="02020603050405020304" pitchFamily="18" charset="0"/>
              </a:rPr>
              <a:t>Õppest puudumise teavitamise kord oli koolide kodukordades üldjuhul sätestatud, ainult viies koolis ei olnud põhimõtteid välja toodud ning kümnel koolil vajas kord täiendamist. </a:t>
            </a:r>
            <a:endParaRPr lang="et-EE" sz="3200" dirty="0" smtClean="0">
              <a:solidFill>
                <a:srgbClr val="000000"/>
              </a:solidFill>
              <a:latin typeface="Times New Roman" panose="02020603050405020304" pitchFamily="18" charset="0"/>
            </a:endParaRPr>
          </a:p>
          <a:p>
            <a:endParaRPr lang="et-EE" sz="3200"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Juhime </a:t>
            </a:r>
            <a:r>
              <a:rPr lang="et-EE" sz="3200" dirty="0">
                <a:solidFill>
                  <a:srgbClr val="000000"/>
                </a:solidFill>
                <a:latin typeface="Times New Roman" panose="02020603050405020304" pitchFamily="18" charset="0"/>
              </a:rPr>
              <a:t>tähelepanu, et kord tähendab regulatsiooni, kus on sätestatud, </a:t>
            </a:r>
            <a:r>
              <a:rPr lang="et-EE" sz="3200" b="1" dirty="0">
                <a:solidFill>
                  <a:srgbClr val="000000"/>
                </a:solidFill>
                <a:latin typeface="Times New Roman" panose="02020603050405020304" pitchFamily="18" charset="0"/>
              </a:rPr>
              <a:t>kes, millal, mida ja kuidas teeb</a:t>
            </a:r>
            <a:r>
              <a:rPr lang="et-EE" sz="3200" dirty="0">
                <a:solidFill>
                  <a:srgbClr val="000000"/>
                </a:solidFill>
                <a:latin typeface="Times New Roman" panose="02020603050405020304" pitchFamily="18" charset="0"/>
              </a:rPr>
              <a:t>.</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5606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669" y="435936"/>
            <a:ext cx="11610753" cy="4031873"/>
          </a:xfrm>
          <a:prstGeom prst="rect">
            <a:avLst/>
          </a:prstGeom>
          <a:noFill/>
        </p:spPr>
        <p:txBody>
          <a:bodyPr wrap="square" rtlCol="0">
            <a:spAutoFit/>
          </a:bodyPr>
          <a:lstStyle/>
          <a:p>
            <a:endParaRPr lang="et-EE" sz="3200" dirty="0" smtClean="0">
              <a:latin typeface="Times New Roman" panose="02020603050405020304" pitchFamily="18" charset="0"/>
              <a:cs typeface="Times New Roman" panose="02020603050405020304" pitchFamily="18" charset="0"/>
            </a:endParaRPr>
          </a:p>
          <a:p>
            <a:r>
              <a:rPr lang="et-EE" sz="3200" dirty="0" smtClean="0">
                <a:latin typeface="Times New Roman" panose="02020603050405020304" pitchFamily="18" charset="0"/>
                <a:cs typeface="Times New Roman" panose="02020603050405020304" pitchFamily="18" charset="0"/>
              </a:rPr>
              <a:t>§ 29 (4</a:t>
            </a:r>
            <a:r>
              <a:rPr lang="et-EE" sz="3200" dirty="0">
                <a:latin typeface="Times New Roman" panose="02020603050405020304" pitchFamily="18" charset="0"/>
                <a:cs typeface="Times New Roman" panose="02020603050405020304" pitchFamily="18" charset="0"/>
              </a:rPr>
              <a:t>) Hindamise, </a:t>
            </a:r>
            <a:r>
              <a:rPr lang="et-EE" sz="1200" dirty="0">
                <a:latin typeface="Times New Roman" panose="02020603050405020304" pitchFamily="18" charset="0"/>
                <a:cs typeface="Times New Roman" panose="02020603050405020304" pitchFamily="18" charset="0"/>
              </a:rPr>
              <a:t>käesoleva paragrahvi lõikes 2 sätestatud </a:t>
            </a:r>
            <a:r>
              <a:rPr lang="et-EE" sz="3200" dirty="0">
                <a:latin typeface="Times New Roman" panose="02020603050405020304" pitchFamily="18" charset="0"/>
                <a:cs typeface="Times New Roman" panose="02020603050405020304" pitchFamily="18" charset="0"/>
              </a:rPr>
              <a:t>hindesüsteemist erineva hindesüsteemi kasutamise, hindamisest teavitamise, täiendavale õppele jätmise, järgmisse klassi üleviimise ning klassikursust kordama jätmise üldised tingimused ja kord sätestatakse riiklikes õppekavades ning täpsustatud tingimused ja kord kooli õppekavas, välja arvatud </a:t>
            </a:r>
            <a:r>
              <a:rPr lang="et-EE" sz="3200" b="1" dirty="0">
                <a:latin typeface="Times New Roman" panose="02020603050405020304" pitchFamily="18" charset="0"/>
                <a:cs typeface="Times New Roman" panose="02020603050405020304" pitchFamily="18" charset="0"/>
              </a:rPr>
              <a:t>hindamisest teavitamine, mis sätestatakse kooli kodukorras</a:t>
            </a:r>
            <a:r>
              <a:rPr lang="et-EE" sz="3200" b="1" dirty="0" smtClean="0">
                <a:latin typeface="Times New Roman" panose="02020603050405020304" pitchFamily="18" charset="0"/>
                <a:cs typeface="Times New Roman" panose="02020603050405020304" pitchFamily="18" charset="0"/>
              </a:rPr>
              <a:t>.</a:t>
            </a:r>
            <a:endParaRPr lang="et-E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1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669851" y="829340"/>
            <a:ext cx="11079126" cy="3539430"/>
          </a:xfrm>
          <a:prstGeom prst="rect">
            <a:avLst/>
          </a:prstGeom>
        </p:spPr>
        <p:txBody>
          <a:bodyPr wrap="square">
            <a:spAutoFit/>
          </a:bodyPr>
          <a:lstStyle/>
          <a:p>
            <a:r>
              <a:rPr lang="et-EE" sz="3200" dirty="0" smtClean="0">
                <a:solidFill>
                  <a:srgbClr val="000000"/>
                </a:solidFill>
                <a:latin typeface="Times New Roman" panose="02020603050405020304" pitchFamily="18" charset="0"/>
              </a:rPr>
              <a:t>Oluline </a:t>
            </a:r>
            <a:r>
              <a:rPr lang="et-EE" sz="3200" dirty="0">
                <a:solidFill>
                  <a:srgbClr val="000000"/>
                </a:solidFill>
                <a:latin typeface="Times New Roman" panose="02020603050405020304" pitchFamily="18" charset="0"/>
              </a:rPr>
              <a:t>on, et kodukorras oleks välja toodud, kuidas toimub hindamisest </a:t>
            </a:r>
            <a:r>
              <a:rPr lang="et-EE" sz="3200" dirty="0" smtClean="0">
                <a:solidFill>
                  <a:srgbClr val="000000"/>
                </a:solidFill>
                <a:latin typeface="Times New Roman" panose="02020603050405020304" pitchFamily="18" charset="0"/>
              </a:rPr>
              <a:t>teavitamine</a:t>
            </a:r>
            <a:r>
              <a:rPr lang="et-EE" sz="3200" dirty="0">
                <a:solidFill>
                  <a:srgbClr val="000000"/>
                </a:solidFill>
                <a:latin typeface="Times New Roman" panose="02020603050405020304" pitchFamily="18" charset="0"/>
              </a:rPr>
              <a:t>, sh </a:t>
            </a:r>
            <a:r>
              <a:rPr lang="et-EE" sz="3200" b="1" dirty="0">
                <a:solidFill>
                  <a:srgbClr val="000000"/>
                </a:solidFill>
                <a:latin typeface="Times New Roman" panose="02020603050405020304" pitchFamily="18" charset="0"/>
              </a:rPr>
              <a:t>kes, kuidas ning millal teavitab</a:t>
            </a:r>
            <a:r>
              <a:rPr lang="et-EE" sz="3200" dirty="0">
                <a:solidFill>
                  <a:srgbClr val="000000"/>
                </a:solidFill>
                <a:latin typeface="Times New Roman" panose="02020603050405020304" pitchFamily="18" charset="0"/>
              </a:rPr>
              <a:t>.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Koolis </a:t>
            </a:r>
            <a:r>
              <a:rPr lang="et-EE" sz="3200" dirty="0">
                <a:solidFill>
                  <a:srgbClr val="000000"/>
                </a:solidFill>
                <a:latin typeface="Times New Roman" panose="02020603050405020304" pitchFamily="18" charset="0"/>
              </a:rPr>
              <a:t>tuleb läbi mõelda, et teavitamine oleks üheselt arusaadav nii õpilasele kui ka lapsevanemale. Mitmete koolide kodukordades oli välja toodud, et hinnetest teavitatakse e-kooli või Stuudiumi kaudu, kuid hinnetest </a:t>
            </a:r>
            <a:r>
              <a:rPr lang="et-EE" sz="3200" dirty="0" smtClean="0">
                <a:solidFill>
                  <a:srgbClr val="000000"/>
                </a:solidFill>
                <a:latin typeface="Times New Roman" panose="02020603050405020304" pitchFamily="18" charset="0"/>
              </a:rPr>
              <a:t>teavitamine </a:t>
            </a:r>
            <a:r>
              <a:rPr lang="et-EE" sz="3200" dirty="0">
                <a:solidFill>
                  <a:srgbClr val="000000"/>
                </a:solidFill>
                <a:latin typeface="Times New Roman" panose="02020603050405020304" pitchFamily="18" charset="0"/>
              </a:rPr>
              <a:t>ei ole sama, mis hindamisest teavitamine.</a:t>
            </a:r>
            <a:endParaRPr lang="et-EE" sz="3200" dirty="0"/>
          </a:p>
        </p:txBody>
      </p:sp>
    </p:spTree>
    <p:extLst>
      <p:ext uri="{BB962C8B-B14F-4D97-AF65-F5344CB8AC3E}">
        <p14:creationId xmlns:p14="http://schemas.microsoft.com/office/powerpoint/2010/main" val="381486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063256" y="1477926"/>
            <a:ext cx="9696893" cy="4031873"/>
          </a:xfrm>
          <a:prstGeom prst="rect">
            <a:avLst/>
          </a:prstGeom>
        </p:spPr>
        <p:txBody>
          <a:bodyPr wrap="square">
            <a:spAutoFit/>
          </a:bodyPr>
          <a:lstStyle/>
          <a:p>
            <a:r>
              <a:rPr lang="et-EE" sz="3200" dirty="0">
                <a:latin typeface="Times New Roman" panose="02020603050405020304" pitchFamily="18" charset="0"/>
                <a:cs typeface="Times New Roman" panose="02020603050405020304" pitchFamily="18" charset="0"/>
              </a:rPr>
              <a:t>§ 40 (2) Õpilasel on õigus </a:t>
            </a:r>
            <a:r>
              <a:rPr lang="et-EE" sz="3200" b="1" dirty="0">
                <a:latin typeface="Times New Roman" panose="02020603050405020304" pitchFamily="18" charset="0"/>
                <a:cs typeface="Times New Roman" panose="02020603050405020304" pitchFamily="18" charset="0"/>
              </a:rPr>
              <a:t>kasutada õppekavavälises tegevuses tasuta </a:t>
            </a:r>
            <a:r>
              <a:rPr lang="et-EE" sz="3200" dirty="0">
                <a:latin typeface="Times New Roman" panose="02020603050405020304" pitchFamily="18" charset="0"/>
                <a:cs typeface="Times New Roman" panose="02020603050405020304" pitchFamily="18" charset="0"/>
              </a:rPr>
              <a:t>oma kooli rajatisi, ruume, raamatukogu, õppe-, spordi-, tehnilisi ja muid vahendeid kooli kodukorras sätestatud korras</a:t>
            </a:r>
            <a:r>
              <a:rPr lang="et-EE" sz="3200" dirty="0" smtClean="0">
                <a:latin typeface="Times New Roman" panose="02020603050405020304" pitchFamily="18" charset="0"/>
                <a:cs typeface="Times New Roman" panose="02020603050405020304" pitchFamily="18" charset="0"/>
              </a:rPr>
              <a:t>.</a:t>
            </a:r>
          </a:p>
          <a:p>
            <a:endParaRPr lang="et-EE" sz="3200" dirty="0">
              <a:latin typeface="Times New Roman" panose="02020603050405020304" pitchFamily="18" charset="0"/>
              <a:cs typeface="Times New Roman" panose="02020603050405020304" pitchFamily="18" charset="0"/>
            </a:endParaRPr>
          </a:p>
          <a:p>
            <a:endParaRPr lang="et-EE" sz="3200" dirty="0" smtClean="0">
              <a:latin typeface="Times New Roman" panose="02020603050405020304" pitchFamily="18" charset="0"/>
              <a:cs typeface="Times New Roman" panose="02020603050405020304" pitchFamily="18" charset="0"/>
            </a:endParaRPr>
          </a:p>
          <a:p>
            <a:endParaRPr lang="et-EE" sz="3200" dirty="0">
              <a:latin typeface="Times New Roman" panose="02020603050405020304" pitchFamily="18" charset="0"/>
              <a:cs typeface="Times New Roman" panose="02020603050405020304" pitchFamily="18" charset="0"/>
            </a:endParaRPr>
          </a:p>
          <a:p>
            <a:r>
              <a:rPr lang="et-EE"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605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89140" y="939452"/>
            <a:ext cx="10935222" cy="5016758"/>
          </a:xfrm>
          <a:prstGeom prst="rect">
            <a:avLst/>
          </a:prstGeom>
        </p:spPr>
        <p:txBody>
          <a:bodyPr wrap="square">
            <a:spAutoFit/>
          </a:bodyPr>
          <a:lstStyle/>
          <a:p>
            <a:r>
              <a:rPr lang="et-EE" sz="3200" b="1" dirty="0">
                <a:solidFill>
                  <a:srgbClr val="000000"/>
                </a:solidFill>
                <a:latin typeface="Times New Roman" panose="02020603050405020304" pitchFamily="18" charset="0"/>
              </a:rPr>
              <a:t>Õppekavavälises tegevuses ruumide kasutamine</a:t>
            </a:r>
          </a:p>
          <a:p>
            <a:r>
              <a:rPr lang="et-EE" sz="3200" dirty="0">
                <a:solidFill>
                  <a:srgbClr val="000000"/>
                </a:solidFill>
                <a:latin typeface="Times New Roman" panose="02020603050405020304" pitchFamily="18" charset="0"/>
              </a:rPr>
              <a:t>Peaaegu pooltes koolides oli sätestamata või vajas korrastamist kord, mille alusel on </a:t>
            </a:r>
            <a:r>
              <a:rPr lang="et-EE" sz="3200" dirty="0" smtClean="0">
                <a:solidFill>
                  <a:srgbClr val="000000"/>
                </a:solidFill>
                <a:latin typeface="Times New Roman" panose="02020603050405020304" pitchFamily="18" charset="0"/>
              </a:rPr>
              <a:t>õpilasel </a:t>
            </a:r>
            <a:r>
              <a:rPr lang="et-EE" sz="3200" dirty="0">
                <a:solidFill>
                  <a:srgbClr val="000000"/>
                </a:solidFill>
                <a:latin typeface="Times New Roman" panose="02020603050405020304" pitchFamily="18" charset="0"/>
              </a:rPr>
              <a:t>õigus kasutada õppekavavälises tegevuses tasuta oma kooli rajatisi, ruume, </a:t>
            </a:r>
            <a:r>
              <a:rPr lang="et-EE" sz="3200" dirty="0" smtClean="0">
                <a:solidFill>
                  <a:srgbClr val="000000"/>
                </a:solidFill>
                <a:latin typeface="Times New Roman" panose="02020603050405020304" pitchFamily="18" charset="0"/>
              </a:rPr>
              <a:t>raamatukogu</a:t>
            </a:r>
            <a:r>
              <a:rPr lang="et-EE" sz="3200" dirty="0">
                <a:solidFill>
                  <a:srgbClr val="000000"/>
                </a:solidFill>
                <a:latin typeface="Times New Roman" panose="02020603050405020304" pitchFamily="18" charset="0"/>
              </a:rPr>
              <a:t>, </a:t>
            </a:r>
            <a:r>
              <a:rPr lang="et-EE" sz="3200" dirty="0" smtClean="0">
                <a:solidFill>
                  <a:srgbClr val="000000"/>
                </a:solidFill>
                <a:latin typeface="Times New Roman" panose="02020603050405020304" pitchFamily="18" charset="0"/>
              </a:rPr>
              <a:t>õppe-, </a:t>
            </a:r>
            <a:r>
              <a:rPr lang="et-EE" sz="3200" dirty="0">
                <a:solidFill>
                  <a:srgbClr val="000000"/>
                </a:solidFill>
                <a:latin typeface="Times New Roman" panose="02020603050405020304" pitchFamily="18" charset="0"/>
              </a:rPr>
              <a:t>spordi-, tehnilisi ja muid vahendeid.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Välja </a:t>
            </a:r>
            <a:r>
              <a:rPr lang="et-EE" sz="3200" dirty="0">
                <a:solidFill>
                  <a:srgbClr val="000000"/>
                </a:solidFill>
                <a:latin typeface="Times New Roman" panose="02020603050405020304" pitchFamily="18" charset="0"/>
              </a:rPr>
              <a:t>oli toodud erinevaid lahendusi, mis viitasid, et üldhariduskoolides on mõeldud, kuidas õpilased saavad kasutada </a:t>
            </a:r>
            <a:r>
              <a:rPr lang="et-EE" sz="3200" dirty="0" smtClean="0">
                <a:solidFill>
                  <a:srgbClr val="000000"/>
                </a:solidFill>
                <a:latin typeface="Times New Roman" panose="02020603050405020304" pitchFamily="18" charset="0"/>
              </a:rPr>
              <a:t>erinevaid </a:t>
            </a:r>
            <a:r>
              <a:rPr lang="et-EE" sz="3200" dirty="0">
                <a:solidFill>
                  <a:srgbClr val="000000"/>
                </a:solidFill>
                <a:latin typeface="Times New Roman" panose="02020603050405020304" pitchFamily="18" charset="0"/>
              </a:rPr>
              <a:t>ruume.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Kodukordades </a:t>
            </a:r>
            <a:r>
              <a:rPr lang="et-EE" sz="3200" dirty="0">
                <a:solidFill>
                  <a:srgbClr val="000000"/>
                </a:solidFill>
                <a:latin typeface="Times New Roman" panose="02020603050405020304" pitchFamily="18" charset="0"/>
              </a:rPr>
              <a:t>jäi arusaamatuks, keda peab õpilane teavitama ja kuidas peab teavitamine </a:t>
            </a:r>
            <a:r>
              <a:rPr lang="et-EE" sz="3200" dirty="0" smtClean="0">
                <a:solidFill>
                  <a:srgbClr val="000000"/>
                </a:solidFill>
                <a:latin typeface="Times New Roman" panose="02020603050405020304" pitchFamily="18" charset="0"/>
              </a:rPr>
              <a:t>toimuma (suuliselt või kirjalikult).</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499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265814" y="467833"/>
            <a:ext cx="11926186" cy="4524315"/>
          </a:xfrm>
          <a:prstGeom prst="rect">
            <a:avLst/>
          </a:prstGeom>
        </p:spPr>
        <p:txBody>
          <a:bodyPr wrap="square">
            <a:spAutoFit/>
          </a:bodyPr>
          <a:lstStyle/>
          <a:p>
            <a:endParaRPr lang="et-EE" sz="3200" dirty="0">
              <a:latin typeface="Times New Roman" panose="02020603050405020304" pitchFamily="18" charset="0"/>
              <a:cs typeface="Times New Roman" panose="02020603050405020304" pitchFamily="18" charset="0"/>
            </a:endParaRPr>
          </a:p>
          <a:p>
            <a:r>
              <a:rPr lang="et-EE" sz="3200" dirty="0">
                <a:latin typeface="Times New Roman" panose="02020603050405020304" pitchFamily="18" charset="0"/>
                <a:cs typeface="Times New Roman" panose="02020603050405020304" pitchFamily="18" charset="0"/>
              </a:rPr>
              <a:t> § 39 (4) Õpilase elukorraldus õpilaskodus ning õpilaskodusse vastuvõtmise ja õpilaskodust väljaarvamise tingimused ja kord määratakse õpilaskodu kodukorras. </a:t>
            </a:r>
            <a:r>
              <a:rPr lang="et-EE" sz="3200" b="1" dirty="0">
                <a:latin typeface="Times New Roman" panose="02020603050405020304" pitchFamily="18" charset="0"/>
                <a:cs typeface="Times New Roman" panose="02020603050405020304" pitchFamily="18" charset="0"/>
              </a:rPr>
              <a:t>Õpilaskodu kodukorra kehtestab kooli direktor ning see esitatakse enne kehtestamist arvamuse andmiseks õppenõukogule, hoolekogule ja õpilasesindusele</a:t>
            </a:r>
            <a:r>
              <a:rPr lang="et-EE" sz="3200" dirty="0">
                <a:latin typeface="Times New Roman" panose="02020603050405020304" pitchFamily="18" charset="0"/>
                <a:cs typeface="Times New Roman" panose="02020603050405020304" pitchFamily="18" charset="0"/>
              </a:rPr>
              <a:t>. </a:t>
            </a:r>
            <a:endParaRPr lang="et-EE" sz="3200" dirty="0" smtClean="0">
              <a:latin typeface="Times New Roman" panose="02020603050405020304" pitchFamily="18" charset="0"/>
              <a:cs typeface="Times New Roman" panose="02020603050405020304" pitchFamily="18" charset="0"/>
            </a:endParaRPr>
          </a:p>
          <a:p>
            <a:r>
              <a:rPr lang="et-EE" sz="3200" dirty="0" smtClean="0">
                <a:latin typeface="Times New Roman" panose="02020603050405020304" pitchFamily="18" charset="0"/>
                <a:cs typeface="Times New Roman" panose="02020603050405020304" pitchFamily="18" charset="0"/>
                <a:hlinkClick r:id="rId2"/>
              </a:rPr>
              <a:t>Valdkonna </a:t>
            </a:r>
            <a:r>
              <a:rPr lang="et-EE" sz="3200" dirty="0">
                <a:latin typeface="Times New Roman" panose="02020603050405020304" pitchFamily="18" charset="0"/>
                <a:cs typeface="Times New Roman" panose="02020603050405020304" pitchFamily="18" charset="0"/>
                <a:hlinkClick r:id="rId2"/>
              </a:rPr>
              <a:t>eest vastutav minister</a:t>
            </a:r>
            <a:r>
              <a:rPr lang="et-EE" sz="3200" dirty="0">
                <a:latin typeface="Times New Roman" panose="02020603050405020304" pitchFamily="18" charset="0"/>
                <a:cs typeface="Times New Roman" panose="02020603050405020304" pitchFamily="18" charset="0"/>
              </a:rPr>
              <a:t> võib kehtestada käesoleva paragrahvi lõikes 7 nimetatud riiklikult toetatavale õpilaskodu kohale õpilase vastuvõtmiseks üldised tingimused ja korra</a:t>
            </a:r>
            <a:r>
              <a:rPr lang="et-EE" sz="3200" dirty="0" smtClean="0">
                <a:latin typeface="Times New Roman" panose="02020603050405020304" pitchFamily="18" charset="0"/>
                <a:cs typeface="Times New Roman" panose="02020603050405020304" pitchFamily="18" charset="0"/>
              </a:rPr>
              <a:t>.</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40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91386" y="956931"/>
            <a:ext cx="11589488" cy="4524315"/>
          </a:xfrm>
          <a:prstGeom prst="rect">
            <a:avLst/>
          </a:prstGeom>
        </p:spPr>
        <p:txBody>
          <a:bodyPr wrap="square">
            <a:spAutoFit/>
          </a:bodyPr>
          <a:lstStyle/>
          <a:p>
            <a:r>
              <a:rPr lang="et-EE" sz="3200" dirty="0">
                <a:latin typeface="Times New Roman" panose="02020603050405020304" pitchFamily="18" charset="0"/>
                <a:cs typeface="Times New Roman" panose="02020603050405020304" pitchFamily="18" charset="0"/>
              </a:rPr>
              <a:t>§ 39 (4) Õpilase </a:t>
            </a:r>
            <a:r>
              <a:rPr lang="et-EE" sz="3200" b="1" dirty="0">
                <a:latin typeface="Times New Roman" panose="02020603050405020304" pitchFamily="18" charset="0"/>
                <a:cs typeface="Times New Roman" panose="02020603050405020304" pitchFamily="18" charset="0"/>
              </a:rPr>
              <a:t>elukorraldus õpilaskodus </a:t>
            </a:r>
            <a:r>
              <a:rPr lang="et-EE" sz="3200" dirty="0">
                <a:latin typeface="Times New Roman" panose="02020603050405020304" pitchFamily="18" charset="0"/>
                <a:cs typeface="Times New Roman" panose="02020603050405020304" pitchFamily="18" charset="0"/>
              </a:rPr>
              <a:t>ning õpilaskodusse </a:t>
            </a:r>
            <a:r>
              <a:rPr lang="et-EE" sz="3200" b="1" dirty="0">
                <a:latin typeface="Times New Roman" panose="02020603050405020304" pitchFamily="18" charset="0"/>
                <a:cs typeface="Times New Roman" panose="02020603050405020304" pitchFamily="18" charset="0"/>
              </a:rPr>
              <a:t>vastuvõtmise</a:t>
            </a:r>
            <a:r>
              <a:rPr lang="et-EE" sz="3200" dirty="0">
                <a:latin typeface="Times New Roman" panose="02020603050405020304" pitchFamily="18" charset="0"/>
                <a:cs typeface="Times New Roman" panose="02020603050405020304" pitchFamily="18" charset="0"/>
              </a:rPr>
              <a:t> ja õpilaskodust </a:t>
            </a:r>
            <a:r>
              <a:rPr lang="et-EE" sz="3200" b="1" dirty="0">
                <a:latin typeface="Times New Roman" panose="02020603050405020304" pitchFamily="18" charset="0"/>
                <a:cs typeface="Times New Roman" panose="02020603050405020304" pitchFamily="18" charset="0"/>
              </a:rPr>
              <a:t>väljaarvamise</a:t>
            </a:r>
            <a:r>
              <a:rPr lang="et-EE" sz="3200" dirty="0">
                <a:latin typeface="Times New Roman" panose="02020603050405020304" pitchFamily="18" charset="0"/>
                <a:cs typeface="Times New Roman" panose="02020603050405020304" pitchFamily="18" charset="0"/>
              </a:rPr>
              <a:t> tingimused ja kord määratakse </a:t>
            </a:r>
            <a:r>
              <a:rPr lang="et-EE" sz="3200" b="1" dirty="0">
                <a:latin typeface="Times New Roman" panose="02020603050405020304" pitchFamily="18" charset="0"/>
                <a:cs typeface="Times New Roman" panose="02020603050405020304" pitchFamily="18" charset="0"/>
              </a:rPr>
              <a:t>õpilaskodu kodukorras</a:t>
            </a:r>
            <a:r>
              <a:rPr lang="et-EE" sz="3200" dirty="0">
                <a:latin typeface="Times New Roman" panose="02020603050405020304" pitchFamily="18" charset="0"/>
                <a:cs typeface="Times New Roman" panose="02020603050405020304" pitchFamily="18" charset="0"/>
              </a:rPr>
              <a:t>. Õpilaskodu kodukorra kehtestab kooli direktor ning see esitatakse enne kehtestamist arvamuse andmiseks </a:t>
            </a:r>
            <a:r>
              <a:rPr lang="et-EE" sz="3200" b="1" dirty="0">
                <a:latin typeface="Times New Roman" panose="02020603050405020304" pitchFamily="18" charset="0"/>
                <a:cs typeface="Times New Roman" panose="02020603050405020304" pitchFamily="18" charset="0"/>
              </a:rPr>
              <a:t>õppenõukogule, hoolekogule ja õpilasesindusele. </a:t>
            </a:r>
            <a:endParaRPr lang="et-EE" sz="3200" b="1" dirty="0" smtClean="0">
              <a:latin typeface="Times New Roman" panose="02020603050405020304" pitchFamily="18" charset="0"/>
              <a:cs typeface="Times New Roman" panose="02020603050405020304" pitchFamily="18" charset="0"/>
            </a:endParaRPr>
          </a:p>
          <a:p>
            <a:r>
              <a:rPr lang="et-EE" sz="3200" dirty="0" smtClean="0">
                <a:latin typeface="Times New Roman" panose="02020603050405020304" pitchFamily="18" charset="0"/>
                <a:cs typeface="Times New Roman" panose="02020603050405020304" pitchFamily="18" charset="0"/>
                <a:hlinkClick r:id="rId2"/>
              </a:rPr>
              <a:t>Valdkonna </a:t>
            </a:r>
            <a:r>
              <a:rPr lang="et-EE" sz="3200" dirty="0">
                <a:latin typeface="Times New Roman" panose="02020603050405020304" pitchFamily="18" charset="0"/>
                <a:cs typeface="Times New Roman" panose="02020603050405020304" pitchFamily="18" charset="0"/>
                <a:hlinkClick r:id="rId2"/>
              </a:rPr>
              <a:t>eest vastutav minister</a:t>
            </a:r>
            <a:r>
              <a:rPr lang="et-EE" sz="3200" dirty="0">
                <a:latin typeface="Times New Roman" panose="02020603050405020304" pitchFamily="18" charset="0"/>
                <a:cs typeface="Times New Roman" panose="02020603050405020304" pitchFamily="18" charset="0"/>
              </a:rPr>
              <a:t> võib kehtestada käesoleva paragrahvi lõikes 7 nimetatud riiklikult toetatavale õpilaskodu kohale õpilase vastuvõtmiseks üldised tingimused ja korra.</a:t>
            </a:r>
          </a:p>
        </p:txBody>
      </p:sp>
    </p:spTree>
    <p:extLst>
      <p:ext uri="{BB962C8B-B14F-4D97-AF65-F5344CB8AC3E}">
        <p14:creationId xmlns:p14="http://schemas.microsoft.com/office/powerpoint/2010/main" val="241647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350335" y="1073889"/>
            <a:ext cx="10143460" cy="2554545"/>
          </a:xfrm>
          <a:prstGeom prst="rect">
            <a:avLst/>
          </a:prstGeom>
        </p:spPr>
        <p:txBody>
          <a:bodyPr wrap="square">
            <a:spAutoFit/>
          </a:bodyPr>
          <a:lstStyle/>
          <a:p>
            <a:r>
              <a:rPr lang="et-EE" sz="3200" dirty="0">
                <a:latin typeface="Times New Roman" panose="02020603050405020304" pitchFamily="18" charset="0"/>
                <a:cs typeface="Times New Roman" panose="02020603050405020304" pitchFamily="18" charset="0"/>
              </a:rPr>
              <a:t>§ 28 (2) Gümnaasiumi kodukorras võib sätestada </a:t>
            </a:r>
            <a:r>
              <a:rPr lang="et-EE" sz="3200" b="1" dirty="0">
                <a:latin typeface="Times New Roman" panose="02020603050405020304" pitchFamily="18" charset="0"/>
                <a:cs typeface="Times New Roman" panose="02020603050405020304" pitchFamily="18" charset="0"/>
              </a:rPr>
              <a:t>täiendavaid aluseid </a:t>
            </a:r>
            <a:r>
              <a:rPr lang="et-EE" sz="3200" dirty="0">
                <a:latin typeface="Times New Roman" panose="02020603050405020304" pitchFamily="18" charset="0"/>
                <a:cs typeface="Times New Roman" panose="02020603050405020304" pitchFamily="18" charset="0"/>
              </a:rPr>
              <a:t>gümnaasiumist </a:t>
            </a:r>
            <a:r>
              <a:rPr lang="et-EE" sz="3200" b="1" dirty="0">
                <a:latin typeface="Times New Roman" panose="02020603050405020304" pitchFamily="18" charset="0"/>
                <a:cs typeface="Times New Roman" panose="02020603050405020304" pitchFamily="18" charset="0"/>
              </a:rPr>
              <a:t>väljaarvamiseks</a:t>
            </a:r>
            <a:r>
              <a:rPr lang="et-EE" sz="3200" b="1" dirty="0" smtClean="0">
                <a:latin typeface="Times New Roman" panose="02020603050405020304" pitchFamily="18" charset="0"/>
                <a:cs typeface="Times New Roman" panose="02020603050405020304" pitchFamily="18" charset="0"/>
              </a:rPr>
              <a:t>.</a:t>
            </a:r>
          </a:p>
          <a:p>
            <a:endParaRPr lang="et-EE" sz="3200" dirty="0">
              <a:latin typeface="Times New Roman" panose="02020603050405020304" pitchFamily="18" charset="0"/>
              <a:cs typeface="Times New Roman" panose="02020603050405020304" pitchFamily="18" charset="0"/>
            </a:endParaRPr>
          </a:p>
          <a:p>
            <a:endParaRPr lang="et-EE" sz="3200" dirty="0" smtClean="0">
              <a:latin typeface="Times New Roman" panose="02020603050405020304" pitchFamily="18" charset="0"/>
              <a:cs typeface="Times New Roman" panose="02020603050405020304" pitchFamily="18" charset="0"/>
            </a:endParaRPr>
          </a:p>
          <a:p>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56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818707" y="361507"/>
            <a:ext cx="11196084" cy="6001643"/>
          </a:xfrm>
          <a:prstGeom prst="rect">
            <a:avLst/>
          </a:prstGeom>
        </p:spPr>
        <p:txBody>
          <a:bodyPr wrap="square">
            <a:spAutoFit/>
          </a:bodyPr>
          <a:lstStyle/>
          <a:p>
            <a:r>
              <a:rPr lang="et-EE" sz="3200" b="1" dirty="0">
                <a:solidFill>
                  <a:srgbClr val="000000"/>
                </a:solidFill>
                <a:latin typeface="Times New Roman" panose="02020603050405020304" pitchFamily="18" charset="0"/>
              </a:rPr>
              <a:t>Gümnaasiumist väljaarvamine</a:t>
            </a:r>
          </a:p>
          <a:p>
            <a:r>
              <a:rPr lang="et-EE" sz="3200" dirty="0">
                <a:solidFill>
                  <a:srgbClr val="000000"/>
                </a:solidFill>
                <a:latin typeface="Times New Roman" panose="02020603050405020304" pitchFamily="18" charset="0"/>
              </a:rPr>
              <a:t>Valimis olnud gümnaasiumite kodukordades oli välja toodud täiendavaid aluseid </a:t>
            </a:r>
            <a:r>
              <a:rPr lang="et-EE" sz="3200" dirty="0" smtClean="0">
                <a:solidFill>
                  <a:srgbClr val="000000"/>
                </a:solidFill>
                <a:latin typeface="Times New Roman" panose="02020603050405020304" pitchFamily="18" charset="0"/>
              </a:rPr>
              <a:t>gümnaasiumist väljaarvamiseks.</a:t>
            </a:r>
          </a:p>
          <a:p>
            <a:r>
              <a:rPr lang="et-EE" sz="3200" dirty="0" smtClean="0">
                <a:solidFill>
                  <a:srgbClr val="000000"/>
                </a:solidFill>
                <a:latin typeface="Times New Roman" panose="02020603050405020304" pitchFamily="18" charset="0"/>
              </a:rPr>
              <a:t>Mõnes </a:t>
            </a:r>
            <a:r>
              <a:rPr lang="et-EE" sz="3200" dirty="0">
                <a:solidFill>
                  <a:srgbClr val="000000"/>
                </a:solidFill>
                <a:latin typeface="Times New Roman" panose="02020603050405020304" pitchFamily="18" charset="0"/>
              </a:rPr>
              <a:t>koolis oli väljaarvamise tingimusena välja toodud, et õpilane arvatakse koolist välja, kui õpilane </a:t>
            </a:r>
            <a:r>
              <a:rPr lang="et-EE" sz="3200" dirty="0" smtClean="0">
                <a:solidFill>
                  <a:srgbClr val="000000"/>
                </a:solidFill>
                <a:latin typeface="Times New Roman" panose="02020603050405020304" pitchFamily="18" charset="0"/>
              </a:rPr>
              <a:t>rikub </a:t>
            </a:r>
            <a:r>
              <a:rPr lang="et-EE" sz="3200" dirty="0">
                <a:solidFill>
                  <a:srgbClr val="000000"/>
                </a:solidFill>
                <a:latin typeface="Times New Roman" panose="02020603050405020304" pitchFamily="18" charset="0"/>
              </a:rPr>
              <a:t>kooli kodukorda. Antud sätet on vajalik täiendada, et kõigile osapooltele oleks selgem, milliseid rikkumisi ja millisel määral peetakse silmas. </a:t>
            </a:r>
            <a:r>
              <a:rPr lang="et-EE" sz="3200" dirty="0" smtClean="0">
                <a:solidFill>
                  <a:srgbClr val="000000"/>
                </a:solidFill>
                <a:latin typeface="Times New Roman" panose="02020603050405020304" pitchFamily="18" charset="0"/>
              </a:rPr>
              <a:t>Väljaarvamisel </a:t>
            </a:r>
            <a:r>
              <a:rPr lang="et-EE" sz="3200" dirty="0">
                <a:solidFill>
                  <a:srgbClr val="000000"/>
                </a:solidFill>
                <a:latin typeface="Times New Roman" panose="02020603050405020304" pitchFamily="18" charset="0"/>
              </a:rPr>
              <a:t>saab määravaks põhjuseta puudumiste arv, kuid arusaamatuks jäi, </a:t>
            </a:r>
            <a:r>
              <a:rPr lang="et-EE" sz="3200" dirty="0" smtClean="0">
                <a:solidFill>
                  <a:srgbClr val="000000"/>
                </a:solidFill>
                <a:latin typeface="Times New Roman" panose="02020603050405020304" pitchFamily="18" charset="0"/>
              </a:rPr>
              <a:t>millise aja </a:t>
            </a:r>
            <a:r>
              <a:rPr lang="et-EE" sz="3200" dirty="0">
                <a:solidFill>
                  <a:srgbClr val="000000"/>
                </a:solidFill>
                <a:latin typeface="Times New Roman" panose="02020603050405020304" pitchFamily="18" charset="0"/>
              </a:rPr>
              <a:t>jooksul põhjuseta puudutud tunde arvestatakse.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Koolist </a:t>
            </a:r>
            <a:r>
              <a:rPr lang="et-EE" sz="3200" b="1" dirty="0">
                <a:solidFill>
                  <a:srgbClr val="000000"/>
                </a:solidFill>
                <a:latin typeface="Times New Roman" panose="02020603050405020304" pitchFamily="18" charset="0"/>
              </a:rPr>
              <a:t>väljaarvamise otsused saab teha direktor</a:t>
            </a:r>
            <a:r>
              <a:rPr lang="et-EE" sz="3200" dirty="0">
                <a:solidFill>
                  <a:srgbClr val="000000"/>
                </a:solidFill>
                <a:latin typeface="Times New Roman" panose="02020603050405020304" pitchFamily="18" charset="0"/>
              </a:rPr>
              <a:t>, õppenõukogu ei saa seda otsust teha.</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6061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989556" y="1528175"/>
            <a:ext cx="9957844" cy="3970318"/>
          </a:xfrm>
          <a:prstGeom prst="rect">
            <a:avLst/>
          </a:prstGeom>
        </p:spPr>
        <p:txBody>
          <a:bodyPr wrap="square">
            <a:spAutoFit/>
          </a:bodyPr>
          <a:lstStyle/>
          <a:p>
            <a:r>
              <a:rPr lang="et-EE" sz="3600" dirty="0">
                <a:solidFill>
                  <a:srgbClr val="000000"/>
                </a:solidFill>
                <a:latin typeface="Times New Roman" panose="02020603050405020304" pitchFamily="18" charset="0"/>
              </a:rPr>
              <a:t>Ministeeriumi </a:t>
            </a:r>
            <a:r>
              <a:rPr lang="et-EE" sz="3600" dirty="0" err="1">
                <a:solidFill>
                  <a:srgbClr val="000000"/>
                </a:solidFill>
                <a:latin typeface="Times New Roman" panose="02020603050405020304" pitchFamily="18" charset="0"/>
              </a:rPr>
              <a:t>välishindamisosakonna</a:t>
            </a:r>
            <a:r>
              <a:rPr lang="et-EE" sz="3600" dirty="0">
                <a:solidFill>
                  <a:srgbClr val="000000"/>
                </a:solidFill>
                <a:latin typeface="Times New Roman" panose="02020603050405020304" pitchFamily="18" charset="0"/>
              </a:rPr>
              <a:t> läbiviidavate seirete eesmärgiks on </a:t>
            </a:r>
            <a:endParaRPr lang="et-EE" sz="3600" dirty="0" smtClean="0">
              <a:solidFill>
                <a:srgbClr val="000000"/>
              </a:solidFill>
              <a:latin typeface="Times New Roman" panose="02020603050405020304" pitchFamily="18" charset="0"/>
            </a:endParaRPr>
          </a:p>
          <a:p>
            <a:r>
              <a:rPr lang="et-EE" sz="3600" dirty="0" smtClean="0">
                <a:solidFill>
                  <a:srgbClr val="000000"/>
                </a:solidFill>
                <a:latin typeface="Times New Roman" panose="02020603050405020304" pitchFamily="18" charset="0"/>
              </a:rPr>
              <a:t>saada ülevaade</a:t>
            </a:r>
          </a:p>
          <a:p>
            <a:r>
              <a:rPr lang="et-EE" sz="3600" dirty="0" smtClean="0">
                <a:solidFill>
                  <a:srgbClr val="000000"/>
                </a:solidFill>
                <a:latin typeface="Times New Roman" panose="02020603050405020304" pitchFamily="18" charset="0"/>
              </a:rPr>
              <a:t>seiratavas </a:t>
            </a:r>
            <a:r>
              <a:rPr lang="et-EE" sz="3600" dirty="0">
                <a:solidFill>
                  <a:srgbClr val="000000"/>
                </a:solidFill>
                <a:latin typeface="Times New Roman" panose="02020603050405020304" pitchFamily="18" charset="0"/>
              </a:rPr>
              <a:t>valdkonnas rakendatavatest praktikatest </a:t>
            </a:r>
            <a:r>
              <a:rPr lang="et-EE" sz="3600" dirty="0" smtClean="0">
                <a:solidFill>
                  <a:srgbClr val="000000"/>
                </a:solidFill>
                <a:latin typeface="Times New Roman" panose="02020603050405020304" pitchFamily="18" charset="0"/>
              </a:rPr>
              <a:t>ja</a:t>
            </a:r>
          </a:p>
          <a:p>
            <a:r>
              <a:rPr lang="et-EE" sz="3600" dirty="0" smtClean="0">
                <a:solidFill>
                  <a:srgbClr val="000000"/>
                </a:solidFill>
                <a:latin typeface="Times New Roman" panose="02020603050405020304" pitchFamily="18" charset="0"/>
              </a:rPr>
              <a:t>esinevatest </a:t>
            </a:r>
            <a:r>
              <a:rPr lang="et-EE" sz="3600" dirty="0">
                <a:solidFill>
                  <a:srgbClr val="000000"/>
                </a:solidFill>
                <a:latin typeface="Times New Roman" panose="02020603050405020304" pitchFamily="18" charset="0"/>
              </a:rPr>
              <a:t>puudustest ning </a:t>
            </a:r>
            <a:endParaRPr lang="et-EE" sz="3600" dirty="0" smtClean="0">
              <a:solidFill>
                <a:srgbClr val="000000"/>
              </a:solidFill>
              <a:latin typeface="Times New Roman" panose="02020603050405020304" pitchFamily="18" charset="0"/>
            </a:endParaRPr>
          </a:p>
          <a:p>
            <a:r>
              <a:rPr lang="et-EE" sz="3600" dirty="0" smtClean="0">
                <a:solidFill>
                  <a:srgbClr val="000000"/>
                </a:solidFill>
                <a:latin typeface="Times New Roman" panose="02020603050405020304" pitchFamily="18" charset="0"/>
              </a:rPr>
              <a:t>anda </a:t>
            </a:r>
            <a:r>
              <a:rPr lang="et-EE" sz="3600" dirty="0">
                <a:solidFill>
                  <a:srgbClr val="000000"/>
                </a:solidFill>
                <a:latin typeface="Times New Roman" panose="02020603050405020304" pitchFamily="18" charset="0"/>
              </a:rPr>
              <a:t>vastavat tagasisidet nii õppeasutusele kui pidajale. </a:t>
            </a:r>
            <a:endParaRPr lang="et-EE" sz="3600" dirty="0"/>
          </a:p>
        </p:txBody>
      </p:sp>
    </p:spTree>
    <p:extLst>
      <p:ext uri="{BB962C8B-B14F-4D97-AF65-F5344CB8AC3E}">
        <p14:creationId xmlns:p14="http://schemas.microsoft.com/office/powerpoint/2010/main" val="247820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912" y="297712"/>
            <a:ext cx="11206716" cy="6494085"/>
          </a:xfrm>
          <a:prstGeom prst="rect">
            <a:avLst/>
          </a:prstGeom>
          <a:noFill/>
        </p:spPr>
        <p:txBody>
          <a:bodyPr wrap="square" rtlCol="0">
            <a:spAutoFit/>
          </a:bodyPr>
          <a:lstStyle/>
          <a:p>
            <a:r>
              <a:rPr lang="et-EE" sz="3200" b="1" dirty="0">
                <a:latin typeface="Times New Roman" panose="02020603050405020304" pitchFamily="18" charset="0"/>
                <a:cs typeface="Times New Roman" panose="02020603050405020304" pitchFamily="18" charset="0"/>
              </a:rPr>
              <a:t>§ 44.  Vaimse ja füüsilise turvalisuse tagamine koolis</a:t>
            </a:r>
          </a:p>
          <a:p>
            <a:r>
              <a:rPr lang="et-EE" sz="3200" dirty="0">
                <a:latin typeface="Times New Roman" panose="02020603050405020304" pitchFamily="18" charset="0"/>
                <a:cs typeface="Times New Roman" panose="02020603050405020304" pitchFamily="18" charset="0"/>
              </a:rPr>
              <a:t> (1) Kool tagab õpilase koolis viibimise ajal tema vaimse ja füüsilise turvalisuse ning tervise kaitse.</a:t>
            </a:r>
          </a:p>
          <a:p>
            <a:r>
              <a:rPr lang="et-EE" sz="3200" dirty="0">
                <a:latin typeface="Times New Roman" panose="02020603050405020304" pitchFamily="18" charset="0"/>
                <a:cs typeface="Times New Roman" panose="02020603050405020304" pitchFamily="18" charset="0"/>
              </a:rPr>
              <a:t> (1</a:t>
            </a:r>
            <a:r>
              <a:rPr lang="et-EE" sz="3200" baseline="30000" dirty="0">
                <a:latin typeface="Times New Roman" panose="02020603050405020304" pitchFamily="18" charset="0"/>
                <a:cs typeface="Times New Roman" panose="02020603050405020304" pitchFamily="18" charset="0"/>
              </a:rPr>
              <a:t>1</a:t>
            </a:r>
            <a:r>
              <a:rPr lang="et-EE" sz="3200" dirty="0">
                <a:latin typeface="Times New Roman" panose="02020603050405020304" pitchFamily="18" charset="0"/>
                <a:cs typeface="Times New Roman" panose="02020603050405020304" pitchFamily="18" charset="0"/>
              </a:rPr>
              <a:t>) Koolis on õpilasele keelatud järgmised esemed ja ained</a:t>
            </a:r>
            <a:r>
              <a:rPr lang="et-EE" sz="3200" dirty="0" smtClean="0">
                <a:latin typeface="Times New Roman" panose="02020603050405020304" pitchFamily="18" charset="0"/>
                <a:cs typeface="Times New Roman" panose="02020603050405020304" pitchFamily="18" charset="0"/>
              </a:rPr>
              <a:t>: </a:t>
            </a:r>
            <a:r>
              <a:rPr lang="et-EE" sz="3200" dirty="0">
                <a:latin typeface="Times New Roman" panose="02020603050405020304" pitchFamily="18" charset="0"/>
                <a:cs typeface="Times New Roman" panose="02020603050405020304" pitchFamily="18" charset="0"/>
              </a:rPr>
              <a:t> 1) relv relvaseaduse tähenduses;</a:t>
            </a:r>
            <a:br>
              <a:rPr lang="et-EE" sz="3200" dirty="0">
                <a:latin typeface="Times New Roman" panose="02020603050405020304" pitchFamily="18" charset="0"/>
                <a:cs typeface="Times New Roman" panose="02020603050405020304" pitchFamily="18" charset="0"/>
              </a:rPr>
            </a:br>
            <a:r>
              <a:rPr lang="et-EE" sz="3200" dirty="0">
                <a:latin typeface="Times New Roman" panose="02020603050405020304" pitchFamily="18" charset="0"/>
                <a:cs typeface="Times New Roman" panose="02020603050405020304" pitchFamily="18" charset="0"/>
              </a:rPr>
              <a:t> 2) lõhkeaine, pürotehniline aine ja pürotehniline toode </a:t>
            </a:r>
            <a:r>
              <a:rPr lang="et-EE" sz="3200" dirty="0" err="1">
                <a:latin typeface="Times New Roman" panose="02020603050405020304" pitchFamily="18" charset="0"/>
                <a:cs typeface="Times New Roman" panose="02020603050405020304" pitchFamily="18" charset="0"/>
              </a:rPr>
              <a:t>lõhkematerjaliseaduse</a:t>
            </a:r>
            <a:r>
              <a:rPr lang="et-EE" sz="3200" dirty="0">
                <a:latin typeface="Times New Roman" panose="02020603050405020304" pitchFamily="18" charset="0"/>
                <a:cs typeface="Times New Roman" panose="02020603050405020304" pitchFamily="18" charset="0"/>
              </a:rPr>
              <a:t> tähenduses;</a:t>
            </a:r>
            <a:br>
              <a:rPr lang="et-EE" sz="3200" dirty="0">
                <a:latin typeface="Times New Roman" panose="02020603050405020304" pitchFamily="18" charset="0"/>
                <a:cs typeface="Times New Roman" panose="02020603050405020304" pitchFamily="18" charset="0"/>
              </a:rPr>
            </a:br>
            <a:r>
              <a:rPr lang="et-EE" sz="3200" dirty="0">
                <a:latin typeface="Times New Roman" panose="02020603050405020304" pitchFamily="18" charset="0"/>
                <a:cs typeface="Times New Roman" panose="02020603050405020304" pitchFamily="18" charset="0"/>
              </a:rPr>
              <a:t> 3) aine, mida kasutatakse mürgistuse või joobe tekitamiseks;</a:t>
            </a:r>
            <a:br>
              <a:rPr lang="et-EE" sz="3200" dirty="0">
                <a:latin typeface="Times New Roman" panose="02020603050405020304" pitchFamily="18" charset="0"/>
                <a:cs typeface="Times New Roman" panose="02020603050405020304" pitchFamily="18" charset="0"/>
              </a:rPr>
            </a:br>
            <a:r>
              <a:rPr lang="et-EE" sz="3200" dirty="0">
                <a:latin typeface="Times New Roman" panose="02020603050405020304" pitchFamily="18" charset="0"/>
                <a:cs typeface="Times New Roman" panose="02020603050405020304" pitchFamily="18" charset="0"/>
              </a:rPr>
              <a:t> 4) aine, mis on seaduse alusel keelatud õpilase vanusest tulenevalt;</a:t>
            </a:r>
            <a:br>
              <a:rPr lang="et-EE" sz="3200" dirty="0">
                <a:latin typeface="Times New Roman" panose="02020603050405020304" pitchFamily="18" charset="0"/>
                <a:cs typeface="Times New Roman" panose="02020603050405020304" pitchFamily="18" charset="0"/>
              </a:rPr>
            </a:br>
            <a:r>
              <a:rPr lang="et-EE" sz="3200" dirty="0">
                <a:latin typeface="Times New Roman" panose="02020603050405020304" pitchFamily="18" charset="0"/>
                <a:cs typeface="Times New Roman" panose="02020603050405020304" pitchFamily="18" charset="0"/>
              </a:rPr>
              <a:t> 5) </a:t>
            </a:r>
            <a:r>
              <a:rPr lang="et-EE" sz="3200" b="1" dirty="0">
                <a:latin typeface="Times New Roman" panose="02020603050405020304" pitchFamily="18" charset="0"/>
                <a:cs typeface="Times New Roman" panose="02020603050405020304" pitchFamily="18" charset="0"/>
              </a:rPr>
              <a:t>muu ese või aine, mida kasutatakse õpilase või teise isiku elu või tervise ohtu seadmiseks või võõra asja kahjustamiseks</a:t>
            </a:r>
            <a:r>
              <a:rPr lang="et-EE" sz="3200" dirty="0">
                <a:latin typeface="Times New Roman" panose="02020603050405020304" pitchFamily="18" charset="0"/>
                <a:cs typeface="Times New Roman" panose="02020603050405020304" pitchFamily="18" charset="0"/>
              </a:rPr>
              <a:t>. </a:t>
            </a:r>
            <a:r>
              <a:rPr lang="et-EE" sz="2000" dirty="0">
                <a:latin typeface="Times New Roman" panose="02020603050405020304" pitchFamily="18" charset="0"/>
                <a:cs typeface="Times New Roman" panose="02020603050405020304" pitchFamily="18" charset="0"/>
              </a:rPr>
              <a:t>[</a:t>
            </a:r>
            <a:r>
              <a:rPr lang="et-EE" sz="2000" dirty="0">
                <a:latin typeface="Times New Roman" panose="02020603050405020304" pitchFamily="18" charset="0"/>
                <a:cs typeface="Times New Roman" panose="02020603050405020304" pitchFamily="18" charset="0"/>
                <a:hlinkClick r:id="rId2"/>
              </a:rPr>
              <a:t>RT I, 01.03.2019, 2</a:t>
            </a:r>
            <a:r>
              <a:rPr lang="et-EE" sz="2000" dirty="0">
                <a:latin typeface="Times New Roman" panose="02020603050405020304" pitchFamily="18" charset="0"/>
                <a:cs typeface="Times New Roman" panose="02020603050405020304" pitchFamily="18" charset="0"/>
              </a:rPr>
              <a:t> - jõust. 01.09.2019]</a:t>
            </a:r>
          </a:p>
          <a:p>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99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953" y="337766"/>
            <a:ext cx="11313042" cy="5632311"/>
          </a:xfrm>
          <a:prstGeom prst="rect">
            <a:avLst/>
          </a:prstGeom>
          <a:noFill/>
        </p:spPr>
        <p:txBody>
          <a:bodyPr wrap="square" rtlCol="0">
            <a:spAutoFit/>
          </a:bodyPr>
          <a:lstStyle/>
          <a:p>
            <a:r>
              <a:rPr lang="et-EE" sz="3200" dirty="0">
                <a:latin typeface="Times New Roman" panose="02020603050405020304" pitchFamily="18" charset="0"/>
                <a:cs typeface="Times New Roman" panose="02020603050405020304" pitchFamily="18" charset="0"/>
              </a:rPr>
              <a:t>  (1</a:t>
            </a:r>
            <a:r>
              <a:rPr lang="et-EE" sz="3200" baseline="30000" dirty="0">
                <a:latin typeface="Times New Roman" panose="02020603050405020304" pitchFamily="18" charset="0"/>
                <a:cs typeface="Times New Roman" panose="02020603050405020304" pitchFamily="18" charset="0"/>
              </a:rPr>
              <a:t>2</a:t>
            </a:r>
            <a:r>
              <a:rPr lang="et-EE" sz="3200" dirty="0">
                <a:latin typeface="Times New Roman" panose="02020603050405020304" pitchFamily="18" charset="0"/>
                <a:cs typeface="Times New Roman" panose="02020603050405020304" pitchFamily="18" charset="0"/>
              </a:rPr>
              <a:t>) Kui koolil tekib </a:t>
            </a:r>
            <a:r>
              <a:rPr lang="et-EE" sz="3200" b="1" dirty="0">
                <a:latin typeface="Times New Roman" panose="02020603050405020304" pitchFamily="18" charset="0"/>
                <a:cs typeface="Times New Roman" panose="02020603050405020304" pitchFamily="18" charset="0"/>
              </a:rPr>
              <a:t>põhjendatud kahtlus</a:t>
            </a:r>
            <a:r>
              <a:rPr lang="et-EE" sz="3200" dirty="0">
                <a:latin typeface="Times New Roman" panose="02020603050405020304" pitchFamily="18" charset="0"/>
                <a:cs typeface="Times New Roman" panose="02020603050405020304" pitchFamily="18" charset="0"/>
              </a:rPr>
              <a:t>, et õpilase valduses on käesoleva paragrahvi lõikes 1</a:t>
            </a:r>
            <a:r>
              <a:rPr lang="et-EE" sz="3200" baseline="30000" dirty="0">
                <a:latin typeface="Times New Roman" panose="02020603050405020304" pitchFamily="18" charset="0"/>
                <a:cs typeface="Times New Roman" panose="02020603050405020304" pitchFamily="18" charset="0"/>
              </a:rPr>
              <a:t>1</a:t>
            </a:r>
            <a:r>
              <a:rPr lang="et-EE" sz="3200" dirty="0">
                <a:latin typeface="Times New Roman" panose="02020603050405020304" pitchFamily="18" charset="0"/>
                <a:cs typeface="Times New Roman" panose="02020603050405020304" pitchFamily="18" charset="0"/>
              </a:rPr>
              <a:t> nimetatud esemeid või aineid, </a:t>
            </a:r>
            <a:endParaRPr lang="et-EE" sz="3200" dirty="0" smtClean="0">
              <a:latin typeface="Times New Roman" panose="02020603050405020304" pitchFamily="18" charset="0"/>
              <a:cs typeface="Times New Roman" panose="02020603050405020304" pitchFamily="18" charset="0"/>
            </a:endParaRPr>
          </a:p>
          <a:p>
            <a:r>
              <a:rPr lang="et-EE" sz="3200" b="1" dirty="0" smtClean="0">
                <a:latin typeface="Times New Roman" panose="02020603050405020304" pitchFamily="18" charset="0"/>
                <a:cs typeface="Times New Roman" panose="02020603050405020304" pitchFamily="18" charset="0"/>
              </a:rPr>
              <a:t>võtab </a:t>
            </a:r>
            <a:r>
              <a:rPr lang="et-EE" sz="3200" b="1" dirty="0">
                <a:latin typeface="Times New Roman" panose="02020603050405020304" pitchFamily="18" charset="0"/>
                <a:cs typeface="Times New Roman" panose="02020603050405020304" pitchFamily="18" charset="0"/>
              </a:rPr>
              <a:t>kool kasutusele meetmed </a:t>
            </a:r>
            <a:r>
              <a:rPr lang="et-EE" sz="3200" dirty="0">
                <a:latin typeface="Times New Roman" panose="02020603050405020304" pitchFamily="18" charset="0"/>
                <a:cs typeface="Times New Roman" panose="02020603050405020304" pitchFamily="18" charset="0"/>
              </a:rPr>
              <a:t>vahetu või vahetult eesseisva ohu vähendamiseks või kõrvaldamiseks käesolevas paragrahvis ja käesoleva seaduse §-s 58 sätestatud tingimustel ja korras. </a:t>
            </a:r>
            <a:endParaRPr lang="et-EE" sz="3200" dirty="0" smtClean="0">
              <a:latin typeface="Times New Roman" panose="02020603050405020304" pitchFamily="18" charset="0"/>
              <a:cs typeface="Times New Roman" panose="02020603050405020304" pitchFamily="18" charset="0"/>
            </a:endParaRPr>
          </a:p>
          <a:p>
            <a:r>
              <a:rPr lang="et-EE" sz="3200" dirty="0" smtClean="0">
                <a:latin typeface="Times New Roman" panose="02020603050405020304" pitchFamily="18" charset="0"/>
                <a:cs typeface="Times New Roman" panose="02020603050405020304" pitchFamily="18" charset="0"/>
              </a:rPr>
              <a:t>Relva</a:t>
            </a:r>
            <a:r>
              <a:rPr lang="et-EE" sz="3200" dirty="0">
                <a:latin typeface="Times New Roman" panose="02020603050405020304" pitchFamily="18" charset="0"/>
                <a:cs typeface="Times New Roman" panose="02020603050405020304" pitchFamily="18" charset="0"/>
              </a:rPr>
              <a:t>, lõhkeaine või aine, mida kasutatakse narkootilise joobe tekitamiseks, kahtlusest </a:t>
            </a:r>
            <a:r>
              <a:rPr lang="et-EE" sz="3200" b="1" dirty="0">
                <a:latin typeface="Times New Roman" panose="02020603050405020304" pitchFamily="18" charset="0"/>
                <a:cs typeface="Times New Roman" panose="02020603050405020304" pitchFamily="18" charset="0"/>
              </a:rPr>
              <a:t>teavitab kool viivitamata politseid</a:t>
            </a:r>
            <a:r>
              <a:rPr lang="et-EE" sz="3200" dirty="0">
                <a:latin typeface="Times New Roman" panose="02020603050405020304" pitchFamily="18" charset="0"/>
                <a:cs typeface="Times New Roman" panose="02020603050405020304" pitchFamily="18" charset="0"/>
              </a:rPr>
              <a:t>.</a:t>
            </a:r>
            <a:br>
              <a:rPr lang="et-EE" sz="3200" dirty="0">
                <a:latin typeface="Times New Roman" panose="02020603050405020304" pitchFamily="18" charset="0"/>
                <a:cs typeface="Times New Roman" panose="02020603050405020304" pitchFamily="18" charset="0"/>
              </a:rPr>
            </a:br>
            <a:r>
              <a:rPr lang="et-EE" sz="2000" dirty="0">
                <a:latin typeface="Times New Roman" panose="02020603050405020304" pitchFamily="18" charset="0"/>
                <a:cs typeface="Times New Roman" panose="02020603050405020304" pitchFamily="18" charset="0"/>
              </a:rPr>
              <a:t>[</a:t>
            </a:r>
            <a:r>
              <a:rPr lang="et-EE" sz="2000" dirty="0">
                <a:latin typeface="Times New Roman" panose="02020603050405020304" pitchFamily="18" charset="0"/>
                <a:cs typeface="Times New Roman" panose="02020603050405020304" pitchFamily="18" charset="0"/>
                <a:hlinkClick r:id="rId2"/>
              </a:rPr>
              <a:t>RT I, 01.03.2019, 2</a:t>
            </a:r>
            <a:r>
              <a:rPr lang="et-EE" sz="2000" dirty="0">
                <a:latin typeface="Times New Roman" panose="02020603050405020304" pitchFamily="18" charset="0"/>
                <a:cs typeface="Times New Roman" panose="02020603050405020304" pitchFamily="18" charset="0"/>
              </a:rPr>
              <a:t> - jõust. 01.09.2019]</a:t>
            </a:r>
          </a:p>
          <a:p>
            <a:r>
              <a:rPr lang="et-EE" sz="3200" dirty="0">
                <a:latin typeface="Times New Roman" panose="02020603050405020304" pitchFamily="18" charset="0"/>
                <a:cs typeface="Times New Roman" panose="02020603050405020304" pitchFamily="18" charset="0"/>
              </a:rPr>
              <a:t> </a:t>
            </a:r>
            <a:endParaRPr lang="et-EE" sz="3200" dirty="0" smtClean="0">
              <a:latin typeface="Times New Roman" panose="02020603050405020304" pitchFamily="18" charset="0"/>
              <a:cs typeface="Times New Roman" panose="02020603050405020304" pitchFamily="18" charset="0"/>
            </a:endParaRPr>
          </a:p>
          <a:p>
            <a:r>
              <a:rPr lang="et-EE" sz="3200" dirty="0" smtClean="0">
                <a:latin typeface="Times New Roman" panose="02020603050405020304" pitchFamily="18" charset="0"/>
                <a:cs typeface="Times New Roman" panose="02020603050405020304" pitchFamily="18" charset="0"/>
              </a:rPr>
              <a:t>(</a:t>
            </a:r>
            <a:r>
              <a:rPr lang="et-EE" sz="3200" dirty="0">
                <a:latin typeface="Times New Roman" panose="02020603050405020304" pitchFamily="18" charset="0"/>
                <a:cs typeface="Times New Roman" panose="02020603050405020304" pitchFamily="18" charset="0"/>
              </a:rPr>
              <a:t>1</a:t>
            </a:r>
            <a:r>
              <a:rPr lang="et-EE" sz="3200" baseline="30000" dirty="0">
                <a:latin typeface="Times New Roman" panose="02020603050405020304" pitchFamily="18" charset="0"/>
                <a:cs typeface="Times New Roman" panose="02020603050405020304" pitchFamily="18" charset="0"/>
              </a:rPr>
              <a:t>3</a:t>
            </a:r>
            <a:r>
              <a:rPr lang="et-EE" sz="3200" dirty="0">
                <a:latin typeface="Times New Roman" panose="02020603050405020304" pitchFamily="18" charset="0"/>
                <a:cs typeface="Times New Roman" panose="02020603050405020304" pitchFamily="18" charset="0"/>
              </a:rPr>
              <a:t>) Käesoleva paragrahvi lõikes 1</a:t>
            </a:r>
            <a:r>
              <a:rPr lang="et-EE" sz="3200" baseline="30000" dirty="0">
                <a:latin typeface="Times New Roman" panose="02020603050405020304" pitchFamily="18" charset="0"/>
                <a:cs typeface="Times New Roman" panose="02020603050405020304" pitchFamily="18" charset="0"/>
              </a:rPr>
              <a:t>1</a:t>
            </a:r>
            <a:r>
              <a:rPr lang="et-EE" sz="3200" dirty="0">
                <a:latin typeface="Times New Roman" panose="02020603050405020304" pitchFamily="18" charset="0"/>
                <a:cs typeface="Times New Roman" panose="02020603050405020304" pitchFamily="18" charset="0"/>
              </a:rPr>
              <a:t> nimetamata koolis keelatud esemete ja ainete </a:t>
            </a:r>
            <a:r>
              <a:rPr lang="et-EE" sz="3200" b="1" dirty="0">
                <a:latin typeface="Times New Roman" panose="02020603050405020304" pitchFamily="18" charset="0"/>
                <a:cs typeface="Times New Roman" panose="02020603050405020304" pitchFamily="18" charset="0"/>
              </a:rPr>
              <a:t>loetelu sätestatakse kooli kodukorras</a:t>
            </a:r>
            <a:r>
              <a:rPr lang="et-EE" sz="3200" dirty="0">
                <a:latin typeface="Times New Roman" panose="02020603050405020304" pitchFamily="18" charset="0"/>
                <a:cs typeface="Times New Roman" panose="02020603050405020304" pitchFamily="18" charset="0"/>
              </a:rPr>
              <a:t>.</a:t>
            </a:r>
            <a:br>
              <a:rPr lang="et-EE" sz="3200" dirty="0">
                <a:latin typeface="Times New Roman" panose="02020603050405020304" pitchFamily="18" charset="0"/>
                <a:cs typeface="Times New Roman" panose="02020603050405020304" pitchFamily="18" charset="0"/>
              </a:rPr>
            </a:br>
            <a:r>
              <a:rPr lang="et-EE" sz="2000" dirty="0">
                <a:latin typeface="Times New Roman" panose="02020603050405020304" pitchFamily="18" charset="0"/>
                <a:cs typeface="Times New Roman" panose="02020603050405020304" pitchFamily="18" charset="0"/>
              </a:rPr>
              <a:t>[</a:t>
            </a:r>
            <a:r>
              <a:rPr lang="et-EE" sz="2000" dirty="0">
                <a:latin typeface="Times New Roman" panose="02020603050405020304" pitchFamily="18" charset="0"/>
                <a:cs typeface="Times New Roman" panose="02020603050405020304" pitchFamily="18" charset="0"/>
                <a:hlinkClick r:id="rId2"/>
              </a:rPr>
              <a:t>RT I, 01.03.2019, 2</a:t>
            </a:r>
            <a:r>
              <a:rPr lang="et-EE" sz="2000" dirty="0">
                <a:latin typeface="Times New Roman" panose="02020603050405020304" pitchFamily="18" charset="0"/>
                <a:cs typeface="Times New Roman" panose="02020603050405020304" pitchFamily="18" charset="0"/>
              </a:rPr>
              <a:t> - jõust. 01.09.2019]</a:t>
            </a:r>
          </a:p>
        </p:txBody>
      </p:sp>
    </p:spTree>
    <p:extLst>
      <p:ext uri="{BB962C8B-B14F-4D97-AF65-F5344CB8AC3E}">
        <p14:creationId xmlns:p14="http://schemas.microsoft.com/office/powerpoint/2010/main" val="341305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510363" y="648586"/>
            <a:ext cx="11174818" cy="4524315"/>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Õpilaste ja koolitöötajate vaimset või füüsilist turvalisust ohustavate </a:t>
            </a:r>
            <a:r>
              <a:rPr lang="et-EE" sz="3200" dirty="0" smtClean="0">
                <a:solidFill>
                  <a:srgbClr val="202020"/>
                </a:solidFill>
                <a:latin typeface="Times New Roman" panose="02020603050405020304" pitchFamily="18" charset="0"/>
                <a:cs typeface="Times New Roman" panose="02020603050405020304" pitchFamily="18" charset="0"/>
              </a:rPr>
              <a:t>olukordade</a:t>
            </a:r>
          </a:p>
          <a:p>
            <a:r>
              <a:rPr lang="et-EE" sz="3200" dirty="0" smtClean="0">
                <a:solidFill>
                  <a:srgbClr val="202020"/>
                </a:solidFill>
                <a:latin typeface="Times New Roman" panose="02020603050405020304" pitchFamily="18" charset="0"/>
                <a:cs typeface="Times New Roman" panose="02020603050405020304" pitchFamily="18" charset="0"/>
              </a:rPr>
              <a:t> </a:t>
            </a:r>
            <a:r>
              <a:rPr lang="et-EE" sz="3200" b="1" dirty="0">
                <a:solidFill>
                  <a:srgbClr val="202020"/>
                </a:solidFill>
                <a:latin typeface="Times New Roman" panose="02020603050405020304" pitchFamily="18" charset="0"/>
                <a:cs typeface="Times New Roman" panose="02020603050405020304" pitchFamily="18" charset="0"/>
              </a:rPr>
              <a:t>ennetamise,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neile </a:t>
            </a:r>
            <a:r>
              <a:rPr lang="et-EE" sz="3200" b="1" dirty="0">
                <a:solidFill>
                  <a:srgbClr val="202020"/>
                </a:solidFill>
                <a:latin typeface="Times New Roman" panose="02020603050405020304" pitchFamily="18" charset="0"/>
                <a:cs typeface="Times New Roman" panose="02020603050405020304" pitchFamily="18" charset="0"/>
              </a:rPr>
              <a:t>reageerimise,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juhtumitest </a:t>
            </a:r>
            <a:r>
              <a:rPr lang="et-EE" sz="3200" b="1" dirty="0">
                <a:solidFill>
                  <a:srgbClr val="202020"/>
                </a:solidFill>
                <a:latin typeface="Times New Roman" panose="02020603050405020304" pitchFamily="18" charset="0"/>
                <a:cs typeface="Times New Roman" panose="02020603050405020304" pitchFamily="18" charset="0"/>
              </a:rPr>
              <a:t>teavitamise,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nende </a:t>
            </a:r>
            <a:r>
              <a:rPr lang="et-EE" sz="3200" b="1" dirty="0">
                <a:solidFill>
                  <a:srgbClr val="202020"/>
                </a:solidFill>
                <a:latin typeface="Times New Roman" panose="02020603050405020304" pitchFamily="18" charset="0"/>
                <a:cs typeface="Times New Roman" panose="02020603050405020304" pitchFamily="18" charset="0"/>
              </a:rPr>
              <a:t>juhtumite lahendamise </a:t>
            </a:r>
            <a:r>
              <a:rPr lang="et-EE" sz="3200" dirty="0">
                <a:solidFill>
                  <a:srgbClr val="202020"/>
                </a:solidFill>
                <a:latin typeface="Times New Roman" panose="02020603050405020304" pitchFamily="18" charset="0"/>
                <a:cs typeface="Times New Roman" panose="02020603050405020304" pitchFamily="18" charset="0"/>
              </a:rPr>
              <a:t>ning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käesoleva </a:t>
            </a:r>
            <a:r>
              <a:rPr lang="et-EE" sz="3200" dirty="0">
                <a:solidFill>
                  <a:srgbClr val="202020"/>
                </a:solidFill>
                <a:latin typeface="Times New Roman" panose="02020603050405020304" pitchFamily="18" charset="0"/>
                <a:cs typeface="Times New Roman" panose="02020603050405020304" pitchFamily="18" charset="0"/>
              </a:rPr>
              <a:t>paragrahvi lõikes 7 sätestatud meetme </a:t>
            </a:r>
            <a:r>
              <a:rPr lang="et-EE" sz="3200" b="1" dirty="0">
                <a:solidFill>
                  <a:srgbClr val="202020"/>
                </a:solidFill>
                <a:latin typeface="Times New Roman" panose="02020603050405020304" pitchFamily="18" charset="0"/>
                <a:cs typeface="Times New Roman" panose="02020603050405020304" pitchFamily="18" charset="0"/>
              </a:rPr>
              <a:t>rakendamise kord </a:t>
            </a:r>
            <a:r>
              <a:rPr lang="et-EE" sz="3200" dirty="0">
                <a:solidFill>
                  <a:srgbClr val="202020"/>
                </a:solidFill>
                <a:latin typeface="Times New Roman" panose="02020603050405020304" pitchFamily="18" charset="0"/>
                <a:cs typeface="Times New Roman" panose="02020603050405020304" pitchFamily="18" charset="0"/>
              </a:rPr>
              <a:t>sätestatakse kooli kodukorras kooli pidaja nõusolekul.</a:t>
            </a:r>
          </a:p>
          <a:p>
            <a:r>
              <a:rPr lang="et-EE" sz="3200" dirty="0">
                <a:solidFill>
                  <a:srgbClr val="0061AA"/>
                </a:solidFill>
                <a:latin typeface="Times New Roman" panose="02020603050405020304" pitchFamily="18" charset="0"/>
                <a:cs typeface="Times New Roman" panose="02020603050405020304" pitchFamily="18" charset="0"/>
              </a:rPr>
              <a:t> </a:t>
            </a:r>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87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659220" y="244550"/>
            <a:ext cx="10568762" cy="6494085"/>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a:solidFill>
                <a:srgbClr val="202020"/>
              </a:solidFill>
              <a:latin typeface="Times New Roman" panose="02020603050405020304" pitchFamily="18" charset="0"/>
              <a:cs typeface="Times New Roman" panose="02020603050405020304" pitchFamily="18" charset="0"/>
            </a:endParaRP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(3) Õpilaste ja koolitöötajate vaimse ja füüsilise turvalisuse ja tervise kaitseks ning vaimse ja füüsilise vägivalla ennetamise </a:t>
            </a:r>
            <a:r>
              <a:rPr lang="et-EE" sz="3200" b="1" dirty="0">
                <a:solidFill>
                  <a:srgbClr val="202020"/>
                </a:solidFill>
                <a:latin typeface="Times New Roman" panose="02020603050405020304" pitchFamily="18" charset="0"/>
                <a:cs typeface="Times New Roman" panose="02020603050405020304" pitchFamily="18" charset="0"/>
              </a:rPr>
              <a:t>abinõude rakendamiseks </a:t>
            </a:r>
            <a:r>
              <a:rPr lang="et-EE" sz="3200" dirty="0">
                <a:solidFill>
                  <a:srgbClr val="202020"/>
                </a:solidFill>
                <a:latin typeface="Times New Roman" panose="02020603050405020304" pitchFamily="18" charset="0"/>
                <a:cs typeface="Times New Roman" panose="02020603050405020304" pitchFamily="18" charset="0"/>
              </a:rPr>
              <a:t>kooli kodukorras sätestatu kohaselt </a:t>
            </a:r>
            <a:r>
              <a:rPr lang="et-EE" sz="3200" b="1" dirty="0">
                <a:solidFill>
                  <a:srgbClr val="202020"/>
                </a:solidFill>
                <a:latin typeface="Times New Roman" panose="02020603050405020304" pitchFamily="18" charset="0"/>
                <a:cs typeface="Times New Roman" panose="02020603050405020304" pitchFamily="18" charset="0"/>
              </a:rPr>
              <a:t>loob võimalused kooli pidaja </a:t>
            </a:r>
            <a:r>
              <a:rPr lang="et-EE" sz="3200" dirty="0">
                <a:solidFill>
                  <a:srgbClr val="202020"/>
                </a:solidFill>
                <a:latin typeface="Times New Roman" panose="02020603050405020304" pitchFamily="18" charset="0"/>
                <a:cs typeface="Times New Roman" panose="02020603050405020304" pitchFamily="18" charset="0"/>
              </a:rPr>
              <a:t>ning </a:t>
            </a:r>
            <a:r>
              <a:rPr lang="et-EE" sz="3200" b="1" dirty="0">
                <a:solidFill>
                  <a:srgbClr val="202020"/>
                </a:solidFill>
                <a:latin typeface="Times New Roman" panose="02020603050405020304" pitchFamily="18" charset="0"/>
                <a:cs typeface="Times New Roman" panose="02020603050405020304" pitchFamily="18" charset="0"/>
              </a:rPr>
              <a:t>selle korraldab direktor</a:t>
            </a:r>
            <a:r>
              <a:rPr lang="et-EE" sz="3200" dirty="0">
                <a:solidFill>
                  <a:srgbClr val="202020"/>
                </a:solidFill>
                <a:latin typeface="Times New Roman" panose="02020603050405020304" pitchFamily="18" charset="0"/>
                <a:cs typeface="Times New Roman" panose="02020603050405020304" pitchFamily="18" charset="0"/>
              </a:rPr>
              <a:t>.</a:t>
            </a:r>
          </a:p>
          <a:p>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smtClean="0">
              <a:solidFill>
                <a:srgbClr val="0061AA"/>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a:t>
            </a:r>
            <a:r>
              <a:rPr lang="et-EE" sz="3200" dirty="0">
                <a:solidFill>
                  <a:srgbClr val="202020"/>
                </a:solidFill>
                <a:latin typeface="Times New Roman" panose="02020603050405020304" pitchFamily="18" charset="0"/>
                <a:cs typeface="Times New Roman" panose="02020603050405020304" pitchFamily="18" charset="0"/>
              </a:rPr>
              <a:t>4) Vägivalla ennetamiseks </a:t>
            </a:r>
            <a:r>
              <a:rPr lang="et-EE" sz="3200" b="1" dirty="0">
                <a:solidFill>
                  <a:srgbClr val="202020"/>
                </a:solidFill>
                <a:latin typeface="Times New Roman" panose="02020603050405020304" pitchFamily="18" charset="0"/>
                <a:cs typeface="Times New Roman" panose="02020603050405020304" pitchFamily="18" charset="0"/>
              </a:rPr>
              <a:t>tagatakse koolis järelevalve õpilaste üle kogu õppepäeva vältel</a:t>
            </a:r>
            <a:r>
              <a:rPr lang="et-EE" sz="3200" dirty="0">
                <a:solidFill>
                  <a:srgbClr val="202020"/>
                </a:solidFill>
                <a:latin typeface="Times New Roman" panose="02020603050405020304" pitchFamily="18" charset="0"/>
                <a:cs typeface="Times New Roman" panose="02020603050405020304" pitchFamily="18" charset="0"/>
              </a:rPr>
              <a:t>.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Ruumide </a:t>
            </a:r>
            <a:r>
              <a:rPr lang="et-EE" sz="3200" dirty="0">
                <a:solidFill>
                  <a:srgbClr val="202020"/>
                </a:solidFill>
                <a:latin typeface="Times New Roman" panose="02020603050405020304" pitchFamily="18" charset="0"/>
                <a:cs typeface="Times New Roman" panose="02020603050405020304" pitchFamily="18" charset="0"/>
              </a:rPr>
              <a:t>ja territooriumi kasutamine korraldatakse võimaluse piires selliselt, et </a:t>
            </a:r>
            <a:r>
              <a:rPr lang="et-EE" sz="3200" b="1" dirty="0">
                <a:solidFill>
                  <a:srgbClr val="202020"/>
                </a:solidFill>
                <a:latin typeface="Times New Roman" panose="02020603050405020304" pitchFamily="18" charset="0"/>
                <a:cs typeface="Times New Roman" panose="02020603050405020304" pitchFamily="18" charset="0"/>
              </a:rPr>
              <a:t>see aitaks ennetada õpilaste ja koolitöötajate vaimset või füüsilist turvalisust ohustava olukorra tekkimist</a:t>
            </a:r>
            <a:r>
              <a:rPr lang="et-EE" sz="3200" dirty="0">
                <a:solidFill>
                  <a:srgbClr val="202020"/>
                </a:solidFill>
                <a:latin typeface="Times New Roman" panose="02020603050405020304" pitchFamily="18" charset="0"/>
                <a:cs typeface="Times New Roman" panose="02020603050405020304" pitchFamily="18" charset="0"/>
              </a:rPr>
              <a:t>.</a:t>
            </a:r>
          </a:p>
          <a:p>
            <a:r>
              <a:rPr lang="et-EE" sz="3200" dirty="0">
                <a:solidFill>
                  <a:srgbClr val="0061AA"/>
                </a:solidFill>
                <a:latin typeface="Times New Roman" panose="02020603050405020304" pitchFamily="18" charset="0"/>
                <a:cs typeface="Times New Roman" panose="02020603050405020304" pitchFamily="18" charset="0"/>
              </a:rPr>
              <a:t> </a:t>
            </a:r>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84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76177" y="1178345"/>
            <a:ext cx="11236284" cy="2554545"/>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smtClean="0">
                <a:solidFill>
                  <a:srgbClr val="202020"/>
                </a:solidFill>
                <a:latin typeface="Times New Roman" panose="02020603050405020304" pitchFamily="18" charset="0"/>
                <a:cs typeface="Times New Roman" panose="02020603050405020304" pitchFamily="18" charset="0"/>
              </a:rPr>
              <a:t>(</a:t>
            </a:r>
            <a:r>
              <a:rPr lang="et-EE" sz="3200" dirty="0">
                <a:solidFill>
                  <a:srgbClr val="202020"/>
                </a:solidFill>
                <a:latin typeface="Times New Roman" panose="02020603050405020304" pitchFamily="18" charset="0"/>
                <a:cs typeface="Times New Roman" panose="02020603050405020304" pitchFamily="18" charset="0"/>
              </a:rPr>
              <a:t>5) Kool võib õpilaste ja koolitöötajate turvalisust ohustava </a:t>
            </a:r>
            <a:r>
              <a:rPr lang="et-EE" sz="3200" b="1" dirty="0">
                <a:solidFill>
                  <a:srgbClr val="202020"/>
                </a:solidFill>
                <a:latin typeface="Times New Roman" panose="02020603050405020304" pitchFamily="18" charset="0"/>
                <a:cs typeface="Times New Roman" panose="02020603050405020304" pitchFamily="18" charset="0"/>
              </a:rPr>
              <a:t>olukorra ennetamiseks</a:t>
            </a:r>
            <a:r>
              <a:rPr lang="et-EE" sz="3200" dirty="0">
                <a:solidFill>
                  <a:srgbClr val="202020"/>
                </a:solidFill>
                <a:latin typeface="Times New Roman" panose="02020603050405020304" pitchFamily="18" charset="0"/>
                <a:cs typeface="Times New Roman" panose="02020603050405020304" pitchFamily="18" charset="0"/>
              </a:rPr>
              <a:t> ning </a:t>
            </a:r>
            <a:r>
              <a:rPr lang="et-EE" sz="3200" b="1" dirty="0">
                <a:solidFill>
                  <a:srgbClr val="202020"/>
                </a:solidFill>
                <a:latin typeface="Times New Roman" panose="02020603050405020304" pitchFamily="18" charset="0"/>
                <a:cs typeface="Times New Roman" panose="02020603050405020304" pitchFamily="18" charset="0"/>
              </a:rPr>
              <a:t>olukorrale reageerimiseks </a:t>
            </a:r>
            <a:r>
              <a:rPr lang="et-EE" sz="3200" dirty="0">
                <a:solidFill>
                  <a:srgbClr val="202020"/>
                </a:solidFill>
                <a:latin typeface="Times New Roman" panose="02020603050405020304" pitchFamily="18" charset="0"/>
                <a:cs typeface="Times New Roman" panose="02020603050405020304" pitchFamily="18" charset="0"/>
              </a:rPr>
              <a:t>kasutada kooli territooriumil </a:t>
            </a:r>
            <a:r>
              <a:rPr lang="et-EE" sz="3200" b="1" dirty="0">
                <a:solidFill>
                  <a:srgbClr val="202020"/>
                </a:solidFill>
                <a:latin typeface="Times New Roman" panose="02020603050405020304" pitchFamily="18" charset="0"/>
                <a:cs typeface="Times New Roman" panose="02020603050405020304" pitchFamily="18" charset="0"/>
              </a:rPr>
              <a:t>jälgimisseadmestikku</a:t>
            </a:r>
            <a:r>
              <a:rPr lang="et-EE" sz="3200" dirty="0">
                <a:solidFill>
                  <a:srgbClr val="202020"/>
                </a:solidFill>
                <a:latin typeface="Times New Roman" panose="02020603050405020304" pitchFamily="18" charset="0"/>
                <a:cs typeface="Times New Roman" panose="02020603050405020304" pitchFamily="18" charset="0"/>
              </a:rPr>
              <a:t> turvaseaduses sätestatud tähenduses ja korras, arvestades isikuandmete kaitse seaduses sätestatud nõudeid. </a:t>
            </a:r>
            <a:endParaRPr lang="et-EE" sz="3200" dirty="0" smtClean="0">
              <a:solidFill>
                <a:srgbClr val="2020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46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212111" y="1178345"/>
            <a:ext cx="10800349" cy="2554545"/>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smtClean="0">
                <a:solidFill>
                  <a:srgbClr val="202020"/>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6) Jälgimisseadmestiku kasutamise kord sätestatakse kooli kodukorras. </a:t>
            </a:r>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b="0" i="0" dirty="0" smtClean="0">
              <a:solidFill>
                <a:srgbClr val="202020"/>
              </a:solidFill>
              <a:effectLst/>
              <a:latin typeface="Times New Roman" panose="02020603050405020304" pitchFamily="18" charset="0"/>
              <a:cs typeface="Times New Roman" panose="02020603050405020304" pitchFamily="18" charset="0"/>
            </a:endParaRPr>
          </a:p>
          <a:p>
            <a:endParaRPr lang="et-EE" sz="3200" b="0" i="0" dirty="0">
              <a:solidFill>
                <a:srgbClr val="202020"/>
              </a:solidFill>
              <a:effectLst/>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Kes, kuidas, kunas vaatab, kaua ja kuidas säilitatakse salvestisi?</a:t>
            </a:r>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36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063255" y="1178345"/>
            <a:ext cx="10949205" cy="3046988"/>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smtClean="0">
                <a:solidFill>
                  <a:srgbClr val="202020"/>
                </a:solidFill>
                <a:latin typeface="Times New Roman" panose="02020603050405020304" pitchFamily="18" charset="0"/>
                <a:cs typeface="Times New Roman" panose="02020603050405020304" pitchFamily="18" charset="0"/>
              </a:rPr>
              <a:t>(</a:t>
            </a:r>
            <a:r>
              <a:rPr lang="et-EE" sz="3200" dirty="0">
                <a:solidFill>
                  <a:srgbClr val="202020"/>
                </a:solidFill>
                <a:latin typeface="Times New Roman" panose="02020603050405020304" pitchFamily="18" charset="0"/>
                <a:cs typeface="Times New Roman" panose="02020603050405020304" pitchFamily="18" charset="0"/>
              </a:rPr>
              <a:t>7) Õpilaste ja koolitöötajate turvalisuse ning piiratud teovõimega õpilaste üle järelevalve tagamiseks </a:t>
            </a:r>
            <a:r>
              <a:rPr lang="et-EE" sz="3200" b="1" dirty="0">
                <a:solidFill>
                  <a:srgbClr val="202020"/>
                </a:solidFill>
                <a:latin typeface="Times New Roman" panose="02020603050405020304" pitchFamily="18" charset="0"/>
                <a:cs typeface="Times New Roman" panose="02020603050405020304" pitchFamily="18" charset="0"/>
              </a:rPr>
              <a:t>võib kool kontrollida kooli hoonest või territooriumilt sisse- ja väljaliikumist </a:t>
            </a:r>
            <a:r>
              <a:rPr lang="et-EE" sz="3200" dirty="0">
                <a:solidFill>
                  <a:srgbClr val="202020"/>
                </a:solidFill>
                <a:latin typeface="Times New Roman" panose="02020603050405020304" pitchFamily="18" charset="0"/>
                <a:cs typeface="Times New Roman" panose="02020603050405020304" pitchFamily="18" charset="0"/>
              </a:rPr>
              <a:t>ning </a:t>
            </a:r>
            <a:r>
              <a:rPr lang="et-EE" sz="3200" u="sng" dirty="0">
                <a:solidFill>
                  <a:srgbClr val="202020"/>
                </a:solidFill>
                <a:latin typeface="Times New Roman" panose="02020603050405020304" pitchFamily="18" charset="0"/>
                <a:cs typeface="Times New Roman" panose="02020603050405020304" pitchFamily="18" charset="0"/>
              </a:rPr>
              <a:t>piirata statsionaarses õppes põhiharidust omandava piiratud teovõimega õpilase </a:t>
            </a:r>
            <a:r>
              <a:rPr lang="et-EE" sz="3200" b="1" dirty="0">
                <a:solidFill>
                  <a:srgbClr val="202020"/>
                </a:solidFill>
                <a:latin typeface="Times New Roman" panose="02020603050405020304" pitchFamily="18" charset="0"/>
                <a:cs typeface="Times New Roman" panose="02020603050405020304" pitchFamily="18" charset="0"/>
              </a:rPr>
              <a:t>kooli hoonest või territooriumilt väljaliikumist. </a:t>
            </a:r>
            <a:r>
              <a:rPr lang="et-EE" sz="3200" b="1" dirty="0" smtClean="0">
                <a:solidFill>
                  <a:srgbClr val="0061AA"/>
                </a:solidFill>
                <a:latin typeface="Times New Roman" panose="02020603050405020304" pitchFamily="18" charset="0"/>
                <a:cs typeface="Times New Roman" panose="02020603050405020304" pitchFamily="18" charset="0"/>
              </a:rPr>
              <a:t> </a:t>
            </a:r>
            <a:endParaRPr lang="et-EE" sz="3200" b="1"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84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99731" y="335846"/>
            <a:ext cx="11334306" cy="6494085"/>
          </a:xfrm>
          <a:prstGeom prst="rect">
            <a:avLst/>
          </a:prstGeom>
        </p:spPr>
        <p:txBody>
          <a:bodyPr wrap="square">
            <a:spAutoFit/>
          </a:bodyPr>
          <a:lstStyle/>
          <a:p>
            <a:r>
              <a:rPr lang="et-EE" sz="3200" b="1" dirty="0">
                <a:solidFill>
                  <a:srgbClr val="000000"/>
                </a:solidFill>
                <a:latin typeface="Times New Roman" panose="02020603050405020304" pitchFamily="18" charset="0"/>
              </a:rPr>
              <a:t>Jälgimisseadmestiku kasutamine</a:t>
            </a:r>
          </a:p>
          <a:p>
            <a:r>
              <a:rPr lang="et-EE" sz="3200" dirty="0" smtClean="0">
                <a:solidFill>
                  <a:srgbClr val="000000"/>
                </a:solidFill>
                <a:latin typeface="Times New Roman" panose="02020603050405020304" pitchFamily="18" charset="0"/>
              </a:rPr>
              <a:t>Kool </a:t>
            </a:r>
            <a:r>
              <a:rPr lang="et-EE" sz="3200" dirty="0">
                <a:solidFill>
                  <a:srgbClr val="000000"/>
                </a:solidFill>
                <a:latin typeface="Times New Roman" panose="02020603050405020304" pitchFamily="18" charset="0"/>
              </a:rPr>
              <a:t>ei ole avalik koht ning kindlasti tuleb territooriumile sisenejat teavitada, et koolis kasutatakse jälgimisseadmestikku, nt teavitada vastavate kleebistega. </a:t>
            </a:r>
            <a:r>
              <a:rPr lang="et-EE" sz="3200" dirty="0" smtClean="0">
                <a:solidFill>
                  <a:srgbClr val="000000"/>
                </a:solidFill>
                <a:latin typeface="Times New Roman" panose="02020603050405020304" pitchFamily="18" charset="0"/>
              </a:rPr>
              <a:t>Kodukorras </a:t>
            </a:r>
            <a:r>
              <a:rPr lang="et-EE" sz="3200" dirty="0">
                <a:solidFill>
                  <a:srgbClr val="000000"/>
                </a:solidFill>
                <a:latin typeface="Times New Roman" panose="02020603050405020304" pitchFamily="18" charset="0"/>
              </a:rPr>
              <a:t>tuleb tuua välja, kellel on õigus vaadata videokaamera pilti jooksvalt, kellel on ligipääs salvestistele ja kui kaua ning kus salvestusi hoiustatakse. Samuti on oluline, et </a:t>
            </a:r>
            <a:r>
              <a:rPr lang="et-EE" sz="3200" dirty="0" smtClean="0">
                <a:solidFill>
                  <a:srgbClr val="000000"/>
                </a:solidFill>
                <a:latin typeface="Times New Roman" panose="02020603050405020304" pitchFamily="18" charset="0"/>
              </a:rPr>
              <a:t>salvestistele </a:t>
            </a:r>
            <a:r>
              <a:rPr lang="et-EE" sz="3200" dirty="0">
                <a:solidFill>
                  <a:srgbClr val="000000"/>
                </a:solidFill>
                <a:latin typeface="Times New Roman" panose="02020603050405020304" pitchFamily="18" charset="0"/>
              </a:rPr>
              <a:t>ligipääsu otsustab direktor ning salvestiste vaatamise kohta jääks maha märge, kes, millal ja millises mahus vaatas. Soovitame regulatsiooni väljatöötamisel kasutada </a:t>
            </a:r>
            <a:r>
              <a:rPr lang="et-EE" sz="3200" dirty="0" smtClean="0">
                <a:solidFill>
                  <a:srgbClr val="000000"/>
                </a:solidFill>
                <a:latin typeface="Times New Roman" panose="02020603050405020304" pitchFamily="18" charset="0"/>
              </a:rPr>
              <a:t>Andmekaitse </a:t>
            </a:r>
            <a:r>
              <a:rPr lang="et-EE" sz="3200" dirty="0">
                <a:solidFill>
                  <a:srgbClr val="000000"/>
                </a:solidFill>
                <a:latin typeface="Times New Roman" panose="02020603050405020304" pitchFamily="18" charset="0"/>
              </a:rPr>
              <a:t>Inspektsiooni veebilehel olevaid juhendeid ja lähtuda isikuandmete kaitse </a:t>
            </a:r>
            <a:r>
              <a:rPr lang="et-EE" sz="3200" dirty="0" smtClean="0">
                <a:solidFill>
                  <a:srgbClr val="000000"/>
                </a:solidFill>
                <a:latin typeface="Times New Roman" panose="02020603050405020304" pitchFamily="18" charset="0"/>
              </a:rPr>
              <a:t>seaduses </a:t>
            </a:r>
            <a:r>
              <a:rPr lang="et-EE" sz="3200" dirty="0">
                <a:solidFill>
                  <a:srgbClr val="000000"/>
                </a:solidFill>
                <a:latin typeface="Times New Roman" panose="02020603050405020304" pitchFamily="18" charset="0"/>
              </a:rPr>
              <a:t>sätestatust. Koolides, kus ei kasutata jälgimisseadmestikku, võiks olla ka kodukorras kirjas, et jälgimisseadmestikku ei kasutata. </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08815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99731" y="335846"/>
            <a:ext cx="11334306" cy="5016758"/>
          </a:xfrm>
          <a:prstGeom prst="rect">
            <a:avLst/>
          </a:prstGeom>
        </p:spPr>
        <p:txBody>
          <a:bodyPr wrap="square">
            <a:spAutoFit/>
          </a:bodyPr>
          <a:lstStyle/>
          <a:p>
            <a:endParaRPr lang="et-EE" sz="3200" dirty="0" smtClean="0">
              <a:solidFill>
                <a:srgbClr val="000000"/>
              </a:solidFill>
              <a:latin typeface="Times New Roman" panose="02020603050405020304" pitchFamily="18" charset="0"/>
            </a:endParaRPr>
          </a:p>
          <a:p>
            <a:endParaRPr lang="et-EE" sz="3200"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Andmekaitse </a:t>
            </a:r>
            <a:r>
              <a:rPr lang="et-EE" sz="3200" dirty="0">
                <a:solidFill>
                  <a:srgbClr val="000000"/>
                </a:solidFill>
                <a:latin typeface="Times New Roman" panose="02020603050405020304" pitchFamily="18" charset="0"/>
              </a:rPr>
              <a:t>Inspektsioon soovitab </a:t>
            </a:r>
            <a:r>
              <a:rPr lang="et-EE" sz="3200" dirty="0" smtClean="0">
                <a:solidFill>
                  <a:srgbClr val="000000"/>
                </a:solidFill>
                <a:latin typeface="Times New Roman" panose="02020603050405020304" pitchFamily="18" charset="0"/>
              </a:rPr>
              <a:t>kehtestada </a:t>
            </a:r>
            <a:r>
              <a:rPr lang="et-EE" sz="3200" dirty="0">
                <a:solidFill>
                  <a:srgbClr val="000000"/>
                </a:solidFill>
                <a:latin typeface="Times New Roman" panose="02020603050405020304" pitchFamily="18" charset="0"/>
              </a:rPr>
              <a:t>ka kooli territooriumil filmimise ja pildistamise korra, reguleerides selles ära </a:t>
            </a:r>
            <a:r>
              <a:rPr lang="et-EE" sz="3200" dirty="0" smtClean="0">
                <a:solidFill>
                  <a:srgbClr val="000000"/>
                </a:solidFill>
                <a:latin typeface="Times New Roman" panose="02020603050405020304" pitchFamily="18" charset="0"/>
              </a:rPr>
              <a:t>filmimise</a:t>
            </a:r>
            <a:r>
              <a:rPr lang="et-EE" sz="3200" dirty="0">
                <a:solidFill>
                  <a:srgbClr val="000000"/>
                </a:solidFill>
                <a:latin typeface="Times New Roman" panose="02020603050405020304" pitchFamily="18" charset="0"/>
              </a:rPr>
              <a:t>, pildistamise ja salvestiste avalikustamise reeglid nii õpilastele, vanematele, </a:t>
            </a:r>
            <a:r>
              <a:rPr lang="et-EE" sz="3200" dirty="0" smtClean="0">
                <a:solidFill>
                  <a:srgbClr val="000000"/>
                </a:solidFill>
                <a:latin typeface="Times New Roman" panose="02020603050405020304" pitchFamily="18" charset="0"/>
              </a:rPr>
              <a:t>töötajatele </a:t>
            </a:r>
            <a:r>
              <a:rPr lang="et-EE" sz="3200" dirty="0">
                <a:solidFill>
                  <a:srgbClr val="000000"/>
                </a:solidFill>
                <a:latin typeface="Times New Roman" panose="02020603050405020304" pitchFamily="18" charset="0"/>
              </a:rPr>
              <a:t>kui ka kolmandatele isikutele, sh meediale kõige laiemas tähenduses. </a:t>
            </a:r>
            <a:endParaRPr lang="et-EE" sz="3200" dirty="0" smtClean="0">
              <a:solidFill>
                <a:srgbClr val="000000"/>
              </a:solidFill>
              <a:latin typeface="Times New Roman" panose="02020603050405020304" pitchFamily="18" charset="0"/>
            </a:endParaRPr>
          </a:p>
          <a:p>
            <a:endParaRPr lang="et-EE" sz="3200"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Vajalikud juhised </a:t>
            </a:r>
            <a:r>
              <a:rPr lang="et-EE" sz="3200" dirty="0">
                <a:solidFill>
                  <a:srgbClr val="000000"/>
                </a:solidFill>
                <a:latin typeface="Times New Roman" panose="02020603050405020304" pitchFamily="18" charset="0"/>
              </a:rPr>
              <a:t>regulatsiooni kehtestamiseks on kättesaadavad Andmekaitse Inspektsiooni veebi-lehelt.</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48110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903767" y="1002082"/>
            <a:ext cx="9981351" cy="1569660"/>
          </a:xfrm>
          <a:prstGeom prst="rect">
            <a:avLst/>
          </a:prstGeom>
        </p:spPr>
        <p:txBody>
          <a:bodyPr wrap="square">
            <a:spAutoFit/>
          </a:bodyPr>
          <a:lstStyle/>
          <a:p>
            <a:r>
              <a:rPr lang="et-EE" sz="3200" dirty="0" smtClean="0">
                <a:solidFill>
                  <a:srgbClr val="0061AA"/>
                </a:solidFill>
                <a:latin typeface="Times New Roman" panose="02020603050405020304" pitchFamily="18" charset="0"/>
                <a:cs typeface="Times New Roman" panose="02020603050405020304" pitchFamily="18" charset="0"/>
              </a:rPr>
              <a:t>§ 55 </a:t>
            </a: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(4) Õpilasele ja statsionaarses õppes õppiva õpilase vanemale tehakse kooli kodukorras sätestatud korras teatavaks õpilasele kohalduv osa kooli päevakavast.</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73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stkülik 3"/>
          <p:cNvSpPr/>
          <p:nvPr/>
        </p:nvSpPr>
        <p:spPr>
          <a:xfrm>
            <a:off x="425885" y="200416"/>
            <a:ext cx="10935222" cy="6494085"/>
          </a:xfrm>
          <a:prstGeom prst="rect">
            <a:avLst/>
          </a:prstGeom>
        </p:spPr>
        <p:txBody>
          <a:bodyPr wrap="square">
            <a:spAutoFit/>
          </a:bodyPr>
          <a:lstStyle/>
          <a:p>
            <a:r>
              <a:rPr lang="et-EE" sz="3200" b="1" dirty="0" smtClean="0">
                <a:solidFill>
                  <a:srgbClr val="000000"/>
                </a:solidFill>
                <a:latin typeface="Times New Roman" panose="02020603050405020304" pitchFamily="18" charset="0"/>
                <a:cs typeface="Times New Roman" panose="02020603050405020304" pitchFamily="18" charset="0"/>
              </a:rPr>
              <a:t>Koolieelse lasteasutuse seaduse § </a:t>
            </a:r>
            <a:r>
              <a:rPr lang="et-EE" sz="3200" b="1" dirty="0">
                <a:solidFill>
                  <a:srgbClr val="000000"/>
                </a:solidFill>
                <a:latin typeface="Times New Roman" panose="02020603050405020304" pitchFamily="18" charset="0"/>
                <a:cs typeface="Times New Roman" panose="02020603050405020304" pitchFamily="18" charset="0"/>
              </a:rPr>
              <a:t>9</a:t>
            </a:r>
            <a:r>
              <a:rPr lang="et-EE" sz="3200" b="1" baseline="30000" dirty="0">
                <a:solidFill>
                  <a:srgbClr val="000000"/>
                </a:solidFill>
                <a:latin typeface="Times New Roman" panose="02020603050405020304" pitchFamily="18" charset="0"/>
                <a:cs typeface="Times New Roman" panose="02020603050405020304" pitchFamily="18" charset="0"/>
              </a:rPr>
              <a:t>2</a:t>
            </a:r>
            <a:r>
              <a:rPr lang="et-EE" sz="3200" b="1" dirty="0">
                <a:solidFill>
                  <a:srgbClr val="000000"/>
                </a:solidFill>
                <a:latin typeface="Times New Roman" panose="02020603050405020304" pitchFamily="18" charset="0"/>
                <a:cs typeface="Times New Roman" panose="02020603050405020304" pitchFamily="18" charset="0"/>
              </a:rPr>
              <a:t>.</a:t>
            </a:r>
            <a:r>
              <a:rPr lang="et-EE" sz="3200" b="1" dirty="0">
                <a:solidFill>
                  <a:srgbClr val="0061AA"/>
                </a:solidFill>
                <a:latin typeface="Times New Roman" panose="02020603050405020304" pitchFamily="18" charset="0"/>
                <a:cs typeface="Times New Roman" panose="02020603050405020304" pitchFamily="18" charset="0"/>
              </a:rPr>
              <a:t> </a:t>
            </a:r>
            <a:r>
              <a:rPr lang="et-EE" sz="3200" b="1" dirty="0">
                <a:solidFill>
                  <a:srgbClr val="000000"/>
                </a:solidFill>
                <a:latin typeface="Times New Roman" panose="02020603050405020304" pitchFamily="18" charset="0"/>
                <a:cs typeface="Times New Roman" panose="02020603050405020304" pitchFamily="18" charset="0"/>
              </a:rPr>
              <a:t>Kodukord</a:t>
            </a: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 Lasteasutuse kodukorra </a:t>
            </a:r>
            <a:r>
              <a:rPr lang="et-EE" sz="3200" b="1" dirty="0">
                <a:solidFill>
                  <a:srgbClr val="202020"/>
                </a:solidFill>
                <a:latin typeface="Times New Roman" panose="02020603050405020304" pitchFamily="18" charset="0"/>
                <a:cs typeface="Times New Roman" panose="02020603050405020304" pitchFamily="18" charset="0"/>
              </a:rPr>
              <a:t>koostab direktor </a:t>
            </a:r>
            <a:r>
              <a:rPr lang="et-EE" sz="3200" dirty="0">
                <a:solidFill>
                  <a:srgbClr val="202020"/>
                </a:solidFill>
                <a:latin typeface="Times New Roman" panose="02020603050405020304" pitchFamily="18" charset="0"/>
                <a:cs typeface="Times New Roman" panose="02020603050405020304" pitchFamily="18" charset="0"/>
              </a:rPr>
              <a:t>ja esitab selle </a:t>
            </a:r>
            <a:r>
              <a:rPr lang="et-EE" sz="3200" b="1" dirty="0">
                <a:solidFill>
                  <a:srgbClr val="202020"/>
                </a:solidFill>
                <a:latin typeface="Times New Roman" panose="02020603050405020304" pitchFamily="18" charset="0"/>
                <a:cs typeface="Times New Roman" panose="02020603050405020304" pitchFamily="18" charset="0"/>
              </a:rPr>
              <a:t>kinnitamiseks lasteasutuse hoolekogule. </a:t>
            </a:r>
            <a:r>
              <a:rPr lang="et-EE" sz="3200" dirty="0">
                <a:solidFill>
                  <a:srgbClr val="202020"/>
                </a:solidFill>
                <a:latin typeface="Times New Roman" panose="02020603050405020304" pitchFamily="18" charset="0"/>
                <a:cs typeface="Times New Roman" panose="02020603050405020304" pitchFamily="18" charset="0"/>
              </a:rPr>
              <a:t>Kodukord on </a:t>
            </a:r>
            <a:r>
              <a:rPr lang="et-EE" sz="3200" b="1" dirty="0">
                <a:solidFill>
                  <a:srgbClr val="202020"/>
                </a:solidFill>
                <a:latin typeface="Times New Roman" panose="02020603050405020304" pitchFamily="18" charset="0"/>
                <a:cs typeface="Times New Roman" panose="02020603050405020304" pitchFamily="18" charset="0"/>
              </a:rPr>
              <a:t>lastele, vanematele ja lasteasutuse töötajatele</a:t>
            </a:r>
            <a:r>
              <a:rPr lang="et-EE" sz="3200" dirty="0">
                <a:solidFill>
                  <a:srgbClr val="202020"/>
                </a:solidFill>
                <a:latin typeface="Times New Roman" panose="02020603050405020304" pitchFamily="18" charset="0"/>
                <a:cs typeface="Times New Roman" panose="02020603050405020304" pitchFamily="18" charset="0"/>
              </a:rPr>
              <a:t> täitmiseks kohustuslik.</a:t>
            </a: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Laste ja lasteasutuse töötajate vaimset ja füüsilist turvalisust ohustavate olukordade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ennetamise</a:t>
            </a:r>
            <a:r>
              <a:rPr lang="et-EE" sz="3200" b="1" dirty="0">
                <a:solidFill>
                  <a:srgbClr val="202020"/>
                </a:solidFill>
                <a:latin typeface="Times New Roman" panose="02020603050405020304" pitchFamily="18" charset="0"/>
                <a:cs typeface="Times New Roman" panose="02020603050405020304" pitchFamily="18" charset="0"/>
              </a:rPr>
              <a:t>,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neile </a:t>
            </a:r>
            <a:r>
              <a:rPr lang="et-EE" sz="3200" b="1" dirty="0">
                <a:solidFill>
                  <a:srgbClr val="202020"/>
                </a:solidFill>
                <a:latin typeface="Times New Roman" panose="02020603050405020304" pitchFamily="18" charset="0"/>
                <a:cs typeface="Times New Roman" panose="02020603050405020304" pitchFamily="18" charset="0"/>
              </a:rPr>
              <a:t>reageerimise,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juhtumitest </a:t>
            </a:r>
            <a:r>
              <a:rPr lang="et-EE" sz="3200" b="1" dirty="0">
                <a:solidFill>
                  <a:srgbClr val="202020"/>
                </a:solidFill>
                <a:latin typeface="Times New Roman" panose="02020603050405020304" pitchFamily="18" charset="0"/>
                <a:cs typeface="Times New Roman" panose="02020603050405020304" pitchFamily="18" charset="0"/>
              </a:rPr>
              <a:t>teavitamise,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nende </a:t>
            </a:r>
            <a:r>
              <a:rPr lang="et-EE" sz="3200" b="1" dirty="0">
                <a:solidFill>
                  <a:srgbClr val="202020"/>
                </a:solidFill>
                <a:latin typeface="Times New Roman" panose="02020603050405020304" pitchFamily="18" charset="0"/>
                <a:cs typeface="Times New Roman" panose="02020603050405020304" pitchFamily="18" charset="0"/>
              </a:rPr>
              <a:t>juhtumite lahendamise ning </a:t>
            </a:r>
            <a:endParaRPr lang="et-EE" sz="3200" b="1"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meetme </a:t>
            </a:r>
            <a:r>
              <a:rPr lang="et-EE" sz="3200" b="1" dirty="0">
                <a:solidFill>
                  <a:srgbClr val="202020"/>
                </a:solidFill>
                <a:latin typeface="Times New Roman" panose="02020603050405020304" pitchFamily="18" charset="0"/>
                <a:cs typeface="Times New Roman" panose="02020603050405020304" pitchFamily="18" charset="0"/>
              </a:rPr>
              <a:t>rakendamise kord</a:t>
            </a:r>
            <a:r>
              <a:rPr lang="et-EE" sz="3200" dirty="0">
                <a:solidFill>
                  <a:srgbClr val="202020"/>
                </a:solidFill>
                <a:latin typeface="Times New Roman" panose="02020603050405020304" pitchFamily="18" charset="0"/>
                <a:cs typeface="Times New Roman" panose="02020603050405020304" pitchFamily="18" charset="0"/>
              </a:rPr>
              <a:t> sätestatakse lasteasutuse kodukorras.</a:t>
            </a: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(3) Kodukord avalikustatakse lasteasutuse veebilehel ning luuakse ka muud võimalused sellega tutvumiseks.</a:t>
            </a:r>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83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76177" y="265814"/>
            <a:ext cx="10738883" cy="6001643"/>
          </a:xfrm>
          <a:prstGeom prst="rect">
            <a:avLst/>
          </a:prstGeom>
        </p:spPr>
        <p:txBody>
          <a:bodyPr wrap="square">
            <a:spAutoFit/>
          </a:bodyPr>
          <a:lstStyle/>
          <a:p>
            <a:r>
              <a:rPr lang="et-EE" sz="3200" b="1" dirty="0">
                <a:solidFill>
                  <a:srgbClr val="000000"/>
                </a:solidFill>
                <a:latin typeface="Times New Roman" panose="02020603050405020304" pitchFamily="18" charset="0"/>
              </a:rPr>
              <a:t>Päevakava</a:t>
            </a:r>
          </a:p>
          <a:p>
            <a:r>
              <a:rPr lang="et-EE" sz="3200" dirty="0">
                <a:solidFill>
                  <a:srgbClr val="000000"/>
                </a:solidFill>
                <a:latin typeface="Times New Roman" panose="02020603050405020304" pitchFamily="18" charset="0"/>
              </a:rPr>
              <a:t>Kooli päevakava reguleerib koolis toimuvat, sh õppetundide toimumisest, vahetundide pikkust ja huviringide tegevust. </a:t>
            </a:r>
            <a:endParaRPr lang="et-EE" sz="3200" dirty="0" smtClean="0">
              <a:solidFill>
                <a:srgbClr val="000000"/>
              </a:solidFill>
              <a:latin typeface="Times New Roman" panose="02020603050405020304" pitchFamily="18" charset="0"/>
            </a:endParaRPr>
          </a:p>
          <a:p>
            <a:r>
              <a:rPr lang="et-EE" sz="3200" dirty="0" err="1" smtClean="0">
                <a:solidFill>
                  <a:srgbClr val="000000"/>
                </a:solidFill>
                <a:latin typeface="Times New Roman" panose="02020603050405020304" pitchFamily="18" charset="0"/>
              </a:rPr>
              <a:t>PGSi</a:t>
            </a:r>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 55 lõike 4 kohaselt tehakse õpilasele ja </a:t>
            </a:r>
            <a:r>
              <a:rPr lang="et-EE" sz="3200" dirty="0" smtClean="0">
                <a:solidFill>
                  <a:srgbClr val="000000"/>
                </a:solidFill>
                <a:latin typeface="Times New Roman" panose="02020603050405020304" pitchFamily="18" charset="0"/>
              </a:rPr>
              <a:t>statsionaarses </a:t>
            </a:r>
            <a:r>
              <a:rPr lang="et-EE" sz="3200" dirty="0">
                <a:solidFill>
                  <a:srgbClr val="000000"/>
                </a:solidFill>
                <a:latin typeface="Times New Roman" panose="02020603050405020304" pitchFamily="18" charset="0"/>
              </a:rPr>
              <a:t>õppes õppiva õpilase vanemale kooli kodukorras sätestatud korras teatavaks </a:t>
            </a:r>
            <a:r>
              <a:rPr lang="et-EE" sz="3200" dirty="0" smtClean="0">
                <a:solidFill>
                  <a:srgbClr val="000000"/>
                </a:solidFill>
                <a:latin typeface="Times New Roman" panose="02020603050405020304" pitchFamily="18" charset="0"/>
              </a:rPr>
              <a:t>õpilasele </a:t>
            </a:r>
            <a:r>
              <a:rPr lang="et-EE" sz="3200" dirty="0">
                <a:solidFill>
                  <a:srgbClr val="000000"/>
                </a:solidFill>
                <a:latin typeface="Times New Roman" panose="02020603050405020304" pitchFamily="18" charset="0"/>
              </a:rPr>
              <a:t>kohalduv osa kooli päevakavast. </a:t>
            </a:r>
            <a:endParaRPr lang="et-EE" sz="3200" dirty="0" smtClean="0">
              <a:solidFill>
                <a:srgbClr val="000000"/>
              </a:solidFill>
              <a:latin typeface="Times New Roman" panose="02020603050405020304" pitchFamily="18" charset="0"/>
            </a:endParaRPr>
          </a:p>
          <a:p>
            <a:endParaRPr lang="et-EE" sz="3200"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Valimis </a:t>
            </a:r>
            <a:r>
              <a:rPr lang="et-EE" sz="3200" dirty="0">
                <a:solidFill>
                  <a:srgbClr val="000000"/>
                </a:solidFill>
                <a:latin typeface="Times New Roman" panose="02020603050405020304" pitchFamily="18" charset="0"/>
              </a:rPr>
              <a:t>olnud 60 kodukorrast ei olnud 30s </a:t>
            </a:r>
            <a:r>
              <a:rPr lang="et-EE" sz="3200" dirty="0" smtClean="0">
                <a:solidFill>
                  <a:srgbClr val="000000"/>
                </a:solidFill>
                <a:latin typeface="Times New Roman" panose="02020603050405020304" pitchFamily="18" charset="0"/>
              </a:rPr>
              <a:t>sätestatud </a:t>
            </a:r>
            <a:r>
              <a:rPr lang="et-EE" sz="3200" dirty="0">
                <a:solidFill>
                  <a:srgbClr val="000000"/>
                </a:solidFill>
                <a:latin typeface="Times New Roman" panose="02020603050405020304" pitchFamily="18" charset="0"/>
              </a:rPr>
              <a:t>päevakavast teavitamise korda, st </a:t>
            </a:r>
            <a:r>
              <a:rPr lang="et-EE" sz="3200" b="1" dirty="0">
                <a:solidFill>
                  <a:srgbClr val="000000"/>
                </a:solidFill>
                <a:latin typeface="Times New Roman" panose="02020603050405020304" pitchFamily="18" charset="0"/>
              </a:rPr>
              <a:t>kes ja kuidas teavitab õpilasi ja lapsevanemaid. </a:t>
            </a:r>
            <a:r>
              <a:rPr lang="et-EE" sz="3200" dirty="0">
                <a:solidFill>
                  <a:srgbClr val="000000"/>
                </a:solidFill>
                <a:latin typeface="Times New Roman" panose="02020603050405020304" pitchFamily="18" charset="0"/>
              </a:rPr>
              <a:t>Siinjuures on koolil õigus ise otsustada, kuidas teavitamine toimub, kuid kooli kodukorras peab olema see välja toodud.</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90356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526093" y="223285"/>
            <a:ext cx="11244150" cy="5016758"/>
          </a:xfrm>
          <a:prstGeom prst="rect">
            <a:avLst/>
          </a:prstGeom>
        </p:spPr>
        <p:txBody>
          <a:bodyPr wrap="square">
            <a:spAutoFit/>
          </a:bodyPr>
          <a:lstStyle/>
          <a:p>
            <a:endParaRPr lang="et-EE" sz="3200" b="1" dirty="0" smtClean="0">
              <a:solidFill>
                <a:srgbClr val="000000"/>
              </a:solidFill>
              <a:latin typeface="Times New Roman" panose="02020603050405020304" pitchFamily="18" charset="0"/>
              <a:cs typeface="Times New Roman" panose="02020603050405020304" pitchFamily="18" charset="0"/>
            </a:endParaRPr>
          </a:p>
          <a:p>
            <a:r>
              <a:rPr lang="et-EE" sz="3200" b="1" dirty="0" smtClean="0">
                <a:solidFill>
                  <a:srgbClr val="000000"/>
                </a:solidFill>
                <a:latin typeface="Times New Roman" panose="02020603050405020304" pitchFamily="18" charset="0"/>
                <a:cs typeface="Times New Roman" panose="02020603050405020304" pitchFamily="18" charset="0"/>
              </a:rPr>
              <a:t>§ </a:t>
            </a:r>
            <a:r>
              <a:rPr lang="et-EE" sz="3200" b="1" dirty="0">
                <a:solidFill>
                  <a:srgbClr val="000000"/>
                </a:solidFill>
                <a:latin typeface="Times New Roman" panose="02020603050405020304" pitchFamily="18" charset="0"/>
                <a:cs typeface="Times New Roman" panose="02020603050405020304" pitchFamily="18" charset="0"/>
              </a:rPr>
              <a:t>57. </a:t>
            </a:r>
            <a:r>
              <a:rPr lang="et-EE" sz="3200" b="1" dirty="0">
                <a:solidFill>
                  <a:srgbClr val="0061AA"/>
                </a:solidFill>
                <a:latin typeface="Times New Roman" panose="02020603050405020304" pitchFamily="18" charset="0"/>
                <a:cs typeface="Times New Roman" panose="02020603050405020304" pitchFamily="18" charset="0"/>
              </a:rPr>
              <a:t> </a:t>
            </a:r>
            <a:r>
              <a:rPr lang="et-EE" sz="3200" b="1" dirty="0">
                <a:solidFill>
                  <a:srgbClr val="000000"/>
                </a:solidFill>
                <a:latin typeface="Times New Roman" panose="02020603050405020304" pitchFamily="18" charset="0"/>
                <a:cs typeface="Times New Roman" panose="02020603050405020304" pitchFamily="18" charset="0"/>
              </a:rPr>
              <a:t>Õpilase tunnustamine</a:t>
            </a: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 </a:t>
            </a:r>
            <a:r>
              <a:rPr lang="et-EE" sz="3200" dirty="0">
                <a:solidFill>
                  <a:srgbClr val="551A8B"/>
                </a:solidFill>
                <a:latin typeface="Times New Roman" panose="02020603050405020304" pitchFamily="18" charset="0"/>
                <a:cs typeface="Times New Roman" panose="02020603050405020304" pitchFamily="18" charset="0"/>
                <a:hlinkClick r:id="rId2"/>
              </a:rPr>
              <a:t>Valdkonna eest vastutava ministri</a:t>
            </a:r>
            <a:r>
              <a:rPr lang="et-EE" sz="3200" dirty="0">
                <a:solidFill>
                  <a:srgbClr val="202020"/>
                </a:solidFill>
                <a:latin typeface="Times New Roman" panose="02020603050405020304" pitchFamily="18" charset="0"/>
                <a:cs typeface="Times New Roman" panose="02020603050405020304" pitchFamily="18" charset="0"/>
              </a:rPr>
              <a:t> kehtestatud tingimustel ja korras tunnustatakse õpilast õpingute jooksul, kiitusega põhikooli lõputunnistusel ning gümnaasiumi lõpetamisel kuld- või hõbemedaliga. </a:t>
            </a:r>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Kool </a:t>
            </a:r>
            <a:r>
              <a:rPr lang="et-EE" sz="3200" dirty="0">
                <a:solidFill>
                  <a:srgbClr val="202020"/>
                </a:solidFill>
                <a:latin typeface="Times New Roman" panose="02020603050405020304" pitchFamily="18" charset="0"/>
                <a:cs typeface="Times New Roman" panose="02020603050405020304" pitchFamily="18" charset="0"/>
              </a:rPr>
              <a:t>võib oma </a:t>
            </a:r>
            <a:r>
              <a:rPr lang="et-EE" sz="3200" b="1" dirty="0">
                <a:solidFill>
                  <a:srgbClr val="202020"/>
                </a:solidFill>
                <a:latin typeface="Times New Roman" panose="02020603050405020304" pitchFamily="18" charset="0"/>
                <a:cs typeface="Times New Roman" panose="02020603050405020304" pitchFamily="18" charset="0"/>
              </a:rPr>
              <a:t>kodukorras</a:t>
            </a:r>
            <a:r>
              <a:rPr lang="et-EE" sz="3200" dirty="0">
                <a:solidFill>
                  <a:srgbClr val="202020"/>
                </a:solidFill>
                <a:latin typeface="Times New Roman" panose="02020603050405020304" pitchFamily="18" charset="0"/>
                <a:cs typeface="Times New Roman" panose="02020603050405020304" pitchFamily="18" charset="0"/>
              </a:rPr>
              <a:t> sätestada ka </a:t>
            </a:r>
            <a:r>
              <a:rPr lang="et-EE" sz="3200" u="sng" dirty="0">
                <a:solidFill>
                  <a:srgbClr val="202020"/>
                </a:solidFill>
                <a:latin typeface="Times New Roman" panose="02020603050405020304" pitchFamily="18" charset="0"/>
                <a:cs typeface="Times New Roman" panose="02020603050405020304" pitchFamily="18" charset="0"/>
              </a:rPr>
              <a:t>muid tunnustusmeetmeid</a:t>
            </a:r>
            <a:r>
              <a:rPr lang="et-EE" sz="3200" dirty="0" smtClean="0">
                <a:solidFill>
                  <a:srgbClr val="202020"/>
                </a:solidFill>
                <a:latin typeface="Times New Roman" panose="02020603050405020304" pitchFamily="18" charset="0"/>
                <a:cs typeface="Times New Roman" panose="02020603050405020304" pitchFamily="18" charset="0"/>
              </a:rPr>
              <a:t>.</a:t>
            </a:r>
          </a:p>
          <a:p>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769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526093" y="233918"/>
            <a:ext cx="11665907" cy="6986528"/>
          </a:xfrm>
          <a:prstGeom prst="rect">
            <a:avLst/>
          </a:prstGeom>
        </p:spPr>
        <p:txBody>
          <a:bodyPr wrap="square">
            <a:spAutoFit/>
          </a:bodyPr>
          <a:lstStyle/>
          <a:p>
            <a:endParaRPr lang="et-EE" sz="3200" b="0" i="0" dirty="0" smtClean="0">
              <a:solidFill>
                <a:srgbClr val="202020"/>
              </a:solidFill>
              <a:effectLst/>
              <a:latin typeface="Times New Roman" panose="02020603050405020304" pitchFamily="18" charset="0"/>
              <a:cs typeface="Times New Roman" panose="02020603050405020304" pitchFamily="18" charset="0"/>
            </a:endParaRPr>
          </a:p>
          <a:p>
            <a:r>
              <a:rPr lang="et-EE" sz="3200" b="0" i="0" dirty="0" smtClean="0">
                <a:solidFill>
                  <a:srgbClr val="202020"/>
                </a:solidFill>
                <a:effectLst/>
                <a:latin typeface="Times New Roman" panose="02020603050405020304" pitchFamily="18" charset="0"/>
                <a:cs typeface="Times New Roman" panose="02020603050405020304" pitchFamily="18" charset="0"/>
              </a:rPr>
              <a:t>Haridus- ja teadusministri </a:t>
            </a:r>
            <a:r>
              <a:rPr lang="et-EE" sz="3200" dirty="0">
                <a:latin typeface="Times New Roman" panose="02020603050405020304" pitchFamily="18" charset="0"/>
                <a:cs typeface="Times New Roman" panose="02020603050405020304" pitchFamily="18" charset="0"/>
              </a:rPr>
              <a:t>09.08.2010 </a:t>
            </a:r>
            <a:r>
              <a:rPr lang="et-EE" sz="3200" dirty="0" smtClean="0">
                <a:latin typeface="Times New Roman" panose="02020603050405020304" pitchFamily="18" charset="0"/>
                <a:cs typeface="Times New Roman" panose="02020603050405020304" pitchFamily="18" charset="0"/>
              </a:rPr>
              <a:t>määrus nr </a:t>
            </a:r>
            <a:r>
              <a:rPr lang="et-EE" sz="3200" dirty="0">
                <a:latin typeface="Times New Roman" panose="02020603050405020304" pitchFamily="18" charset="0"/>
                <a:cs typeface="Times New Roman" panose="02020603050405020304" pitchFamily="18" charset="0"/>
              </a:rPr>
              <a:t>37</a:t>
            </a:r>
            <a:br>
              <a:rPr lang="et-EE" sz="3200" dirty="0">
                <a:latin typeface="Times New Roman" panose="02020603050405020304" pitchFamily="18" charset="0"/>
                <a:cs typeface="Times New Roman" panose="02020603050405020304" pitchFamily="18" charset="0"/>
              </a:rPr>
            </a:br>
            <a:r>
              <a:rPr lang="et-EE" sz="3200" b="1" dirty="0" smtClean="0">
                <a:latin typeface="Times New Roman" panose="02020603050405020304" pitchFamily="18" charset="0"/>
                <a:cs typeface="Times New Roman" panose="02020603050405020304" pitchFamily="18" charset="0"/>
              </a:rPr>
              <a:t>Õpilase </a:t>
            </a:r>
            <a:r>
              <a:rPr lang="et-EE" sz="3200" b="1" dirty="0">
                <a:latin typeface="Times New Roman" panose="02020603050405020304" pitchFamily="18" charset="0"/>
                <a:cs typeface="Times New Roman" panose="02020603050405020304" pitchFamily="18" charset="0"/>
              </a:rPr>
              <a:t>tunnustamise tingimused ja kord</a:t>
            </a:r>
          </a:p>
          <a:p>
            <a:r>
              <a:rPr lang="et-EE" sz="3200" b="1" dirty="0" smtClean="0">
                <a:latin typeface="Times New Roman" panose="02020603050405020304" pitchFamily="18" charset="0"/>
                <a:cs typeface="Times New Roman" panose="02020603050405020304" pitchFamily="18" charset="0"/>
              </a:rPr>
              <a:t>§ </a:t>
            </a:r>
            <a:r>
              <a:rPr lang="et-EE" sz="3200" b="1" dirty="0">
                <a:latin typeface="Times New Roman" panose="02020603050405020304" pitchFamily="18" charset="0"/>
                <a:cs typeface="Times New Roman" panose="02020603050405020304" pitchFamily="18" charset="0"/>
              </a:rPr>
              <a:t>1.  Kiituskirjaga «Väga hea õppimise eest» ja kiituskirjaga «Väga heade tulemuste eest üksikus õppeaines» tunnustamine</a:t>
            </a:r>
          </a:p>
          <a:p>
            <a:r>
              <a:rPr lang="et-EE" sz="3200" dirty="0">
                <a:latin typeface="Times New Roman" panose="02020603050405020304" pitchFamily="18" charset="0"/>
                <a:cs typeface="Times New Roman" panose="02020603050405020304" pitchFamily="18" charset="0"/>
              </a:rPr>
              <a:t> (1) Kiituskirjaga «Väga hea õppimise eest» ja kiituskirjaga «Väga heade tulemuste eest üksikus õppeaines» võidakse tunnustada kõikide klasside õpilasi.</a:t>
            </a:r>
          </a:p>
          <a:p>
            <a:r>
              <a:rPr lang="et-EE" sz="3200" dirty="0">
                <a:latin typeface="Times New Roman" panose="02020603050405020304" pitchFamily="18" charset="0"/>
                <a:cs typeface="Times New Roman" panose="02020603050405020304" pitchFamily="18" charset="0"/>
              </a:rPr>
              <a:t> (2) </a:t>
            </a:r>
            <a:r>
              <a:rPr lang="et-EE" sz="3200" b="1" dirty="0">
                <a:latin typeface="Times New Roman" panose="02020603050405020304" pitchFamily="18" charset="0"/>
                <a:cs typeface="Times New Roman" panose="02020603050405020304" pitchFamily="18" charset="0"/>
              </a:rPr>
              <a:t>Õpilast tunnustatakse </a:t>
            </a:r>
            <a:r>
              <a:rPr lang="et-EE" sz="3200" dirty="0">
                <a:latin typeface="Times New Roman" panose="02020603050405020304" pitchFamily="18" charset="0"/>
                <a:cs typeface="Times New Roman" panose="02020603050405020304" pitchFamily="18" charset="0"/>
              </a:rPr>
              <a:t>kiituskirjaga </a:t>
            </a:r>
            <a:r>
              <a:rPr lang="et-EE" sz="3200" b="1" dirty="0">
                <a:solidFill>
                  <a:srgbClr val="FF0000"/>
                </a:solidFill>
                <a:latin typeface="Times New Roman" panose="02020603050405020304" pitchFamily="18" charset="0"/>
                <a:cs typeface="Times New Roman" panose="02020603050405020304" pitchFamily="18" charset="0"/>
              </a:rPr>
              <a:t>kooli õppenõukogu poolt kehtestatud tingimustel ja korras.</a:t>
            </a:r>
          </a:p>
          <a:p>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b="0" i="0" dirty="0">
              <a:solidFill>
                <a:srgbClr val="202020"/>
              </a:solidFill>
              <a:effectLst/>
              <a:latin typeface="Times New Roman" panose="02020603050405020304" pitchFamily="18" charset="0"/>
              <a:cs typeface="Times New Roman" panose="02020603050405020304" pitchFamily="18" charset="0"/>
            </a:endParaRPr>
          </a:p>
          <a:p>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64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297712" y="340242"/>
            <a:ext cx="11430000" cy="6001643"/>
          </a:xfrm>
          <a:prstGeom prst="rect">
            <a:avLst/>
          </a:prstGeom>
        </p:spPr>
        <p:txBody>
          <a:bodyPr wrap="square">
            <a:spAutoFit/>
          </a:bodyPr>
          <a:lstStyle/>
          <a:p>
            <a:r>
              <a:rPr lang="et-EE" sz="3200" b="1" dirty="0">
                <a:solidFill>
                  <a:srgbClr val="000000"/>
                </a:solidFill>
                <a:latin typeface="Times New Roman" panose="02020603050405020304" pitchFamily="18" charset="0"/>
              </a:rPr>
              <a:t>Õpilaste tunnustamine</a:t>
            </a:r>
          </a:p>
          <a:p>
            <a:r>
              <a:rPr lang="et-EE" sz="3200" dirty="0" smtClean="0">
                <a:solidFill>
                  <a:srgbClr val="000000"/>
                </a:solidFill>
                <a:latin typeface="Times New Roman" panose="02020603050405020304" pitchFamily="18" charset="0"/>
              </a:rPr>
              <a:t>Valimis </a:t>
            </a:r>
            <a:r>
              <a:rPr lang="et-EE" sz="3200" dirty="0">
                <a:solidFill>
                  <a:srgbClr val="000000"/>
                </a:solidFill>
                <a:latin typeface="Times New Roman" panose="02020603050405020304" pitchFamily="18" charset="0"/>
              </a:rPr>
              <a:t>olnud koolide kodukordades olid välja toodud </a:t>
            </a:r>
            <a:r>
              <a:rPr lang="et-EE" sz="3200" dirty="0" smtClean="0">
                <a:solidFill>
                  <a:srgbClr val="000000"/>
                </a:solidFill>
                <a:latin typeface="Times New Roman" panose="02020603050405020304" pitchFamily="18" charset="0"/>
              </a:rPr>
              <a:t>meetmed</a:t>
            </a:r>
            <a:r>
              <a:rPr lang="et-EE" sz="3200" dirty="0">
                <a:solidFill>
                  <a:srgbClr val="000000"/>
                </a:solidFill>
                <a:latin typeface="Times New Roman" panose="02020603050405020304" pitchFamily="18" charset="0"/>
              </a:rPr>
              <a:t>,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mis </a:t>
            </a:r>
            <a:r>
              <a:rPr lang="et-EE" sz="3200" dirty="0">
                <a:solidFill>
                  <a:srgbClr val="000000"/>
                </a:solidFill>
                <a:latin typeface="Times New Roman" panose="02020603050405020304" pitchFamily="18" charset="0"/>
              </a:rPr>
              <a:t>lähtusid </a:t>
            </a:r>
            <a:r>
              <a:rPr lang="et-EE" sz="3200" dirty="0" smtClean="0">
                <a:solidFill>
                  <a:srgbClr val="000000"/>
                </a:solidFill>
                <a:latin typeface="Times New Roman" panose="02020603050405020304" pitchFamily="18" charset="0"/>
              </a:rPr>
              <a:t>seadusest.</a:t>
            </a:r>
          </a:p>
          <a:p>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Mõnes koolis </a:t>
            </a:r>
            <a:r>
              <a:rPr lang="et-EE" sz="3200" dirty="0">
                <a:solidFill>
                  <a:srgbClr val="000000"/>
                </a:solidFill>
                <a:latin typeface="Times New Roman" panose="02020603050405020304" pitchFamily="18" charset="0"/>
              </a:rPr>
              <a:t>olid ka täiendavad </a:t>
            </a:r>
            <a:r>
              <a:rPr lang="et-EE" sz="3200" dirty="0" smtClean="0">
                <a:solidFill>
                  <a:srgbClr val="000000"/>
                </a:solidFill>
                <a:latin typeface="Times New Roman" panose="02020603050405020304" pitchFamily="18" charset="0"/>
              </a:rPr>
              <a:t>tunnustusmeetmed</a:t>
            </a:r>
            <a:r>
              <a:rPr lang="et-EE" sz="3200" dirty="0">
                <a:solidFill>
                  <a:srgbClr val="000000"/>
                </a:solidFill>
                <a:latin typeface="Times New Roman" panose="02020603050405020304" pitchFamily="18" charset="0"/>
              </a:rPr>
              <a:t>. </a:t>
            </a:r>
            <a:endParaRPr lang="et-EE" sz="3200" dirty="0" smtClean="0">
              <a:solidFill>
                <a:srgbClr val="000000"/>
              </a:solidFill>
              <a:latin typeface="Times New Roman" panose="02020603050405020304" pitchFamily="18" charset="0"/>
            </a:endParaRPr>
          </a:p>
          <a:p>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Tavapäraselt </a:t>
            </a:r>
            <a:r>
              <a:rPr lang="et-EE" sz="3200" dirty="0">
                <a:solidFill>
                  <a:srgbClr val="000000"/>
                </a:solidFill>
                <a:latin typeface="Times New Roman" panose="02020603050405020304" pitchFamily="18" charset="0"/>
              </a:rPr>
              <a:t>tunnustatakse koolides õpilasi olümpiaadidel, spordivõistlustel või muudel üritustel saavutatud tulemuste eest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ning </a:t>
            </a:r>
            <a:r>
              <a:rPr lang="et-EE" sz="3200" dirty="0">
                <a:solidFill>
                  <a:srgbClr val="000000"/>
                </a:solidFill>
                <a:latin typeface="Times New Roman" panose="02020603050405020304" pitchFamily="18" charset="0"/>
              </a:rPr>
              <a:t>tunnustatakse ka vanemaid, nt </a:t>
            </a:r>
            <a:r>
              <a:rPr lang="et-EE" sz="3200" dirty="0" smtClean="0">
                <a:solidFill>
                  <a:srgbClr val="000000"/>
                </a:solidFill>
                <a:latin typeface="Times New Roman" panose="02020603050405020304" pitchFamily="18" charset="0"/>
              </a:rPr>
              <a:t>koostöö </a:t>
            </a:r>
            <a:r>
              <a:rPr lang="et-EE" sz="3200" dirty="0">
                <a:solidFill>
                  <a:srgbClr val="000000"/>
                </a:solidFill>
                <a:latin typeface="Times New Roman" panose="02020603050405020304" pitchFamily="18" charset="0"/>
              </a:rPr>
              <a:t>eest. </a:t>
            </a:r>
            <a:endParaRPr lang="et-EE" sz="3200" dirty="0" smtClean="0">
              <a:solidFill>
                <a:srgbClr val="000000"/>
              </a:solidFill>
              <a:latin typeface="Times New Roman" panose="02020603050405020304" pitchFamily="18" charset="0"/>
            </a:endParaRPr>
          </a:p>
          <a:p>
            <a:endParaRPr lang="et-EE" sz="3200"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Nimetatud </a:t>
            </a:r>
            <a:r>
              <a:rPr lang="et-EE" sz="3200" dirty="0">
                <a:solidFill>
                  <a:srgbClr val="000000"/>
                </a:solidFill>
                <a:latin typeface="Times New Roman" panose="02020603050405020304" pitchFamily="18" charset="0"/>
              </a:rPr>
              <a:t>tunnustamist oli valimis olnud koolide kodukordades väga vähe välja toodud.</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51442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25301" y="318978"/>
            <a:ext cx="11642652" cy="6494085"/>
          </a:xfrm>
          <a:prstGeom prst="rect">
            <a:avLst/>
          </a:prstGeom>
        </p:spPr>
        <p:txBody>
          <a:bodyPr wrap="square">
            <a:spAutoFit/>
          </a:bodyPr>
          <a:lstStyle/>
          <a:p>
            <a:r>
              <a:rPr lang="et-EE" sz="3200" b="1" dirty="0">
                <a:solidFill>
                  <a:srgbClr val="000000"/>
                </a:solidFill>
                <a:latin typeface="Times New Roman" panose="02020603050405020304" pitchFamily="18" charset="0"/>
                <a:cs typeface="Times New Roman" panose="02020603050405020304" pitchFamily="18" charset="0"/>
              </a:rPr>
              <a:t>§ 58. </a:t>
            </a:r>
            <a:r>
              <a:rPr lang="et-EE" sz="3200" b="1" dirty="0">
                <a:solidFill>
                  <a:srgbClr val="0061AA"/>
                </a:solidFill>
                <a:latin typeface="Times New Roman" panose="02020603050405020304" pitchFamily="18" charset="0"/>
                <a:cs typeface="Times New Roman" panose="02020603050405020304" pitchFamily="18" charset="0"/>
              </a:rPr>
              <a:t> </a:t>
            </a:r>
            <a:r>
              <a:rPr lang="et-EE" sz="3200" b="1" dirty="0">
                <a:solidFill>
                  <a:srgbClr val="000000"/>
                </a:solidFill>
                <a:latin typeface="Times New Roman" panose="02020603050405020304" pitchFamily="18" charset="0"/>
                <a:cs typeface="Times New Roman" panose="02020603050405020304" pitchFamily="18" charset="0"/>
              </a:rPr>
              <a:t>Tugi- ja mõjutusmeetmete rakendamine õpilase suhtes</a:t>
            </a: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 Eesmärgiga </a:t>
            </a:r>
            <a:r>
              <a:rPr lang="et-EE" sz="3200" b="1" dirty="0">
                <a:solidFill>
                  <a:srgbClr val="202020"/>
                </a:solidFill>
                <a:latin typeface="Times New Roman" panose="02020603050405020304" pitchFamily="18" charset="0"/>
                <a:cs typeface="Times New Roman" panose="02020603050405020304" pitchFamily="18" charset="0"/>
              </a:rPr>
              <a:t>mõjutada</a:t>
            </a:r>
            <a:r>
              <a:rPr lang="et-EE" sz="3200" dirty="0">
                <a:solidFill>
                  <a:srgbClr val="202020"/>
                </a:solidFill>
                <a:latin typeface="Times New Roman" panose="02020603050405020304" pitchFamily="18" charset="0"/>
                <a:cs typeface="Times New Roman" panose="02020603050405020304" pitchFamily="18" charset="0"/>
              </a:rPr>
              <a:t> õpilasi kooli </a:t>
            </a:r>
            <a:r>
              <a:rPr lang="et-EE" sz="3200" b="1" dirty="0">
                <a:solidFill>
                  <a:srgbClr val="202020"/>
                </a:solidFill>
                <a:latin typeface="Times New Roman" panose="02020603050405020304" pitchFamily="18" charset="0"/>
                <a:cs typeface="Times New Roman" panose="02020603050405020304" pitchFamily="18" charset="0"/>
              </a:rPr>
              <a:t>kodukorra</a:t>
            </a:r>
            <a:r>
              <a:rPr lang="et-EE" sz="3200" dirty="0">
                <a:solidFill>
                  <a:srgbClr val="202020"/>
                </a:solidFill>
                <a:latin typeface="Times New Roman" panose="02020603050405020304" pitchFamily="18" charset="0"/>
                <a:cs typeface="Times New Roman" panose="02020603050405020304" pitchFamily="18" charset="0"/>
              </a:rPr>
              <a:t> kohaselt </a:t>
            </a:r>
            <a:r>
              <a:rPr lang="et-EE" sz="3200" b="1" dirty="0">
                <a:solidFill>
                  <a:srgbClr val="202020"/>
                </a:solidFill>
                <a:latin typeface="Times New Roman" panose="02020603050405020304" pitchFamily="18" charset="0"/>
                <a:cs typeface="Times New Roman" panose="02020603050405020304" pitchFamily="18" charset="0"/>
              </a:rPr>
              <a:t>käituma</a:t>
            </a:r>
            <a:r>
              <a:rPr lang="et-EE" sz="3200" dirty="0">
                <a:solidFill>
                  <a:srgbClr val="202020"/>
                </a:solidFill>
                <a:latin typeface="Times New Roman" panose="02020603050405020304" pitchFamily="18" charset="0"/>
                <a:cs typeface="Times New Roman" panose="02020603050405020304" pitchFamily="18" charset="0"/>
              </a:rPr>
              <a:t> ja teistest lugu pidama ning ennetada turvalisust ohustavate olukordade tekkimist koolis, </a:t>
            </a:r>
            <a:r>
              <a:rPr lang="et-EE" sz="3200" b="1" dirty="0">
                <a:solidFill>
                  <a:srgbClr val="202020"/>
                </a:solidFill>
                <a:latin typeface="Times New Roman" panose="02020603050405020304" pitchFamily="18" charset="0"/>
                <a:cs typeface="Times New Roman" panose="02020603050405020304" pitchFamily="18" charset="0"/>
              </a:rPr>
              <a:t>võib õpilase suhtes rakendada põhjendatud, asjakohaseid ja proportsionaalseid tugi- ja mõjutusmeetmeid.</a:t>
            </a: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a:t>
            </a:r>
            <a:r>
              <a:rPr lang="et-EE" sz="3200" b="1" dirty="0">
                <a:solidFill>
                  <a:srgbClr val="FF0000"/>
                </a:solidFill>
                <a:latin typeface="Times New Roman" panose="02020603050405020304" pitchFamily="18" charset="0"/>
                <a:cs typeface="Times New Roman" panose="02020603050405020304" pitchFamily="18" charset="0"/>
              </a:rPr>
              <a:t>Enne tugi- või mõjutusmeetme määramist kuulatakse ära </a:t>
            </a:r>
            <a:r>
              <a:rPr lang="et-EE" sz="3200" dirty="0">
                <a:solidFill>
                  <a:srgbClr val="202020"/>
                </a:solidFill>
                <a:latin typeface="Times New Roman" panose="02020603050405020304" pitchFamily="18" charset="0"/>
                <a:cs typeface="Times New Roman" panose="02020603050405020304" pitchFamily="18" charset="0"/>
              </a:rPr>
              <a:t>õpilase selgitused ja põhjendatakse õpilasele tugi- või mõjutusmeetme valikut.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Õpilasel </a:t>
            </a:r>
            <a:r>
              <a:rPr lang="et-EE" sz="3200" dirty="0">
                <a:solidFill>
                  <a:srgbClr val="202020"/>
                </a:solidFill>
                <a:latin typeface="Times New Roman" panose="02020603050405020304" pitchFamily="18" charset="0"/>
                <a:cs typeface="Times New Roman" panose="02020603050405020304" pitchFamily="18" charset="0"/>
              </a:rPr>
              <a:t>ja käesoleva paragrahvi lõike 3 punktis 12 sätestatud mõjutusmeetme rakendamisel ka </a:t>
            </a:r>
            <a:r>
              <a:rPr lang="et-EE" sz="3200" b="1" dirty="0">
                <a:solidFill>
                  <a:srgbClr val="202020"/>
                </a:solidFill>
                <a:latin typeface="Times New Roman" panose="02020603050405020304" pitchFamily="18" charset="0"/>
                <a:cs typeface="Times New Roman" panose="02020603050405020304" pitchFamily="18" charset="0"/>
              </a:rPr>
              <a:t>vanemal </a:t>
            </a:r>
            <a:r>
              <a:rPr lang="et-EE" sz="3200" dirty="0">
                <a:solidFill>
                  <a:srgbClr val="202020"/>
                </a:solidFill>
                <a:latin typeface="Times New Roman" panose="02020603050405020304" pitchFamily="18" charset="0"/>
                <a:cs typeface="Times New Roman" panose="02020603050405020304" pitchFamily="18" charset="0"/>
              </a:rPr>
              <a:t>võimaldatakse </a:t>
            </a:r>
            <a:r>
              <a:rPr lang="et-EE" sz="3200" b="1" dirty="0">
                <a:solidFill>
                  <a:srgbClr val="FF0000"/>
                </a:solidFill>
                <a:latin typeface="Times New Roman" panose="02020603050405020304" pitchFamily="18" charset="0"/>
                <a:cs typeface="Times New Roman" panose="02020603050405020304" pitchFamily="18" charset="0"/>
              </a:rPr>
              <a:t>enne </a:t>
            </a:r>
            <a:r>
              <a:rPr lang="et-EE" sz="3200" dirty="0">
                <a:solidFill>
                  <a:srgbClr val="202020"/>
                </a:solidFill>
                <a:latin typeface="Times New Roman" panose="02020603050405020304" pitchFamily="18" charset="0"/>
                <a:cs typeface="Times New Roman" panose="02020603050405020304" pitchFamily="18" charset="0"/>
              </a:rPr>
              <a:t>mõjutusmeetme rakendamist </a:t>
            </a:r>
            <a:r>
              <a:rPr lang="et-EE" sz="3200" b="1" dirty="0">
                <a:solidFill>
                  <a:srgbClr val="202020"/>
                </a:solidFill>
                <a:latin typeface="Times New Roman" panose="02020603050405020304" pitchFamily="18" charset="0"/>
                <a:cs typeface="Times New Roman" panose="02020603050405020304" pitchFamily="18" charset="0"/>
              </a:rPr>
              <a:t>anda arvamus õpilase käitumise ja mõjutusmeetme rakendamise kohta.</a:t>
            </a:r>
            <a:endParaRPr lang="et-EE" sz="3200" b="1"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356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893135" y="1382115"/>
            <a:ext cx="10909004" cy="5016758"/>
          </a:xfrm>
          <a:prstGeom prst="rect">
            <a:avLst/>
          </a:prstGeom>
        </p:spPr>
        <p:txBody>
          <a:bodyPr wrap="square">
            <a:spAutoFit/>
          </a:bodyPr>
          <a:lstStyle/>
          <a:p>
            <a:r>
              <a:rPr lang="et-EE" sz="3200" b="1" dirty="0">
                <a:solidFill>
                  <a:srgbClr val="0061AA"/>
                </a:solidFill>
                <a:latin typeface="Times New Roman" panose="02020603050405020304" pitchFamily="18" charset="0"/>
                <a:cs typeface="Times New Roman" panose="02020603050405020304" pitchFamily="18" charset="0"/>
              </a:rPr>
              <a:t> </a:t>
            </a:r>
            <a:r>
              <a:rPr lang="et-EE" sz="3200" b="1" dirty="0">
                <a:solidFill>
                  <a:srgbClr val="202020"/>
                </a:solidFill>
                <a:latin typeface="Times New Roman" panose="02020603050405020304" pitchFamily="18" charset="0"/>
                <a:cs typeface="Times New Roman" panose="02020603050405020304" pitchFamily="18" charset="0"/>
              </a:rPr>
              <a:t>(3) Õpilase suhtes võib rakendada</a:t>
            </a:r>
            <a:r>
              <a:rPr lang="et-EE" sz="3200" dirty="0">
                <a:solidFill>
                  <a:srgbClr val="202020"/>
                </a:solidFill>
                <a:latin typeface="Times New Roman" panose="02020603050405020304" pitchFamily="18" charset="0"/>
                <a:cs typeface="Times New Roman" panose="02020603050405020304" pitchFamily="18" charset="0"/>
              </a:rPr>
              <a:t> käesolevas seaduses sätestatud tingimustel ja korras kohaldatavaid </a:t>
            </a:r>
            <a:r>
              <a:rPr lang="et-EE" sz="3200" b="1" dirty="0">
                <a:solidFill>
                  <a:srgbClr val="202020"/>
                </a:solidFill>
                <a:latin typeface="Times New Roman" panose="02020603050405020304" pitchFamily="18" charset="0"/>
                <a:cs typeface="Times New Roman" panose="02020603050405020304" pitchFamily="18" charset="0"/>
              </a:rPr>
              <a:t>tugimeetmeid</a:t>
            </a:r>
            <a:r>
              <a:rPr lang="et-EE" sz="3200" dirty="0">
                <a:solidFill>
                  <a:srgbClr val="202020"/>
                </a:solidFill>
                <a:latin typeface="Times New Roman" panose="02020603050405020304" pitchFamily="18" charset="0"/>
                <a:cs typeface="Times New Roman" panose="02020603050405020304" pitchFamily="18" charset="0"/>
              </a:rPr>
              <a:t>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(sh </a:t>
            </a:r>
            <a:r>
              <a:rPr lang="et-EE" sz="3200" dirty="0">
                <a:solidFill>
                  <a:srgbClr val="202020"/>
                </a:solidFill>
                <a:latin typeface="Times New Roman" panose="02020603050405020304" pitchFamily="18" charset="0"/>
                <a:cs typeface="Times New Roman" panose="02020603050405020304" pitchFamily="18" charset="0"/>
              </a:rPr>
              <a:t>arenguvestluse läbiviimine,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individuaalse </a:t>
            </a:r>
            <a:r>
              <a:rPr lang="et-EE" sz="3200" dirty="0">
                <a:solidFill>
                  <a:srgbClr val="202020"/>
                </a:solidFill>
                <a:latin typeface="Times New Roman" panose="02020603050405020304" pitchFamily="18" charset="0"/>
                <a:cs typeface="Times New Roman" panose="02020603050405020304" pitchFamily="18" charset="0"/>
              </a:rPr>
              <a:t>õppekava rakendamine,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õpilase </a:t>
            </a:r>
            <a:r>
              <a:rPr lang="et-EE" sz="3200" dirty="0">
                <a:solidFill>
                  <a:srgbClr val="202020"/>
                </a:solidFill>
                <a:latin typeface="Times New Roman" panose="02020603050405020304" pitchFamily="18" charset="0"/>
                <a:cs typeface="Times New Roman" panose="02020603050405020304" pitchFamily="18" charset="0"/>
              </a:rPr>
              <a:t>vastuvõtmine pikapäevarühma,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kooli </a:t>
            </a:r>
            <a:r>
              <a:rPr lang="et-EE" sz="3200" dirty="0">
                <a:solidFill>
                  <a:srgbClr val="202020"/>
                </a:solidFill>
                <a:latin typeface="Times New Roman" panose="02020603050405020304" pitchFamily="18" charset="0"/>
                <a:cs typeface="Times New Roman" panose="02020603050405020304" pitchFamily="18" charset="0"/>
              </a:rPr>
              <a:t>juures tegutsevasse huviringi või õpilaskodusse, tugispetsialisti teenuse osutamine,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käitumise </a:t>
            </a:r>
            <a:r>
              <a:rPr lang="et-EE" sz="3200" dirty="0">
                <a:solidFill>
                  <a:srgbClr val="202020"/>
                </a:solidFill>
                <a:latin typeface="Times New Roman" panose="02020603050405020304" pitchFamily="18" charset="0"/>
                <a:cs typeface="Times New Roman" panose="02020603050405020304" pitchFamily="18" charset="0"/>
              </a:rPr>
              <a:t>tugikava koostamine)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ning </a:t>
            </a:r>
            <a:r>
              <a:rPr lang="et-EE" sz="3200" dirty="0">
                <a:solidFill>
                  <a:srgbClr val="202020"/>
                </a:solidFill>
                <a:latin typeface="Times New Roman" panose="02020603050405020304" pitchFamily="18" charset="0"/>
                <a:cs typeface="Times New Roman" panose="02020603050405020304" pitchFamily="18" charset="0"/>
              </a:rPr>
              <a:t>üht või mitut järgmist </a:t>
            </a:r>
            <a:r>
              <a:rPr lang="et-EE" sz="3200" b="1" dirty="0">
                <a:solidFill>
                  <a:srgbClr val="202020"/>
                </a:solidFill>
                <a:latin typeface="Times New Roman" panose="02020603050405020304" pitchFamily="18" charset="0"/>
                <a:cs typeface="Times New Roman" panose="02020603050405020304" pitchFamily="18" charset="0"/>
              </a:rPr>
              <a:t>mõjutusmeedet</a:t>
            </a:r>
            <a:r>
              <a:rPr lang="et-EE" sz="3200" dirty="0">
                <a:solidFill>
                  <a:srgbClr val="202020"/>
                </a:solidFill>
                <a:latin typeface="Times New Roman" panose="02020603050405020304" pitchFamily="18" charset="0"/>
                <a:cs typeface="Times New Roman" panose="02020603050405020304" pitchFamily="18" charset="0"/>
              </a:rPr>
              <a:t>:</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17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308344" y="548580"/>
            <a:ext cx="11961627" cy="6309420"/>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latin typeface="Times New Roman" panose="02020603050405020304" pitchFamily="18" charset="0"/>
                <a:cs typeface="Times New Roman" panose="02020603050405020304" pitchFamily="18" charset="0"/>
              </a:rPr>
              <a:t>1</a:t>
            </a:r>
            <a:r>
              <a:rPr lang="et-EE" sz="3200" dirty="0" smtClean="0">
                <a:latin typeface="Times New Roman" panose="02020603050405020304" pitchFamily="18" charset="0"/>
                <a:cs typeface="Times New Roman" panose="02020603050405020304" pitchFamily="18" charset="0"/>
              </a:rPr>
              <a:t>)</a:t>
            </a:r>
            <a:r>
              <a:rPr lang="et-EE" sz="3200" dirty="0">
                <a:latin typeface="Times New Roman" panose="02020603050405020304" pitchFamily="18" charset="0"/>
                <a:cs typeface="Times New Roman" panose="02020603050405020304" pitchFamily="18" charset="0"/>
              </a:rPr>
              <a:t> õpilase </a:t>
            </a:r>
            <a:r>
              <a:rPr lang="et-EE" sz="3200" dirty="0">
                <a:solidFill>
                  <a:srgbClr val="202020"/>
                </a:solidFill>
                <a:latin typeface="Times New Roman" panose="02020603050405020304" pitchFamily="18" charset="0"/>
                <a:cs typeface="Times New Roman" panose="02020603050405020304" pitchFamily="18" charset="0"/>
              </a:rPr>
              <a:t>käitumise arutamine vanemaga;</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õpilasega tema käitumise arutamine direktori või õppealajuhataja juures;</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3) õpilasega tema käitumise arutamine õppenõukogus;</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2000" dirty="0">
                <a:solidFill>
                  <a:srgbClr val="202020"/>
                </a:solidFill>
                <a:latin typeface="Times New Roman" panose="02020603050405020304" pitchFamily="18" charset="0"/>
                <a:cs typeface="Times New Roman" panose="02020603050405020304" pitchFamily="18" charset="0"/>
              </a:rPr>
              <a:t>[</a:t>
            </a:r>
            <a:r>
              <a:rPr lang="et-EE" sz="2000" u="sng" dirty="0">
                <a:solidFill>
                  <a:srgbClr val="003366"/>
                </a:solidFill>
                <a:latin typeface="Times New Roman" panose="02020603050405020304" pitchFamily="18" charset="0"/>
                <a:cs typeface="Times New Roman" panose="02020603050405020304" pitchFamily="18" charset="0"/>
                <a:hlinkClick r:id="rId2"/>
              </a:rPr>
              <a:t>RT I, 11.07.2013, 1</a:t>
            </a:r>
            <a:r>
              <a:rPr lang="et-EE" sz="2000" dirty="0">
                <a:solidFill>
                  <a:srgbClr val="202020"/>
                </a:solidFill>
                <a:latin typeface="Times New Roman" panose="02020603050405020304" pitchFamily="18" charset="0"/>
                <a:cs typeface="Times New Roman" panose="02020603050405020304" pitchFamily="18" charset="0"/>
              </a:rPr>
              <a:t> - jõust. 01.09.2013]</a:t>
            </a:r>
            <a:r>
              <a:rPr lang="et-EE" sz="2000" dirty="0">
                <a:latin typeface="Times New Roman" panose="02020603050405020304" pitchFamily="18" charset="0"/>
                <a:cs typeface="Times New Roman" panose="02020603050405020304" pitchFamily="18" charset="0"/>
              </a:rPr>
              <a:t/>
            </a:r>
            <a:br>
              <a:rPr lang="et-EE" sz="20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4) õpilasele tugiisiku määramine;</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5) kirjalik noomitus;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 6</a:t>
            </a:r>
            <a:r>
              <a:rPr lang="et-EE" sz="3200" dirty="0">
                <a:solidFill>
                  <a:srgbClr val="202020"/>
                </a:solidFill>
                <a:latin typeface="Times New Roman" panose="02020603050405020304" pitchFamily="18" charset="0"/>
                <a:cs typeface="Times New Roman" panose="02020603050405020304" pitchFamily="18" charset="0"/>
              </a:rPr>
              <a:t>) selliste esemete ja ainete kooli </a:t>
            </a:r>
            <a:r>
              <a:rPr lang="et-EE" sz="3200" dirty="0" err="1">
                <a:solidFill>
                  <a:srgbClr val="202020"/>
                </a:solidFill>
                <a:latin typeface="Times New Roman" panose="02020603050405020304" pitchFamily="18" charset="0"/>
                <a:cs typeface="Times New Roman" panose="02020603050405020304" pitchFamily="18" charset="0"/>
              </a:rPr>
              <a:t>hoiulevõtmine</a:t>
            </a:r>
            <a:r>
              <a:rPr lang="et-EE" sz="3200" dirty="0">
                <a:solidFill>
                  <a:srgbClr val="202020"/>
                </a:solidFill>
                <a:latin typeface="Times New Roman" panose="02020603050405020304" pitchFamily="18" charset="0"/>
                <a:cs typeface="Times New Roman" panose="02020603050405020304" pitchFamily="18" charset="0"/>
              </a:rPr>
              <a:t>, mis ei ole käesoleva seaduse § 44 lõike 1</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kohaselt keelatud, kuid mida õpilane kasutab viisil, mis ei ole kooskõlas kooli kodukorraga;</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2000" dirty="0">
                <a:solidFill>
                  <a:srgbClr val="FF0000"/>
                </a:solidFill>
                <a:latin typeface="Times New Roman" panose="02020603050405020304" pitchFamily="18" charset="0"/>
                <a:cs typeface="Times New Roman" panose="02020603050405020304" pitchFamily="18" charset="0"/>
              </a:rPr>
              <a:t>[</a:t>
            </a:r>
            <a:r>
              <a:rPr lang="et-EE" sz="2000" dirty="0">
                <a:solidFill>
                  <a:srgbClr val="FF0000"/>
                </a:solidFill>
                <a:latin typeface="Times New Roman" panose="02020603050405020304" pitchFamily="18" charset="0"/>
                <a:cs typeface="Times New Roman" panose="02020603050405020304" pitchFamily="18" charset="0"/>
                <a:hlinkClick r:id="rId3"/>
              </a:rPr>
              <a:t>RT I, 01.03.2019, 2</a:t>
            </a:r>
            <a:r>
              <a:rPr lang="et-EE" sz="2000" dirty="0">
                <a:solidFill>
                  <a:srgbClr val="FF0000"/>
                </a:solidFill>
                <a:latin typeface="Times New Roman" panose="02020603050405020304" pitchFamily="18" charset="0"/>
                <a:cs typeface="Times New Roman" panose="02020603050405020304" pitchFamily="18" charset="0"/>
              </a:rPr>
              <a:t> - </a:t>
            </a:r>
            <a:r>
              <a:rPr lang="et-EE" sz="2000" b="1" dirty="0">
                <a:solidFill>
                  <a:srgbClr val="FF0000"/>
                </a:solidFill>
                <a:latin typeface="Times New Roman" panose="02020603050405020304" pitchFamily="18" charset="0"/>
                <a:cs typeface="Times New Roman" panose="02020603050405020304" pitchFamily="18" charset="0"/>
              </a:rPr>
              <a:t>jõust. 01.09.2019</a:t>
            </a:r>
            <a:r>
              <a:rPr lang="et-EE" sz="2000" dirty="0">
                <a:solidFill>
                  <a:srgbClr val="FF0000"/>
                </a:solidFill>
                <a:latin typeface="Times New Roman" panose="02020603050405020304" pitchFamily="18" charset="0"/>
                <a:cs typeface="Times New Roman" panose="02020603050405020304" pitchFamily="18" charset="0"/>
              </a:rPr>
              <a:t>]</a:t>
            </a:r>
            <a:br>
              <a:rPr lang="et-EE" sz="2000" dirty="0">
                <a:solidFill>
                  <a:srgbClr val="FF0000"/>
                </a:solidFill>
                <a:latin typeface="Times New Roman" panose="02020603050405020304" pitchFamily="18" charset="0"/>
                <a:cs typeface="Times New Roman" panose="02020603050405020304" pitchFamily="18" charset="0"/>
              </a:rPr>
            </a:b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46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25302" y="-95810"/>
            <a:ext cx="11047227" cy="7971413"/>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b="1" dirty="0">
                <a:solidFill>
                  <a:srgbClr val="202020"/>
                </a:solidFill>
                <a:latin typeface="Times New Roman" panose="02020603050405020304" pitchFamily="18" charset="0"/>
                <a:cs typeface="Times New Roman" panose="02020603050405020304" pitchFamily="18" charset="0"/>
              </a:rPr>
              <a:t>6</a:t>
            </a:r>
            <a:r>
              <a:rPr lang="et-EE" sz="3200" b="1" baseline="30000" dirty="0">
                <a:solidFill>
                  <a:srgbClr val="202020"/>
                </a:solidFill>
                <a:latin typeface="Times New Roman" panose="02020603050405020304" pitchFamily="18" charset="0"/>
                <a:cs typeface="Times New Roman" panose="02020603050405020304" pitchFamily="18" charset="0"/>
              </a:rPr>
              <a:t>1</a:t>
            </a:r>
            <a:r>
              <a:rPr lang="et-EE" sz="3200" b="1" dirty="0">
                <a:solidFill>
                  <a:srgbClr val="202020"/>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põhjendatud kahtluse korral, et õpilase valduses on käesoleva seaduse § 44 lõike 1</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kohaselt keelatud esemeid või aineid, nende olemasolu kontrollimine ja äravõtmine õpilase valdusest, sealhulgas õpilase riietest ja õpilase kasutuses olevast suletud kapist;</a:t>
            </a:r>
            <a:r>
              <a:rPr lang="et-EE" sz="2000" dirty="0">
                <a:solidFill>
                  <a:srgbClr val="FF0000"/>
                </a:solidFill>
                <a:latin typeface="Times New Roman" panose="02020603050405020304" pitchFamily="18" charset="0"/>
                <a:cs typeface="Times New Roman" panose="02020603050405020304" pitchFamily="18" charset="0"/>
              </a:rPr>
              <a:t> [</a:t>
            </a:r>
            <a:r>
              <a:rPr lang="et-EE" sz="2000" dirty="0">
                <a:solidFill>
                  <a:srgbClr val="FF0000"/>
                </a:solidFill>
                <a:latin typeface="Times New Roman" panose="02020603050405020304" pitchFamily="18" charset="0"/>
                <a:cs typeface="Times New Roman" panose="02020603050405020304" pitchFamily="18" charset="0"/>
                <a:hlinkClick r:id="rId2"/>
              </a:rPr>
              <a:t>RT I, 01.03.2019, 2</a:t>
            </a:r>
            <a:r>
              <a:rPr lang="et-EE" sz="2000" dirty="0">
                <a:solidFill>
                  <a:srgbClr val="FF0000"/>
                </a:solidFill>
                <a:latin typeface="Times New Roman" panose="02020603050405020304" pitchFamily="18" charset="0"/>
                <a:cs typeface="Times New Roman" panose="02020603050405020304" pitchFamily="18" charset="0"/>
              </a:rPr>
              <a:t> - </a:t>
            </a:r>
            <a:r>
              <a:rPr lang="et-EE" sz="2000" b="1" dirty="0">
                <a:solidFill>
                  <a:srgbClr val="FF0000"/>
                </a:solidFill>
                <a:latin typeface="Times New Roman" panose="02020603050405020304" pitchFamily="18" charset="0"/>
                <a:cs typeface="Times New Roman" panose="02020603050405020304" pitchFamily="18" charset="0"/>
              </a:rPr>
              <a:t>jõust. 01.09.2019</a:t>
            </a:r>
            <a:r>
              <a:rPr lang="et-EE" sz="2000" dirty="0">
                <a:solidFill>
                  <a:srgbClr val="FF0000"/>
                </a:solidFill>
                <a:latin typeface="Times New Roman" panose="02020603050405020304" pitchFamily="18" charset="0"/>
                <a:cs typeface="Times New Roman" panose="02020603050405020304" pitchFamily="18" charset="0"/>
              </a:rPr>
              <a:t>]</a:t>
            </a:r>
            <a:br>
              <a:rPr lang="et-EE" sz="2000" dirty="0">
                <a:solidFill>
                  <a:srgbClr val="FF0000"/>
                </a:solidFill>
                <a:latin typeface="Times New Roman" panose="02020603050405020304" pitchFamily="18" charset="0"/>
                <a:cs typeface="Times New Roman" panose="02020603050405020304" pitchFamily="18" charset="0"/>
              </a:rPr>
            </a:br>
            <a:r>
              <a:rPr lang="et-EE" sz="3200" b="1" dirty="0" smtClean="0">
                <a:solidFill>
                  <a:srgbClr val="FF0000"/>
                </a:solidFill>
                <a:latin typeface="Times New Roman" panose="02020603050405020304" pitchFamily="18" charset="0"/>
                <a:cs typeface="Times New Roman" panose="02020603050405020304" pitchFamily="18" charset="0"/>
              </a:rPr>
              <a:t>Selle mõjutusmeetme</a:t>
            </a:r>
            <a:r>
              <a:rPr lang="et-EE" sz="3200" dirty="0" smtClean="0">
                <a:solidFill>
                  <a:srgbClr val="202020"/>
                </a:solidFill>
                <a:latin typeface="Times New Roman" panose="02020603050405020304" pitchFamily="18" charset="0"/>
                <a:cs typeface="Times New Roman" panose="02020603050405020304" pitchFamily="18" charset="0"/>
              </a:rPr>
              <a:t> </a:t>
            </a:r>
            <a:r>
              <a:rPr lang="et-EE" sz="3200" dirty="0" err="1">
                <a:solidFill>
                  <a:srgbClr val="202020"/>
                </a:solidFill>
                <a:latin typeface="Times New Roman" panose="02020603050405020304" pitchFamily="18" charset="0"/>
                <a:cs typeface="Times New Roman" panose="02020603050405020304" pitchFamily="18" charset="0"/>
              </a:rPr>
              <a:t>kohaldajaks</a:t>
            </a:r>
            <a:r>
              <a:rPr lang="et-EE" sz="3200" dirty="0">
                <a:solidFill>
                  <a:srgbClr val="202020"/>
                </a:solidFill>
                <a:latin typeface="Times New Roman" panose="02020603050405020304" pitchFamily="18" charset="0"/>
                <a:cs typeface="Times New Roman" panose="02020603050405020304" pitchFamily="18" charset="0"/>
              </a:rPr>
              <a:t> võivad </a:t>
            </a:r>
            <a:r>
              <a:rPr lang="et-EE" sz="3200" b="1" dirty="0">
                <a:solidFill>
                  <a:srgbClr val="202020"/>
                </a:solidFill>
                <a:latin typeface="Times New Roman" panose="02020603050405020304" pitchFamily="18" charset="0"/>
                <a:cs typeface="Times New Roman" panose="02020603050405020304" pitchFamily="18" charset="0"/>
              </a:rPr>
              <a:t>olla direktor </a:t>
            </a:r>
            <a:r>
              <a:rPr lang="et-EE" sz="3200" dirty="0">
                <a:solidFill>
                  <a:srgbClr val="202020"/>
                </a:solidFill>
                <a:latin typeface="Times New Roman" panose="02020603050405020304" pitchFamily="18" charset="0"/>
                <a:cs typeface="Times New Roman" panose="02020603050405020304" pitchFamily="18" charset="0"/>
              </a:rPr>
              <a:t>ning </a:t>
            </a:r>
            <a:r>
              <a:rPr lang="et-EE" sz="3200" b="1" dirty="0">
                <a:solidFill>
                  <a:srgbClr val="202020"/>
                </a:solidFill>
                <a:latin typeface="Times New Roman" panose="02020603050405020304" pitchFamily="18" charset="0"/>
                <a:cs typeface="Times New Roman" panose="02020603050405020304" pitchFamily="18" charset="0"/>
              </a:rPr>
              <a:t>direktori määratud isik</a:t>
            </a:r>
            <a:r>
              <a:rPr lang="et-EE" sz="3200" dirty="0">
                <a:solidFill>
                  <a:srgbClr val="202020"/>
                </a:solidFill>
                <a:latin typeface="Times New Roman" panose="02020603050405020304" pitchFamily="18" charset="0"/>
                <a:cs typeface="Times New Roman" panose="02020603050405020304" pitchFamily="18" charset="0"/>
              </a:rPr>
              <a:t>, kellel on ettevalmistus mõjutusmeetme kohaldamiseks (edaspidi mõlemad </a:t>
            </a:r>
            <a:r>
              <a:rPr lang="et-EE" sz="3200" i="1" dirty="0" err="1">
                <a:solidFill>
                  <a:srgbClr val="202020"/>
                </a:solidFill>
                <a:latin typeface="Times New Roman" panose="02020603050405020304" pitchFamily="18" charset="0"/>
                <a:cs typeface="Times New Roman" panose="02020603050405020304" pitchFamily="18" charset="0"/>
              </a:rPr>
              <a:t>kontrollija</a:t>
            </a:r>
            <a:r>
              <a:rPr lang="et-EE" sz="3200" dirty="0">
                <a:solidFill>
                  <a:srgbClr val="202020"/>
                </a:solidFill>
                <a:latin typeface="Times New Roman" panose="02020603050405020304" pitchFamily="18" charset="0"/>
                <a:cs typeface="Times New Roman" panose="02020603050405020304" pitchFamily="18" charset="0"/>
              </a:rPr>
              <a:t>). </a:t>
            </a:r>
            <a:r>
              <a:rPr lang="et-EE" sz="3200" b="1" dirty="0" err="1">
                <a:solidFill>
                  <a:srgbClr val="202020"/>
                </a:solidFill>
                <a:latin typeface="Times New Roman" panose="02020603050405020304" pitchFamily="18" charset="0"/>
                <a:cs typeface="Times New Roman" panose="02020603050405020304" pitchFamily="18" charset="0"/>
              </a:rPr>
              <a:t>Kontrollija</a:t>
            </a:r>
            <a:r>
              <a:rPr lang="et-EE" sz="3200" b="1" dirty="0">
                <a:solidFill>
                  <a:srgbClr val="202020"/>
                </a:solidFill>
                <a:latin typeface="Times New Roman" panose="02020603050405020304" pitchFamily="18" charset="0"/>
                <a:cs typeface="Times New Roman" panose="02020603050405020304" pitchFamily="18" charset="0"/>
              </a:rPr>
              <a:t> peab olema kõrgharidusega ja teadlik meetme rakendamisega kaasneda võivatest ohtudest,</a:t>
            </a:r>
            <a:r>
              <a:rPr lang="et-EE" sz="3200" dirty="0">
                <a:solidFill>
                  <a:srgbClr val="202020"/>
                </a:solidFill>
                <a:latin typeface="Times New Roman" panose="02020603050405020304" pitchFamily="18" charset="0"/>
                <a:cs typeface="Times New Roman" panose="02020603050405020304" pitchFamily="18" charset="0"/>
              </a:rPr>
              <a:t> meetme õiguslikest alustest ja kohaldamise tingimustest ning </a:t>
            </a:r>
            <a:r>
              <a:rPr lang="et-EE" sz="3200" b="1" dirty="0">
                <a:solidFill>
                  <a:srgbClr val="202020"/>
                </a:solidFill>
                <a:latin typeface="Times New Roman" panose="02020603050405020304" pitchFamily="18" charset="0"/>
                <a:cs typeface="Times New Roman" panose="02020603050405020304" pitchFamily="18" charset="0"/>
              </a:rPr>
              <a:t>tal peavad olema teadmised, oskused ja sobivad isiksuseomadused meetme kohaldamiseks lapse huvidest lähtudes</a:t>
            </a:r>
            <a:r>
              <a:rPr lang="et-EE" sz="3200" b="1" dirty="0" smtClean="0">
                <a:solidFill>
                  <a:srgbClr val="202020"/>
                </a:solidFill>
                <a:latin typeface="Times New Roman" panose="02020603050405020304" pitchFamily="18" charset="0"/>
                <a:cs typeface="Times New Roman" panose="02020603050405020304" pitchFamily="18" charset="0"/>
              </a:rPr>
              <a:t>. </a:t>
            </a:r>
            <a:r>
              <a:rPr lang="et-EE" sz="2000" dirty="0" smtClean="0">
                <a:solidFill>
                  <a:srgbClr val="FF0000"/>
                </a:solidFill>
                <a:latin typeface="Times New Roman" panose="02020603050405020304" pitchFamily="18" charset="0"/>
                <a:cs typeface="Times New Roman" panose="02020603050405020304" pitchFamily="18" charset="0"/>
              </a:rPr>
              <a:t>[</a:t>
            </a:r>
            <a:r>
              <a:rPr lang="et-EE" sz="2000" dirty="0">
                <a:solidFill>
                  <a:srgbClr val="FF0000"/>
                </a:solidFill>
                <a:latin typeface="Times New Roman" panose="02020603050405020304" pitchFamily="18" charset="0"/>
                <a:cs typeface="Times New Roman" panose="02020603050405020304" pitchFamily="18" charset="0"/>
                <a:hlinkClick r:id="rId2"/>
              </a:rPr>
              <a:t>RT I, 01.03.2019, 2</a:t>
            </a:r>
            <a:r>
              <a:rPr lang="et-EE" sz="2000" dirty="0">
                <a:solidFill>
                  <a:srgbClr val="FF0000"/>
                </a:solidFill>
                <a:latin typeface="Times New Roman" panose="02020603050405020304" pitchFamily="18" charset="0"/>
                <a:cs typeface="Times New Roman" panose="02020603050405020304" pitchFamily="18" charset="0"/>
              </a:rPr>
              <a:t> </a:t>
            </a:r>
            <a:r>
              <a:rPr lang="et-EE" sz="2000" b="1" dirty="0">
                <a:solidFill>
                  <a:srgbClr val="FF0000"/>
                </a:solidFill>
                <a:latin typeface="Times New Roman" panose="02020603050405020304" pitchFamily="18" charset="0"/>
                <a:cs typeface="Times New Roman" panose="02020603050405020304" pitchFamily="18" charset="0"/>
              </a:rPr>
              <a:t>- jõust. 01.09.2019</a:t>
            </a:r>
            <a:r>
              <a:rPr lang="et-EE" sz="2000" dirty="0">
                <a:solidFill>
                  <a:srgbClr val="FF0000"/>
                </a:solidFill>
                <a:latin typeface="Times New Roman" panose="02020603050405020304" pitchFamily="18" charset="0"/>
                <a:cs typeface="Times New Roman" panose="02020603050405020304" pitchFamily="18" charset="0"/>
              </a:rPr>
              <a:t>]</a:t>
            </a:r>
          </a:p>
          <a:p>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37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97691" y="1286539"/>
            <a:ext cx="8601740" cy="3354765"/>
          </a:xfrm>
          <a:prstGeom prst="rect">
            <a:avLst/>
          </a:prstGeom>
        </p:spPr>
        <p:txBody>
          <a:bodyPr wrap="square">
            <a:spAutoFit/>
          </a:bodyPr>
          <a:lstStyle/>
          <a:p>
            <a:r>
              <a:rPr lang="et-EE" sz="3200" dirty="0">
                <a:solidFill>
                  <a:srgbClr val="202020"/>
                </a:solidFill>
                <a:latin typeface="Times New Roman" panose="02020603050405020304" pitchFamily="18" charset="0"/>
                <a:cs typeface="Times New Roman" panose="02020603050405020304" pitchFamily="18" charset="0"/>
              </a:rPr>
              <a:t>Käesoleva paragrahvi lõike 3 punktis 6</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sätestatud </a:t>
            </a:r>
            <a:r>
              <a:rPr lang="et-EE" sz="3200" b="1" dirty="0">
                <a:solidFill>
                  <a:srgbClr val="202020"/>
                </a:solidFill>
                <a:latin typeface="Times New Roman" panose="02020603050405020304" pitchFamily="18" charset="0"/>
                <a:cs typeface="Times New Roman" panose="02020603050405020304" pitchFamily="18" charset="0"/>
              </a:rPr>
              <a:t>õpilase riietust </a:t>
            </a:r>
            <a:r>
              <a:rPr lang="et-EE" sz="3200" dirty="0">
                <a:solidFill>
                  <a:srgbClr val="202020"/>
                </a:solidFill>
                <a:latin typeface="Times New Roman" panose="02020603050405020304" pitchFamily="18" charset="0"/>
                <a:cs typeface="Times New Roman" panose="02020603050405020304" pitchFamily="18" charset="0"/>
              </a:rPr>
              <a:t>võib kontrollida isik,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kes </a:t>
            </a:r>
            <a:r>
              <a:rPr lang="et-EE" sz="3200" dirty="0">
                <a:solidFill>
                  <a:srgbClr val="202020"/>
                </a:solidFill>
                <a:latin typeface="Times New Roman" panose="02020603050405020304" pitchFamily="18" charset="0"/>
                <a:cs typeface="Times New Roman" panose="02020603050405020304" pitchFamily="18" charset="0"/>
              </a:rPr>
              <a:t>ei ole õpilasega samast soost,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juhul </a:t>
            </a:r>
            <a:r>
              <a:rPr lang="et-EE" sz="3200" dirty="0">
                <a:solidFill>
                  <a:srgbClr val="202020"/>
                </a:solidFill>
                <a:latin typeface="Times New Roman" panose="02020603050405020304" pitchFamily="18" charset="0"/>
                <a:cs typeface="Times New Roman" panose="02020603050405020304" pitchFamily="18" charset="0"/>
              </a:rPr>
              <a:t>kui samasoolist </a:t>
            </a:r>
            <a:r>
              <a:rPr lang="et-EE" sz="3200" dirty="0" err="1">
                <a:solidFill>
                  <a:srgbClr val="202020"/>
                </a:solidFill>
                <a:latin typeface="Times New Roman" panose="02020603050405020304" pitchFamily="18" charset="0"/>
                <a:cs typeface="Times New Roman" panose="02020603050405020304" pitchFamily="18" charset="0"/>
              </a:rPr>
              <a:t>kontrollijat</a:t>
            </a:r>
            <a:r>
              <a:rPr lang="et-EE" sz="3200" dirty="0">
                <a:solidFill>
                  <a:srgbClr val="202020"/>
                </a:solidFill>
                <a:latin typeface="Times New Roman" panose="02020603050405020304" pitchFamily="18" charset="0"/>
                <a:cs typeface="Times New Roman" panose="02020603050405020304" pitchFamily="18" charset="0"/>
              </a:rPr>
              <a:t> ei ole võimalik kaasata ning kontrolliga viivitamine seaks ohtu õpilase või teise isiku elu või tervise või võõra asja.</a:t>
            </a:r>
            <a:br>
              <a:rPr lang="et-EE" sz="3200" dirty="0">
                <a:solidFill>
                  <a:srgbClr val="202020"/>
                </a:solidFill>
                <a:latin typeface="Times New Roman" panose="02020603050405020304" pitchFamily="18" charset="0"/>
                <a:cs typeface="Times New Roman" panose="02020603050405020304" pitchFamily="18" charset="0"/>
              </a:rPr>
            </a:br>
            <a:r>
              <a:rPr lang="et-EE" sz="2000" dirty="0">
                <a:solidFill>
                  <a:srgbClr val="FF0000"/>
                </a:solidFill>
                <a:latin typeface="Times New Roman" panose="02020603050405020304" pitchFamily="18" charset="0"/>
                <a:cs typeface="Times New Roman" panose="02020603050405020304" pitchFamily="18" charset="0"/>
              </a:rPr>
              <a:t>[</a:t>
            </a:r>
            <a:r>
              <a:rPr lang="et-EE" sz="2000" dirty="0">
                <a:solidFill>
                  <a:srgbClr val="FF0000"/>
                </a:solidFill>
                <a:latin typeface="Times New Roman" panose="02020603050405020304" pitchFamily="18" charset="0"/>
                <a:cs typeface="Times New Roman" panose="02020603050405020304" pitchFamily="18" charset="0"/>
                <a:hlinkClick r:id="rId2"/>
              </a:rPr>
              <a:t>RT I, 01.03.2019, 2</a:t>
            </a:r>
            <a:r>
              <a:rPr lang="et-EE" sz="2000" dirty="0">
                <a:solidFill>
                  <a:srgbClr val="FF0000"/>
                </a:solidFill>
                <a:latin typeface="Times New Roman" panose="02020603050405020304" pitchFamily="18" charset="0"/>
                <a:cs typeface="Times New Roman" panose="02020603050405020304" pitchFamily="18" charset="0"/>
              </a:rPr>
              <a:t> - </a:t>
            </a:r>
            <a:r>
              <a:rPr lang="et-EE" sz="2000" b="1" dirty="0">
                <a:solidFill>
                  <a:srgbClr val="FF0000"/>
                </a:solidFill>
                <a:latin typeface="Times New Roman" panose="02020603050405020304" pitchFamily="18" charset="0"/>
                <a:cs typeface="Times New Roman" panose="02020603050405020304" pitchFamily="18" charset="0"/>
              </a:rPr>
              <a:t>jõust. 01.09.2019</a:t>
            </a:r>
            <a:r>
              <a:rPr lang="et-EE" sz="2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526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861237" y="446451"/>
            <a:ext cx="11047227" cy="6001643"/>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b="1" dirty="0">
                <a:solidFill>
                  <a:srgbClr val="202020"/>
                </a:solidFill>
                <a:latin typeface="Times New Roman" panose="02020603050405020304" pitchFamily="18" charset="0"/>
                <a:cs typeface="Times New Roman" panose="02020603050405020304" pitchFamily="18" charset="0"/>
              </a:rPr>
              <a:t>6</a:t>
            </a:r>
            <a:r>
              <a:rPr lang="et-EE" sz="3200" b="1" baseline="30000" dirty="0">
                <a:solidFill>
                  <a:srgbClr val="202020"/>
                </a:solidFill>
                <a:latin typeface="Times New Roman" panose="02020603050405020304" pitchFamily="18" charset="0"/>
                <a:cs typeface="Times New Roman" panose="02020603050405020304" pitchFamily="18" charset="0"/>
              </a:rPr>
              <a:t>2</a:t>
            </a:r>
            <a:r>
              <a:rPr lang="et-EE" sz="3200" b="1" dirty="0">
                <a:solidFill>
                  <a:srgbClr val="202020"/>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selliste esemete ja ainete kooli </a:t>
            </a:r>
            <a:r>
              <a:rPr lang="et-EE" sz="3200" dirty="0" err="1">
                <a:solidFill>
                  <a:srgbClr val="202020"/>
                </a:solidFill>
                <a:latin typeface="Times New Roman" panose="02020603050405020304" pitchFamily="18" charset="0"/>
                <a:cs typeface="Times New Roman" panose="02020603050405020304" pitchFamily="18" charset="0"/>
              </a:rPr>
              <a:t>hoiulevõtmine</a:t>
            </a:r>
            <a:r>
              <a:rPr lang="et-EE" sz="3200" dirty="0">
                <a:solidFill>
                  <a:srgbClr val="202020"/>
                </a:solidFill>
                <a:latin typeface="Times New Roman" panose="02020603050405020304" pitchFamily="18" charset="0"/>
                <a:cs typeface="Times New Roman" panose="02020603050405020304" pitchFamily="18" charset="0"/>
              </a:rPr>
              <a:t>, mis on käesoleva seaduse § 44 lõike 1</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kohaselt keelatud;</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2000" dirty="0">
                <a:solidFill>
                  <a:srgbClr val="202020"/>
                </a:solidFill>
                <a:latin typeface="Times New Roman" panose="02020603050405020304" pitchFamily="18" charset="0"/>
                <a:cs typeface="Times New Roman" panose="02020603050405020304" pitchFamily="18" charset="0"/>
              </a:rPr>
              <a:t>[</a:t>
            </a:r>
            <a:r>
              <a:rPr lang="et-EE" sz="2000" dirty="0">
                <a:solidFill>
                  <a:srgbClr val="551A8B"/>
                </a:solidFill>
                <a:latin typeface="Times New Roman" panose="02020603050405020304" pitchFamily="18" charset="0"/>
                <a:cs typeface="Times New Roman" panose="02020603050405020304" pitchFamily="18" charset="0"/>
                <a:hlinkClick r:id="rId2"/>
              </a:rPr>
              <a:t>RT I, 01.03.2019, 2</a:t>
            </a:r>
            <a:r>
              <a:rPr lang="et-EE" sz="2000" dirty="0">
                <a:solidFill>
                  <a:srgbClr val="202020"/>
                </a:solidFill>
                <a:latin typeface="Times New Roman" panose="02020603050405020304" pitchFamily="18" charset="0"/>
                <a:cs typeface="Times New Roman" panose="02020603050405020304" pitchFamily="18" charset="0"/>
              </a:rPr>
              <a:t> - </a:t>
            </a:r>
            <a:r>
              <a:rPr lang="et-EE" sz="2000" b="1" dirty="0">
                <a:solidFill>
                  <a:srgbClr val="FF0000"/>
                </a:solidFill>
                <a:latin typeface="Times New Roman" panose="02020603050405020304" pitchFamily="18" charset="0"/>
                <a:cs typeface="Times New Roman" panose="02020603050405020304" pitchFamily="18" charset="0"/>
              </a:rPr>
              <a:t>jõust. 01.09.2019</a:t>
            </a:r>
            <a:r>
              <a:rPr lang="et-EE" sz="2000" dirty="0" smtClean="0">
                <a:solidFill>
                  <a:srgbClr val="202020"/>
                </a:solidFill>
                <a:latin typeface="Times New Roman" panose="02020603050405020304" pitchFamily="18" charset="0"/>
                <a:cs typeface="Times New Roman" panose="02020603050405020304" pitchFamily="18" charset="0"/>
              </a:rPr>
              <a:t>]</a:t>
            </a:r>
          </a:p>
          <a:p>
            <a:endParaRPr lang="et-EE" sz="2000" dirty="0" smtClean="0">
              <a:latin typeface="Times New Roman" panose="02020603050405020304" pitchFamily="18" charset="0"/>
              <a:cs typeface="Times New Roman" panose="02020603050405020304" pitchFamily="18" charset="0"/>
            </a:endParaRPr>
          </a:p>
          <a:p>
            <a:r>
              <a:rPr lang="et-EE" sz="2800" dirty="0" smtClean="0">
                <a:solidFill>
                  <a:srgbClr val="202020"/>
                </a:solidFill>
                <a:latin typeface="Times New Roman" panose="02020603050405020304" pitchFamily="18" charset="0"/>
                <a:cs typeface="Times New Roman" panose="02020603050405020304" pitchFamily="18" charset="0"/>
              </a:rPr>
              <a:t>Lg 3 p-des </a:t>
            </a:r>
            <a:r>
              <a:rPr lang="et-EE" sz="2800" b="1" dirty="0">
                <a:solidFill>
                  <a:srgbClr val="202020"/>
                </a:solidFill>
                <a:latin typeface="Times New Roman" panose="02020603050405020304" pitchFamily="18" charset="0"/>
                <a:cs typeface="Times New Roman" panose="02020603050405020304" pitchFamily="18" charset="0"/>
              </a:rPr>
              <a:t>6</a:t>
            </a:r>
            <a:r>
              <a:rPr lang="et-EE" sz="2800" b="1" baseline="30000" dirty="0">
                <a:solidFill>
                  <a:srgbClr val="202020"/>
                </a:solidFill>
                <a:latin typeface="Times New Roman" panose="02020603050405020304" pitchFamily="18" charset="0"/>
                <a:cs typeface="Times New Roman" panose="02020603050405020304" pitchFamily="18" charset="0"/>
              </a:rPr>
              <a:t>1</a:t>
            </a:r>
            <a:r>
              <a:rPr lang="et-EE" sz="2800" b="1" dirty="0">
                <a:solidFill>
                  <a:srgbClr val="202020"/>
                </a:solidFill>
                <a:latin typeface="Times New Roman" panose="02020603050405020304" pitchFamily="18" charset="0"/>
                <a:cs typeface="Times New Roman" panose="02020603050405020304" pitchFamily="18" charset="0"/>
              </a:rPr>
              <a:t> ja 6</a:t>
            </a:r>
            <a:r>
              <a:rPr lang="et-EE" sz="2800" b="1" baseline="30000" dirty="0">
                <a:solidFill>
                  <a:srgbClr val="202020"/>
                </a:solidFill>
                <a:latin typeface="Times New Roman" panose="02020603050405020304" pitchFamily="18" charset="0"/>
                <a:cs typeface="Times New Roman" panose="02020603050405020304" pitchFamily="18" charset="0"/>
              </a:rPr>
              <a:t>2</a:t>
            </a:r>
            <a:r>
              <a:rPr lang="et-EE" sz="2800" dirty="0">
                <a:solidFill>
                  <a:srgbClr val="202020"/>
                </a:solidFill>
                <a:latin typeface="Times New Roman" panose="02020603050405020304" pitchFamily="18" charset="0"/>
                <a:cs typeface="Times New Roman" panose="02020603050405020304" pitchFamily="18" charset="0"/>
              </a:rPr>
              <a:t> sätestatud mõjutusmeedet tuleb kohaldada </a:t>
            </a:r>
            <a:r>
              <a:rPr lang="et-EE" sz="2800" b="1" dirty="0">
                <a:solidFill>
                  <a:srgbClr val="202020"/>
                </a:solidFill>
                <a:latin typeface="Times New Roman" panose="02020603050405020304" pitchFamily="18" charset="0"/>
                <a:cs typeface="Times New Roman" panose="02020603050405020304" pitchFamily="18" charset="0"/>
              </a:rPr>
              <a:t>võimalikult delikaatselt ja tuleb kaitsta õpilase eneseväärikust. </a:t>
            </a:r>
            <a:endParaRPr lang="et-EE" sz="2800" b="1" dirty="0" smtClean="0">
              <a:solidFill>
                <a:srgbClr val="202020"/>
              </a:solidFill>
              <a:latin typeface="Times New Roman" panose="02020603050405020304" pitchFamily="18" charset="0"/>
              <a:cs typeface="Times New Roman" panose="02020603050405020304" pitchFamily="18" charset="0"/>
            </a:endParaRPr>
          </a:p>
          <a:p>
            <a:r>
              <a:rPr lang="et-EE" sz="2800" dirty="0" err="1" smtClean="0">
                <a:solidFill>
                  <a:srgbClr val="202020"/>
                </a:solidFill>
                <a:latin typeface="Times New Roman" panose="02020603050405020304" pitchFamily="18" charset="0"/>
                <a:cs typeface="Times New Roman" panose="02020603050405020304" pitchFamily="18" charset="0"/>
              </a:rPr>
              <a:t>Kontrollija</a:t>
            </a:r>
            <a:r>
              <a:rPr lang="et-EE" sz="2800" dirty="0" smtClean="0">
                <a:solidFill>
                  <a:srgbClr val="202020"/>
                </a:solidFill>
                <a:latin typeface="Times New Roman" panose="02020603050405020304" pitchFamily="18" charset="0"/>
                <a:cs typeface="Times New Roman" panose="02020603050405020304" pitchFamily="18" charset="0"/>
              </a:rPr>
              <a:t> </a:t>
            </a:r>
            <a:r>
              <a:rPr lang="et-EE" sz="2800" dirty="0">
                <a:solidFill>
                  <a:srgbClr val="202020"/>
                </a:solidFill>
                <a:latin typeface="Times New Roman" panose="02020603050405020304" pitchFamily="18" charset="0"/>
                <a:cs typeface="Times New Roman" panose="02020603050405020304" pitchFamily="18" charset="0"/>
              </a:rPr>
              <a:t>peab olema õpilasega samast soost. </a:t>
            </a:r>
            <a:endParaRPr lang="et-EE" sz="2800" dirty="0" smtClean="0">
              <a:solidFill>
                <a:srgbClr val="202020"/>
              </a:solidFill>
              <a:latin typeface="Times New Roman" panose="02020603050405020304" pitchFamily="18" charset="0"/>
              <a:cs typeface="Times New Roman" panose="02020603050405020304" pitchFamily="18" charset="0"/>
            </a:endParaRPr>
          </a:p>
          <a:p>
            <a:r>
              <a:rPr lang="et-EE" sz="2800" dirty="0" err="1" smtClean="0">
                <a:solidFill>
                  <a:srgbClr val="202020"/>
                </a:solidFill>
                <a:latin typeface="Times New Roman" panose="02020603050405020304" pitchFamily="18" charset="0"/>
                <a:cs typeface="Times New Roman" panose="02020603050405020304" pitchFamily="18" charset="0"/>
              </a:rPr>
              <a:t>Kontrollija</a:t>
            </a:r>
            <a:r>
              <a:rPr lang="et-EE" sz="2800" dirty="0" smtClean="0">
                <a:solidFill>
                  <a:srgbClr val="202020"/>
                </a:solidFill>
                <a:latin typeface="Times New Roman" panose="02020603050405020304" pitchFamily="18" charset="0"/>
                <a:cs typeface="Times New Roman" panose="02020603050405020304" pitchFamily="18" charset="0"/>
              </a:rPr>
              <a:t> </a:t>
            </a:r>
            <a:r>
              <a:rPr lang="et-EE" sz="2800" dirty="0">
                <a:solidFill>
                  <a:srgbClr val="202020"/>
                </a:solidFill>
                <a:latin typeface="Times New Roman" panose="02020603050405020304" pitchFamily="18" charset="0"/>
                <a:cs typeface="Times New Roman" panose="02020603050405020304" pitchFamily="18" charset="0"/>
              </a:rPr>
              <a:t>ei pea olema õpilasega samast soost, kui kontrollitakse õpilase esemeid ja tema kasutuses olevat suletud kappi. </a:t>
            </a:r>
            <a:endParaRPr lang="et-EE" sz="2800" dirty="0" smtClean="0">
              <a:solidFill>
                <a:srgbClr val="202020"/>
              </a:solidFill>
              <a:latin typeface="Times New Roman" panose="02020603050405020304" pitchFamily="18" charset="0"/>
              <a:cs typeface="Times New Roman" panose="02020603050405020304" pitchFamily="18" charset="0"/>
            </a:endParaRPr>
          </a:p>
          <a:p>
            <a:r>
              <a:rPr lang="et-EE" sz="2800" dirty="0" smtClean="0">
                <a:solidFill>
                  <a:srgbClr val="202020"/>
                </a:solidFill>
                <a:latin typeface="Times New Roman" panose="02020603050405020304" pitchFamily="18" charset="0"/>
                <a:cs typeface="Times New Roman" panose="02020603050405020304" pitchFamily="18" charset="0"/>
              </a:rPr>
              <a:t>Lisaks </a:t>
            </a:r>
            <a:r>
              <a:rPr lang="et-EE" sz="2800" dirty="0" err="1">
                <a:solidFill>
                  <a:srgbClr val="202020"/>
                </a:solidFill>
                <a:latin typeface="Times New Roman" panose="02020603050405020304" pitchFamily="18" charset="0"/>
                <a:cs typeface="Times New Roman" panose="02020603050405020304" pitchFamily="18" charset="0"/>
              </a:rPr>
              <a:t>kontrollijale</a:t>
            </a:r>
            <a:r>
              <a:rPr lang="et-EE" sz="2800" dirty="0">
                <a:solidFill>
                  <a:srgbClr val="202020"/>
                </a:solidFill>
                <a:latin typeface="Times New Roman" panose="02020603050405020304" pitchFamily="18" charset="0"/>
                <a:cs typeface="Times New Roman" panose="02020603050405020304" pitchFamily="18" charset="0"/>
              </a:rPr>
              <a:t> peab mõjutusmeetme rakendamise juures viibima veel vähemalt üks koolitöötaja</a:t>
            </a:r>
            <a:r>
              <a:rPr lang="et-EE" sz="2800" dirty="0" smtClean="0">
                <a:solidFill>
                  <a:srgbClr val="202020"/>
                </a:solidFill>
                <a:latin typeface="Times New Roman" panose="02020603050405020304" pitchFamily="18" charset="0"/>
                <a:cs typeface="Times New Roman" panose="02020603050405020304" pitchFamily="18" charset="0"/>
              </a:rPr>
              <a:t>. [</a:t>
            </a:r>
            <a:r>
              <a:rPr lang="et-EE" sz="2000" dirty="0">
                <a:solidFill>
                  <a:srgbClr val="FF0000"/>
                </a:solidFill>
                <a:latin typeface="Times New Roman" panose="02020603050405020304" pitchFamily="18" charset="0"/>
                <a:cs typeface="Times New Roman" panose="02020603050405020304" pitchFamily="18" charset="0"/>
                <a:hlinkClick r:id="rId2"/>
              </a:rPr>
              <a:t>RT I, 01.03.2019, 2</a:t>
            </a:r>
            <a:r>
              <a:rPr lang="et-EE" sz="2000" dirty="0">
                <a:solidFill>
                  <a:srgbClr val="FF0000"/>
                </a:solidFill>
                <a:latin typeface="Times New Roman" panose="02020603050405020304" pitchFamily="18" charset="0"/>
                <a:cs typeface="Times New Roman" panose="02020603050405020304" pitchFamily="18" charset="0"/>
              </a:rPr>
              <a:t> - </a:t>
            </a:r>
            <a:r>
              <a:rPr lang="et-EE" sz="2000" b="1" dirty="0">
                <a:solidFill>
                  <a:srgbClr val="FF0000"/>
                </a:solidFill>
                <a:latin typeface="Times New Roman" panose="02020603050405020304" pitchFamily="18" charset="0"/>
                <a:cs typeface="Times New Roman" panose="02020603050405020304" pitchFamily="18" charset="0"/>
              </a:rPr>
              <a:t>jõust. 01.09.2019</a:t>
            </a:r>
            <a:r>
              <a:rPr lang="et-EE" sz="2000" dirty="0">
                <a:solidFill>
                  <a:srgbClr val="FF0000"/>
                </a:solidFill>
                <a:latin typeface="Times New Roman" panose="02020603050405020304" pitchFamily="18" charset="0"/>
                <a:cs typeface="Times New Roman" panose="02020603050405020304" pitchFamily="18" charset="0"/>
              </a:rPr>
              <a:t>]</a:t>
            </a:r>
          </a:p>
          <a:p>
            <a:endParaRPr lang="et-EE" sz="2000" dirty="0">
              <a:latin typeface="Times New Roman" panose="02020603050405020304" pitchFamily="18" charset="0"/>
              <a:cs typeface="Times New Roman" panose="02020603050405020304" pitchFamily="18" charset="0"/>
            </a:endParaRP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7) õppetunnist eemaldamine koos kohustusega viibida määratud kohas ja saavutada tunni lõpuks nõutavad õpitulemused</a:t>
            </a:r>
            <a:r>
              <a:rPr lang="et-EE" sz="3200" dirty="0" smtClean="0">
                <a:solidFill>
                  <a:srgbClr val="202020"/>
                </a:solidFill>
                <a:latin typeface="Times New Roman" panose="02020603050405020304" pitchFamily="18" charset="0"/>
                <a:cs typeface="Times New Roman" panose="02020603050405020304" pitchFamily="18" charset="0"/>
              </a:rPr>
              <a:t>;</a:t>
            </a:r>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8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46566" y="340242"/>
            <a:ext cx="11355573" cy="5509200"/>
          </a:xfrm>
          <a:prstGeom prst="rect">
            <a:avLst/>
          </a:prstGeom>
        </p:spPr>
        <p:txBody>
          <a:bodyPr wrap="square">
            <a:spAutoFit/>
          </a:bodyPr>
          <a:lstStyle/>
          <a:p>
            <a:endParaRPr lang="et-EE" sz="3200" dirty="0" smtClean="0">
              <a:solidFill>
                <a:srgbClr val="000000"/>
              </a:solidFill>
              <a:latin typeface="Times New Roman" panose="02020603050405020304" pitchFamily="18" charset="0"/>
            </a:endParaRPr>
          </a:p>
          <a:p>
            <a:r>
              <a:rPr lang="et-EE" sz="3200" dirty="0" err="1" smtClean="0">
                <a:solidFill>
                  <a:srgbClr val="000000"/>
                </a:solidFill>
                <a:latin typeface="Times New Roman" panose="02020603050405020304" pitchFamily="18" charset="0"/>
              </a:rPr>
              <a:t>KELSi</a:t>
            </a:r>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 20 lõike 3 järgi on lasteasutuse personal kohustatud andma teavet valla- või </a:t>
            </a:r>
            <a:r>
              <a:rPr lang="et-EE" sz="3200" dirty="0" smtClean="0">
                <a:solidFill>
                  <a:srgbClr val="000000"/>
                </a:solidFill>
                <a:latin typeface="Times New Roman" panose="02020603050405020304" pitchFamily="18" charset="0"/>
              </a:rPr>
              <a:t>linnavalitsuse </a:t>
            </a:r>
            <a:r>
              <a:rPr lang="et-EE" sz="3200" dirty="0">
                <a:solidFill>
                  <a:srgbClr val="000000"/>
                </a:solidFill>
                <a:latin typeface="Times New Roman" panose="02020603050405020304" pitchFamily="18" charset="0"/>
              </a:rPr>
              <a:t>ametnikule, kelle pädevusesse kuuluvad sotsiaaltöö või </a:t>
            </a:r>
            <a:r>
              <a:rPr lang="et-EE" sz="3200" dirty="0" smtClean="0">
                <a:solidFill>
                  <a:srgbClr val="000000"/>
                </a:solidFill>
                <a:latin typeface="Times New Roman" panose="02020603050405020304" pitchFamily="18" charset="0"/>
              </a:rPr>
              <a:t>lastekaitseküsimused</a:t>
            </a:r>
            <a:r>
              <a:rPr lang="et-EE" sz="3200" dirty="0">
                <a:solidFill>
                  <a:srgbClr val="000000"/>
                </a:solidFill>
                <a:latin typeface="Times New Roman" panose="02020603050405020304" pitchFamily="18" charset="0"/>
              </a:rPr>
              <a:t>, kui on selgunud,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et </a:t>
            </a:r>
            <a:r>
              <a:rPr lang="et-EE" sz="3200" dirty="0">
                <a:solidFill>
                  <a:srgbClr val="000000"/>
                </a:solidFill>
                <a:latin typeface="Times New Roman" panose="02020603050405020304" pitchFamily="18" charset="0"/>
              </a:rPr>
              <a:t>lapse kodune kasvukeskkond on ebarahuldav või kui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laps </a:t>
            </a:r>
            <a:r>
              <a:rPr lang="et-EE" sz="3200" dirty="0">
                <a:solidFill>
                  <a:srgbClr val="000000"/>
                </a:solidFill>
                <a:latin typeface="Times New Roman" panose="02020603050405020304" pitchFamily="18" charset="0"/>
              </a:rPr>
              <a:t>on </a:t>
            </a:r>
            <a:r>
              <a:rPr lang="et-EE" sz="3200" u="sng" dirty="0" smtClean="0">
                <a:solidFill>
                  <a:srgbClr val="000000"/>
                </a:solidFill>
                <a:latin typeface="Times New Roman" panose="02020603050405020304" pitchFamily="18" charset="0"/>
              </a:rPr>
              <a:t>kehalise</a:t>
            </a:r>
            <a:r>
              <a:rPr lang="et-EE" sz="3200" u="sng" dirty="0">
                <a:solidFill>
                  <a:srgbClr val="000000"/>
                </a:solidFill>
                <a:latin typeface="Times New Roman" panose="02020603050405020304" pitchFamily="18" charset="0"/>
              </a:rPr>
              <a:t>, emotsionaalse või seksuaalse </a:t>
            </a:r>
            <a:r>
              <a:rPr lang="et-EE" sz="3200" dirty="0">
                <a:solidFill>
                  <a:srgbClr val="000000"/>
                </a:solidFill>
                <a:latin typeface="Times New Roman" panose="02020603050405020304" pitchFamily="18" charset="0"/>
              </a:rPr>
              <a:t>väärkohtlemise ohver.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Seega </a:t>
            </a:r>
            <a:r>
              <a:rPr lang="et-EE" sz="3200" dirty="0">
                <a:solidFill>
                  <a:srgbClr val="000000"/>
                </a:solidFill>
                <a:latin typeface="Times New Roman" panose="02020603050405020304" pitchFamily="18" charset="0"/>
              </a:rPr>
              <a:t>lasub lapsevanemal küll esmavastutus ning talle kuulub otsustusõigus lapse suhtes, kuid </a:t>
            </a:r>
            <a:r>
              <a:rPr lang="et-EE" sz="3200" b="1" dirty="0">
                <a:solidFill>
                  <a:srgbClr val="000000"/>
                </a:solidFill>
                <a:latin typeface="Times New Roman" panose="02020603050405020304" pitchFamily="18" charset="0"/>
              </a:rPr>
              <a:t>lasteaia personal peab </a:t>
            </a:r>
            <a:r>
              <a:rPr lang="et-EE" sz="3200" dirty="0">
                <a:solidFill>
                  <a:srgbClr val="000000"/>
                </a:solidFill>
                <a:latin typeface="Times New Roman" panose="02020603050405020304" pitchFamily="18" charset="0"/>
              </a:rPr>
              <a:t>teavitama kohaliku omavalitsuse </a:t>
            </a:r>
            <a:r>
              <a:rPr lang="et-EE" sz="3200" b="1" dirty="0">
                <a:solidFill>
                  <a:srgbClr val="000000"/>
                </a:solidFill>
                <a:latin typeface="Times New Roman" panose="02020603050405020304" pitchFamily="18" charset="0"/>
              </a:rPr>
              <a:t>lastekaitsetöötajat</a:t>
            </a:r>
            <a:r>
              <a:rPr lang="et-EE" sz="3200" dirty="0">
                <a:solidFill>
                  <a:srgbClr val="000000"/>
                </a:solidFill>
                <a:latin typeface="Times New Roman" panose="02020603050405020304" pitchFamily="18" charset="0"/>
              </a:rPr>
              <a:t>, kui ta näeb, et </a:t>
            </a:r>
            <a:r>
              <a:rPr lang="et-EE" sz="3200" b="1" dirty="0">
                <a:solidFill>
                  <a:srgbClr val="000000"/>
                </a:solidFill>
                <a:latin typeface="Times New Roman" panose="02020603050405020304" pitchFamily="18" charset="0"/>
              </a:rPr>
              <a:t>lapsevanema otsused ei ole lapse parimate huvidega kooskõlas</a:t>
            </a:r>
            <a:r>
              <a:rPr lang="et-EE" sz="3200" dirty="0">
                <a:solidFill>
                  <a:srgbClr val="000000"/>
                </a:solidFill>
                <a:latin typeface="Times New Roman" panose="02020603050405020304" pitchFamily="18" charset="0"/>
              </a:rPr>
              <a:t>.</a:t>
            </a:r>
            <a:endParaRPr lang="et-EE" sz="3200" dirty="0"/>
          </a:p>
        </p:txBody>
      </p:sp>
    </p:spTree>
    <p:extLst>
      <p:ext uri="{BB962C8B-B14F-4D97-AF65-F5344CB8AC3E}">
        <p14:creationId xmlns:p14="http://schemas.microsoft.com/office/powerpoint/2010/main" val="2852681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574158" y="499613"/>
            <a:ext cx="11047227" cy="6001643"/>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8) konfliktolukorras osalenud poolte lepitamine eesmärgiga saavutada kokkulepe edasiseks tegevuseks</a:t>
            </a:r>
            <a:r>
              <a:rPr lang="et-EE" sz="3200" dirty="0" smtClean="0">
                <a:solidFill>
                  <a:srgbClr val="202020"/>
                </a:solidFill>
                <a:latin typeface="Times New Roman" panose="02020603050405020304" pitchFamily="18" charset="0"/>
                <a:cs typeface="Times New Roman" panose="02020603050405020304" pitchFamily="18" charset="0"/>
              </a:rPr>
              <a:t>;</a:t>
            </a:r>
          </a:p>
          <a:p>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9) kooli jaoks kasuliku tegevuse elluviimine, mida võib kohaldada vaid õpilase või piiratud teovõimega õpilase puhul vanema nõusolekul</a:t>
            </a:r>
            <a:r>
              <a:rPr lang="et-EE" sz="3200" dirty="0" smtClean="0">
                <a:solidFill>
                  <a:srgbClr val="202020"/>
                </a:solidFill>
                <a:latin typeface="Times New Roman" panose="02020603050405020304" pitchFamily="18" charset="0"/>
                <a:cs typeface="Times New Roman" panose="02020603050405020304" pitchFamily="18" charset="0"/>
              </a:rPr>
              <a:t>;</a:t>
            </a:r>
          </a:p>
          <a:p>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10) pärast õppetundide lõppemist koolis viibimise kohustus koos määratud tegevusega kuni 1,5 tunni ulatuses ühe õppepäeva jooksul</a:t>
            </a:r>
            <a:r>
              <a:rPr lang="et-EE" sz="3200" dirty="0" smtClean="0">
                <a:solidFill>
                  <a:srgbClr val="202020"/>
                </a:solidFill>
                <a:latin typeface="Times New Roman" panose="02020603050405020304" pitchFamily="18" charset="0"/>
                <a:cs typeface="Times New Roman" panose="02020603050405020304" pitchFamily="18" charset="0"/>
              </a:rPr>
              <a:t>;</a:t>
            </a:r>
          </a:p>
          <a:p>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16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839972" y="850488"/>
            <a:ext cx="11047227" cy="5016758"/>
          </a:xfrm>
          <a:prstGeom prst="rect">
            <a:avLst/>
          </a:prstGeom>
        </p:spPr>
        <p:txBody>
          <a:bodyPr wrap="square">
            <a:spAutoFit/>
          </a:bodyPr>
          <a:lstStyle/>
          <a:p>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11) ajutine keeld võtta osa õppekavavälisest tegevusest koolis, näiteks üritustest ja väljasõitudest;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a:solidFill>
                  <a:srgbClr val="202020"/>
                </a:solidFill>
                <a:latin typeface="Times New Roman" panose="02020603050405020304" pitchFamily="18" charset="0"/>
                <a:cs typeface="Times New Roman" panose="02020603050405020304" pitchFamily="18" charset="0"/>
              </a:rPr>
              <a:t>P</a:t>
            </a:r>
            <a:r>
              <a:rPr lang="et-EE" sz="3200" dirty="0" smtClean="0">
                <a:solidFill>
                  <a:srgbClr val="202020"/>
                </a:solidFill>
                <a:latin typeface="Times New Roman" panose="02020603050405020304" pitchFamily="18" charset="0"/>
                <a:cs typeface="Times New Roman" panose="02020603050405020304" pitchFamily="18" charset="0"/>
              </a:rPr>
              <a:t>iiratud </a:t>
            </a:r>
            <a:r>
              <a:rPr lang="et-EE" sz="3200" dirty="0">
                <a:solidFill>
                  <a:srgbClr val="202020"/>
                </a:solidFill>
                <a:latin typeface="Times New Roman" panose="02020603050405020304" pitchFamily="18" charset="0"/>
                <a:cs typeface="Times New Roman" panose="02020603050405020304" pitchFamily="18" charset="0"/>
              </a:rPr>
              <a:t>teovõimega õpilase </a:t>
            </a:r>
            <a:r>
              <a:rPr lang="et-EE" sz="3200" b="1" dirty="0">
                <a:solidFill>
                  <a:srgbClr val="202020"/>
                </a:solidFill>
                <a:latin typeface="Times New Roman" panose="02020603050405020304" pitchFamily="18" charset="0"/>
                <a:cs typeface="Times New Roman" panose="02020603050405020304" pitchFamily="18" charset="0"/>
              </a:rPr>
              <a:t>vanemat </a:t>
            </a:r>
            <a:r>
              <a:rPr lang="et-EE" sz="3200" dirty="0" smtClean="0">
                <a:solidFill>
                  <a:srgbClr val="202020"/>
                </a:solidFill>
                <a:latin typeface="Times New Roman" panose="02020603050405020304" pitchFamily="18" charset="0"/>
                <a:cs typeface="Times New Roman" panose="02020603050405020304" pitchFamily="18" charset="0"/>
              </a:rPr>
              <a:t>teavitatakse </a:t>
            </a:r>
            <a:r>
              <a:rPr lang="et-EE" sz="3200" b="1" dirty="0" smtClean="0">
                <a:solidFill>
                  <a:srgbClr val="202020"/>
                </a:solidFill>
                <a:latin typeface="Times New Roman" panose="02020603050405020304" pitchFamily="18" charset="0"/>
                <a:cs typeface="Times New Roman" panose="02020603050405020304" pitchFamily="18" charset="0"/>
              </a:rPr>
              <a:t>kirjalikku </a:t>
            </a:r>
            <a:r>
              <a:rPr lang="et-EE" sz="3200" b="1" dirty="0" err="1">
                <a:solidFill>
                  <a:srgbClr val="202020"/>
                </a:solidFill>
                <a:latin typeface="Times New Roman" panose="02020603050405020304" pitchFamily="18" charset="0"/>
                <a:cs typeface="Times New Roman" panose="02020603050405020304" pitchFamily="18" charset="0"/>
              </a:rPr>
              <a:t>taasesitamist</a:t>
            </a:r>
            <a:r>
              <a:rPr lang="et-EE" sz="3200" b="1" dirty="0">
                <a:solidFill>
                  <a:srgbClr val="202020"/>
                </a:solidFill>
                <a:latin typeface="Times New Roman" panose="02020603050405020304" pitchFamily="18" charset="0"/>
                <a:cs typeface="Times New Roman" panose="02020603050405020304" pitchFamily="18" charset="0"/>
              </a:rPr>
              <a:t> võimaldavas vormis</a:t>
            </a:r>
            <a:r>
              <a:rPr lang="et-EE" sz="3200" b="1" dirty="0" smtClean="0">
                <a:solidFill>
                  <a:srgbClr val="202020"/>
                </a:solidFill>
                <a:latin typeface="Times New Roman" panose="02020603050405020304" pitchFamily="18" charset="0"/>
                <a:cs typeface="Times New Roman" panose="02020603050405020304" pitchFamily="18" charset="0"/>
              </a:rPr>
              <a:t>. </a:t>
            </a:r>
            <a:r>
              <a:rPr lang="et-EE" sz="2000" dirty="0" smtClean="0">
                <a:solidFill>
                  <a:srgbClr val="202020"/>
                </a:solidFill>
                <a:latin typeface="Times New Roman" panose="02020603050405020304" pitchFamily="18" charset="0"/>
                <a:cs typeface="Times New Roman" panose="02020603050405020304" pitchFamily="18" charset="0"/>
              </a:rPr>
              <a:t>[</a:t>
            </a:r>
            <a:r>
              <a:rPr lang="et-EE" sz="2000" dirty="0">
                <a:solidFill>
                  <a:srgbClr val="551A8B"/>
                </a:solidFill>
                <a:latin typeface="Times New Roman" panose="02020603050405020304" pitchFamily="18" charset="0"/>
                <a:cs typeface="Times New Roman" panose="02020603050405020304" pitchFamily="18" charset="0"/>
                <a:hlinkClick r:id="rId2"/>
              </a:rPr>
              <a:t>RT I, 01.03.2019, 2</a:t>
            </a:r>
            <a:r>
              <a:rPr lang="et-EE" sz="2000" dirty="0">
                <a:solidFill>
                  <a:srgbClr val="202020"/>
                </a:solidFill>
                <a:latin typeface="Times New Roman" panose="02020603050405020304" pitchFamily="18" charset="0"/>
                <a:cs typeface="Times New Roman" panose="02020603050405020304" pitchFamily="18" charset="0"/>
              </a:rPr>
              <a:t> - jõust. 01.09.2019]</a:t>
            </a:r>
            <a:endParaRPr lang="et-EE" sz="2000" dirty="0">
              <a:latin typeface="Times New Roman" panose="02020603050405020304" pitchFamily="18" charset="0"/>
              <a:cs typeface="Times New Roman" panose="02020603050405020304" pitchFamily="18" charset="0"/>
            </a:endParaRPr>
          </a:p>
          <a:p>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dirty="0">
              <a:solidFill>
                <a:srgbClr val="202020"/>
              </a:solidFill>
              <a:latin typeface="Times New Roman" panose="02020603050405020304" pitchFamily="18" charset="0"/>
              <a:cs typeface="Times New Roman" panose="02020603050405020304" pitchFamily="18" charset="0"/>
            </a:endParaRP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12) ajutine õppes osalemise keeld koos kohustusega saavutada selle perioodi lõpul nõutavad õpitulemused</a:t>
            </a:r>
            <a:r>
              <a:rPr lang="et-EE" sz="3200" dirty="0" smtClean="0">
                <a:solidFill>
                  <a:srgbClr val="202020"/>
                </a:solidFill>
                <a:latin typeface="Times New Roman" panose="02020603050405020304" pitchFamily="18" charset="0"/>
                <a:cs typeface="Times New Roman" panose="02020603050405020304" pitchFamily="18" charset="0"/>
              </a:rPr>
              <a:t>.</a:t>
            </a:r>
            <a:r>
              <a:rPr lang="et-EE" sz="3200" dirty="0">
                <a:solidFill>
                  <a:srgbClr val="202020"/>
                </a:solidFill>
                <a:latin typeface="Arial" panose="020B0604020202020204" pitchFamily="34" charset="0"/>
              </a:rPr>
              <a:t> </a:t>
            </a:r>
            <a:r>
              <a:rPr lang="et-EE" sz="3200" b="1" dirty="0" smtClean="0">
                <a:solidFill>
                  <a:srgbClr val="FF0000"/>
                </a:solidFill>
                <a:latin typeface="Times New Roman" panose="02020603050405020304" pitchFamily="18" charset="0"/>
                <a:cs typeface="Times New Roman" panose="02020603050405020304" pitchFamily="18" charset="0"/>
              </a:rPr>
              <a:t>Meetme </a:t>
            </a:r>
            <a:r>
              <a:rPr lang="et-EE" sz="3200" b="1" dirty="0" err="1" smtClean="0">
                <a:solidFill>
                  <a:srgbClr val="FF0000"/>
                </a:solidFill>
                <a:latin typeface="Times New Roman" panose="02020603050405020304" pitchFamily="18" charset="0"/>
                <a:cs typeface="Times New Roman" panose="02020603050405020304" pitchFamily="18" charset="0"/>
              </a:rPr>
              <a:t>rakendmise</a:t>
            </a:r>
            <a:r>
              <a:rPr lang="et-EE" sz="3200" b="1" dirty="0" smtClean="0">
                <a:solidFill>
                  <a:srgbClr val="FF0000"/>
                </a:solidFill>
                <a:latin typeface="Times New Roman" panose="02020603050405020304" pitchFamily="18" charset="0"/>
                <a:cs typeface="Times New Roman" panose="02020603050405020304" pitchFamily="18" charset="0"/>
              </a:rPr>
              <a:t> otsustab </a:t>
            </a:r>
            <a:r>
              <a:rPr lang="et-EE" sz="3200" b="1" dirty="0">
                <a:solidFill>
                  <a:srgbClr val="FF0000"/>
                </a:solidFill>
                <a:latin typeface="Times New Roman" panose="02020603050405020304" pitchFamily="18" charset="0"/>
                <a:cs typeface="Times New Roman" panose="02020603050405020304" pitchFamily="18" charset="0"/>
              </a:rPr>
              <a:t>õppenõukogu</a:t>
            </a:r>
          </a:p>
        </p:txBody>
      </p:sp>
    </p:spTree>
    <p:extLst>
      <p:ext uri="{BB962C8B-B14F-4D97-AF65-F5344CB8AC3E}">
        <p14:creationId xmlns:p14="http://schemas.microsoft.com/office/powerpoint/2010/main" val="3638366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616689" y="297711"/>
            <a:ext cx="11408734" cy="6494085"/>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(8) Ajutist õppes osalemise keeldu koos kohustusega saavutada selle perioodi lõpul nõutavad õpitulemused võib õpilase suhtes rakendada </a:t>
            </a:r>
            <a:r>
              <a:rPr lang="et-EE" sz="3200" b="1" dirty="0">
                <a:solidFill>
                  <a:srgbClr val="202020"/>
                </a:solidFill>
                <a:latin typeface="Times New Roman" panose="02020603050405020304" pitchFamily="18" charset="0"/>
                <a:cs typeface="Times New Roman" panose="02020603050405020304" pitchFamily="18" charset="0"/>
              </a:rPr>
              <a:t>kuni 10 õppepäeva ulatuses ühe poolaasta jooksul. </a:t>
            </a:r>
            <a:r>
              <a:rPr lang="et-EE" sz="3200" dirty="0">
                <a:solidFill>
                  <a:srgbClr val="202020"/>
                </a:solidFill>
                <a:latin typeface="Times New Roman" panose="02020603050405020304" pitchFamily="18" charset="0"/>
                <a:cs typeface="Times New Roman" panose="02020603050405020304" pitchFamily="18" charset="0"/>
              </a:rPr>
              <a:t>Otsus ajutise õppes osalemise keelu kohaldamise kohta </a:t>
            </a:r>
            <a:r>
              <a:rPr lang="et-EE" sz="3200" b="1" dirty="0">
                <a:solidFill>
                  <a:srgbClr val="202020"/>
                </a:solidFill>
                <a:latin typeface="Times New Roman" panose="02020603050405020304" pitchFamily="18" charset="0"/>
                <a:cs typeface="Times New Roman" panose="02020603050405020304" pitchFamily="18" charset="0"/>
              </a:rPr>
              <a:t>vormistatakse kirjalikult ja toimetatakse õpilasele või piiratud teovõimega õpilase puhul vanemale kätte posti teel või antakse kätte allkirja vastu. </a:t>
            </a:r>
            <a:r>
              <a:rPr lang="et-EE" sz="3200" dirty="0">
                <a:solidFill>
                  <a:srgbClr val="202020"/>
                </a:solidFill>
                <a:latin typeface="Times New Roman" panose="02020603050405020304" pitchFamily="18" charset="0"/>
                <a:cs typeface="Times New Roman" panose="02020603050405020304" pitchFamily="18" charset="0"/>
              </a:rPr>
              <a:t>Õpilasele, kellele kohaldatakse ajutist õppes osalemise keeldu, </a:t>
            </a:r>
            <a:r>
              <a:rPr lang="et-EE" sz="3200" b="1" dirty="0">
                <a:solidFill>
                  <a:srgbClr val="202020"/>
                </a:solidFill>
                <a:latin typeface="Times New Roman" panose="02020603050405020304" pitchFamily="18" charset="0"/>
                <a:cs typeface="Times New Roman" panose="02020603050405020304" pitchFamily="18" charset="0"/>
              </a:rPr>
              <a:t>koostatakse </a:t>
            </a:r>
            <a:r>
              <a:rPr lang="et-EE" sz="3200" dirty="0">
                <a:solidFill>
                  <a:srgbClr val="202020"/>
                </a:solidFill>
                <a:latin typeface="Times New Roman" panose="02020603050405020304" pitchFamily="18" charset="0"/>
                <a:cs typeface="Times New Roman" panose="02020603050405020304" pitchFamily="18" charset="0"/>
              </a:rPr>
              <a:t>koostöös õpilase või piiratud teovõimega õpilase puhul </a:t>
            </a:r>
            <a:r>
              <a:rPr lang="et-EE" sz="3200" b="1" dirty="0">
                <a:solidFill>
                  <a:srgbClr val="202020"/>
                </a:solidFill>
                <a:latin typeface="Times New Roman" panose="02020603050405020304" pitchFamily="18" charset="0"/>
                <a:cs typeface="Times New Roman" panose="02020603050405020304" pitchFamily="18" charset="0"/>
              </a:rPr>
              <a:t>koostöös vanemaga individuaalne õppekava,</a:t>
            </a:r>
            <a:r>
              <a:rPr lang="et-EE" sz="3200" dirty="0">
                <a:solidFill>
                  <a:srgbClr val="202020"/>
                </a:solidFill>
                <a:latin typeface="Times New Roman" panose="02020603050405020304" pitchFamily="18" charset="0"/>
                <a:cs typeface="Times New Roman" panose="02020603050405020304" pitchFamily="18" charset="0"/>
              </a:rPr>
              <a:t> et tagada nõutavate õpitulemuste saavutamine. Piiratud teovõimega õpilase </a:t>
            </a:r>
            <a:r>
              <a:rPr lang="et-EE" sz="3200" b="1" dirty="0">
                <a:solidFill>
                  <a:srgbClr val="202020"/>
                </a:solidFill>
                <a:latin typeface="Times New Roman" panose="02020603050405020304" pitchFamily="18" charset="0"/>
                <a:cs typeface="Times New Roman" panose="02020603050405020304" pitchFamily="18" charset="0"/>
              </a:rPr>
              <a:t>vanem tagab </a:t>
            </a:r>
            <a:r>
              <a:rPr lang="et-EE" sz="3200" dirty="0">
                <a:solidFill>
                  <a:srgbClr val="202020"/>
                </a:solidFill>
                <a:latin typeface="Times New Roman" panose="02020603050405020304" pitchFamily="18" charset="0"/>
                <a:cs typeface="Times New Roman" panose="02020603050405020304" pitchFamily="18" charset="0"/>
              </a:rPr>
              <a:t>käesolevas lõikes nimetatud mõjutusmeetme kohaldamise ajaks </a:t>
            </a:r>
            <a:r>
              <a:rPr lang="et-EE" sz="3200" b="1" dirty="0">
                <a:solidFill>
                  <a:srgbClr val="202020"/>
                </a:solidFill>
                <a:latin typeface="Times New Roman" panose="02020603050405020304" pitchFamily="18" charset="0"/>
                <a:cs typeface="Times New Roman" panose="02020603050405020304" pitchFamily="18" charset="0"/>
              </a:rPr>
              <a:t>järelevalve õpilase üle ning õppe korraldamise individuaalse õppekava kohaselt.</a:t>
            </a:r>
            <a:endParaRPr lang="et-E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838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97442" y="1318439"/>
            <a:ext cx="11057860" cy="1569660"/>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(5) Kooli hoiule võetud esemed ja ained hoiustatakse </a:t>
            </a:r>
            <a:r>
              <a:rPr lang="et-EE" sz="3200" b="1" dirty="0">
                <a:solidFill>
                  <a:srgbClr val="202020"/>
                </a:solidFill>
                <a:latin typeface="Times New Roman" panose="02020603050405020304" pitchFamily="18" charset="0"/>
                <a:cs typeface="Times New Roman" panose="02020603050405020304" pitchFamily="18" charset="0"/>
              </a:rPr>
              <a:t>kooli kodukorras sätestatu kohaselt</a:t>
            </a:r>
            <a:r>
              <a:rPr lang="et-EE" sz="3200" dirty="0">
                <a:solidFill>
                  <a:srgbClr val="202020"/>
                </a:solidFill>
                <a:latin typeface="Times New Roman" panose="02020603050405020304" pitchFamily="18" charset="0"/>
                <a:cs typeface="Times New Roman" panose="02020603050405020304" pitchFamily="18" charset="0"/>
              </a:rPr>
              <a:t>. </a:t>
            </a:r>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dirty="0">
              <a:solidFill>
                <a:srgbClr val="2020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491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276447" y="382773"/>
            <a:ext cx="11695813" cy="6001643"/>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smtClean="0">
                <a:solidFill>
                  <a:srgbClr val="202020"/>
                </a:solidFill>
                <a:latin typeface="Times New Roman" panose="02020603050405020304" pitchFamily="18" charset="0"/>
                <a:cs typeface="Times New Roman" panose="02020603050405020304" pitchFamily="18" charset="0"/>
              </a:rPr>
              <a:t>Hiljemalt </a:t>
            </a:r>
            <a:r>
              <a:rPr lang="et-EE" sz="3200" b="1" dirty="0">
                <a:solidFill>
                  <a:srgbClr val="202020"/>
                </a:solidFill>
                <a:latin typeface="Times New Roman" panose="02020603050405020304" pitchFamily="18" charset="0"/>
                <a:cs typeface="Times New Roman" panose="02020603050405020304" pitchFamily="18" charset="0"/>
              </a:rPr>
              <a:t>õpilase õppepäeva lõppedes </a:t>
            </a:r>
            <a:r>
              <a:rPr lang="et-EE" sz="3200" dirty="0">
                <a:solidFill>
                  <a:srgbClr val="202020"/>
                </a:solidFill>
                <a:latin typeface="Times New Roman" panose="02020603050405020304" pitchFamily="18" charset="0"/>
                <a:cs typeface="Times New Roman" panose="02020603050405020304" pitchFamily="18" charset="0"/>
              </a:rPr>
              <a:t>tagastatakse talle käesoleva paragrahvi lõike 3 alusel hoiule võetud ese või aine,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b="1" dirty="0" smtClean="0">
                <a:solidFill>
                  <a:srgbClr val="202020"/>
                </a:solidFill>
                <a:latin typeface="Times New Roman" panose="02020603050405020304" pitchFamily="18" charset="0"/>
                <a:cs typeface="Times New Roman" panose="02020603050405020304" pitchFamily="18" charset="0"/>
              </a:rPr>
              <a:t>välja </a:t>
            </a:r>
            <a:r>
              <a:rPr lang="et-EE" sz="3200" b="1" dirty="0">
                <a:solidFill>
                  <a:srgbClr val="202020"/>
                </a:solidFill>
                <a:latin typeface="Times New Roman" panose="02020603050405020304" pitchFamily="18" charset="0"/>
                <a:cs typeface="Times New Roman" panose="02020603050405020304" pitchFamily="18" charset="0"/>
              </a:rPr>
              <a:t>arvatud ese või aine</a:t>
            </a:r>
            <a:r>
              <a:rPr lang="et-EE" sz="3200" dirty="0">
                <a:solidFill>
                  <a:srgbClr val="202020"/>
                </a:solidFill>
                <a:latin typeface="Times New Roman" panose="02020603050405020304" pitchFamily="18" charset="0"/>
                <a:cs typeface="Times New Roman" panose="02020603050405020304" pitchFamily="18" charset="0"/>
              </a:rPr>
              <a:t>, mis on keelatud käesoleva seaduse § 44 lõike 1</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kohaselt, mille puhul kool:</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 teavitab relva, lõhkeaine või aine, mida kasutatakse narkootilise joobe tekitamiseks, leidmisest kohe </a:t>
            </a:r>
            <a:r>
              <a:rPr lang="et-EE" sz="3200" b="1" dirty="0">
                <a:solidFill>
                  <a:srgbClr val="202020"/>
                </a:solidFill>
                <a:latin typeface="Times New Roman" panose="02020603050405020304" pitchFamily="18" charset="0"/>
                <a:cs typeface="Times New Roman" panose="02020603050405020304" pitchFamily="18" charset="0"/>
              </a:rPr>
              <a:t>politseid</a:t>
            </a:r>
            <a:r>
              <a:rPr lang="et-EE" sz="3200" dirty="0">
                <a:solidFill>
                  <a:srgbClr val="202020"/>
                </a:solidFill>
                <a:latin typeface="Times New Roman" panose="02020603050405020304" pitchFamily="18" charset="0"/>
                <a:cs typeface="Times New Roman" panose="02020603050405020304" pitchFamily="18" charset="0"/>
              </a:rPr>
              <a:t> ja </a:t>
            </a:r>
            <a:r>
              <a:rPr lang="et-EE" sz="3200" b="1" dirty="0">
                <a:solidFill>
                  <a:srgbClr val="202020"/>
                </a:solidFill>
                <a:latin typeface="Times New Roman" panose="02020603050405020304" pitchFamily="18" charset="0"/>
                <a:cs typeface="Times New Roman" panose="02020603050405020304" pitchFamily="18" charset="0"/>
              </a:rPr>
              <a:t>annab need viivitamata politseile üle</a:t>
            </a:r>
            <a:r>
              <a:rPr lang="et-EE" sz="3200" dirty="0" smtClean="0">
                <a:solidFill>
                  <a:srgbClr val="202020"/>
                </a:solidFill>
                <a:latin typeface="Times New Roman" panose="02020603050405020304" pitchFamily="18" charset="0"/>
                <a:cs typeface="Times New Roman" panose="02020603050405020304" pitchFamily="18" charset="0"/>
              </a:rPr>
              <a:t>;</a:t>
            </a:r>
          </a:p>
          <a:p>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tagastab käesoleva lõike punktis 1 nimetamata </a:t>
            </a:r>
            <a:r>
              <a:rPr lang="et-EE" sz="3200" b="1" dirty="0">
                <a:solidFill>
                  <a:srgbClr val="202020"/>
                </a:solidFill>
                <a:latin typeface="Times New Roman" panose="02020603050405020304" pitchFamily="18" charset="0"/>
                <a:cs typeface="Times New Roman" panose="02020603050405020304" pitchFamily="18" charset="0"/>
              </a:rPr>
              <a:t>esemed ja ained vanemale </a:t>
            </a:r>
            <a:r>
              <a:rPr lang="et-EE" sz="3200" dirty="0">
                <a:solidFill>
                  <a:srgbClr val="202020"/>
                </a:solidFill>
                <a:latin typeface="Times New Roman" panose="02020603050405020304" pitchFamily="18" charset="0"/>
                <a:cs typeface="Times New Roman" panose="02020603050405020304" pitchFamily="18" charset="0"/>
              </a:rPr>
              <a:t>pärast õpilase käitumise arutamist vanemaga või annab need vajaduse korral asja või aine </a:t>
            </a:r>
            <a:r>
              <a:rPr lang="et-EE" sz="3200" b="1" dirty="0">
                <a:solidFill>
                  <a:srgbClr val="202020"/>
                </a:solidFill>
                <a:latin typeface="Times New Roman" panose="02020603050405020304" pitchFamily="18" charset="0"/>
                <a:cs typeface="Times New Roman" panose="02020603050405020304" pitchFamily="18" charset="0"/>
              </a:rPr>
              <a:t>ohtlikkusest lähtudes üle politseile</a:t>
            </a:r>
            <a:r>
              <a:rPr lang="et-EE" sz="3200" dirty="0" smtClean="0">
                <a:solidFill>
                  <a:srgbClr val="202020"/>
                </a:solidFill>
                <a:latin typeface="Times New Roman" panose="02020603050405020304" pitchFamily="18" charset="0"/>
                <a:cs typeface="Times New Roman" panose="02020603050405020304" pitchFamily="18" charset="0"/>
              </a:rPr>
              <a:t>.</a:t>
            </a:r>
            <a:r>
              <a:rPr lang="et-EE" sz="2000" dirty="0" smtClean="0">
                <a:solidFill>
                  <a:srgbClr val="FF0000"/>
                </a:solidFill>
                <a:latin typeface="Times New Roman" panose="02020603050405020304" pitchFamily="18" charset="0"/>
                <a:cs typeface="Times New Roman" panose="02020603050405020304" pitchFamily="18" charset="0"/>
              </a:rPr>
              <a:t>[</a:t>
            </a:r>
            <a:r>
              <a:rPr lang="et-EE" sz="2000" dirty="0">
                <a:solidFill>
                  <a:srgbClr val="FF0000"/>
                </a:solidFill>
                <a:latin typeface="Times New Roman" panose="02020603050405020304" pitchFamily="18" charset="0"/>
                <a:cs typeface="Times New Roman" panose="02020603050405020304" pitchFamily="18" charset="0"/>
                <a:hlinkClick r:id="rId2"/>
              </a:rPr>
              <a:t>RT I, 01.03.2019, 2</a:t>
            </a:r>
            <a:r>
              <a:rPr lang="et-EE" sz="2000" dirty="0">
                <a:solidFill>
                  <a:srgbClr val="FF0000"/>
                </a:solidFill>
                <a:latin typeface="Times New Roman" panose="02020603050405020304" pitchFamily="18" charset="0"/>
                <a:cs typeface="Times New Roman" panose="02020603050405020304" pitchFamily="18" charset="0"/>
              </a:rPr>
              <a:t> </a:t>
            </a:r>
            <a:r>
              <a:rPr lang="et-EE" sz="2000" b="1" dirty="0">
                <a:solidFill>
                  <a:srgbClr val="FF0000"/>
                </a:solidFill>
                <a:latin typeface="Times New Roman" panose="02020603050405020304" pitchFamily="18" charset="0"/>
                <a:cs typeface="Times New Roman" panose="02020603050405020304" pitchFamily="18" charset="0"/>
              </a:rPr>
              <a:t>- jõust. 01.09.2019</a:t>
            </a:r>
            <a:r>
              <a:rPr lang="et-EE" sz="2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599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808074" y="467834"/>
            <a:ext cx="10536866" cy="5509200"/>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(5</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Käesoleva paragrahvi lõike 3 punktis 6</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sätestatud mõjutusmeedet võib kohaldada </a:t>
            </a:r>
            <a:r>
              <a:rPr lang="et-EE" sz="3200" b="1" u="sng" dirty="0">
                <a:solidFill>
                  <a:srgbClr val="FF0000"/>
                </a:solidFill>
                <a:latin typeface="Times New Roman" panose="02020603050405020304" pitchFamily="18" charset="0"/>
                <a:cs typeface="Times New Roman" panose="02020603050405020304" pitchFamily="18" charset="0"/>
              </a:rPr>
              <a:t>õpilase tahte vastaselt tingimusel</a:t>
            </a:r>
            <a:r>
              <a:rPr lang="et-EE" sz="3200" dirty="0">
                <a:solidFill>
                  <a:srgbClr val="202020"/>
                </a:solidFill>
                <a:latin typeface="Times New Roman" panose="02020603050405020304" pitchFamily="18" charset="0"/>
                <a:cs typeface="Times New Roman" panose="02020603050405020304" pitchFamily="18" charset="0"/>
              </a:rPr>
              <a:t>, et:</a:t>
            </a:r>
            <a:br>
              <a:rPr lang="et-EE" sz="3200" dirty="0">
                <a:solidFill>
                  <a:srgbClr val="202020"/>
                </a:solidFill>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 õpilast on eelnevalt teavitatud kontrollimise põhjusest</a:t>
            </a:r>
            <a:r>
              <a:rPr lang="et-EE" sz="3200" dirty="0" smtClean="0">
                <a:solidFill>
                  <a:srgbClr val="202020"/>
                </a:solidFill>
                <a:latin typeface="Times New Roman" panose="02020603050405020304" pitchFamily="18" charset="0"/>
                <a:cs typeface="Times New Roman" panose="02020603050405020304" pitchFamily="18" charset="0"/>
              </a:rPr>
              <a:t>;</a:t>
            </a:r>
          </a:p>
          <a:p>
            <a:r>
              <a:rPr lang="et-EE" sz="3200" dirty="0">
                <a:solidFill>
                  <a:srgbClr val="202020"/>
                </a:solidFill>
                <a:latin typeface="Times New Roman" panose="02020603050405020304" pitchFamily="18" charset="0"/>
                <a:cs typeface="Times New Roman" panose="02020603050405020304" pitchFamily="18" charset="0"/>
              </a:rPr>
              <a:t/>
            </a:r>
            <a:br>
              <a:rPr lang="et-EE" sz="3200" dirty="0">
                <a:solidFill>
                  <a:srgbClr val="202020"/>
                </a:solidFill>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õpilasele on eelnevalt tehtud ettepanek võimaldada kontrolli teostamist või loovutada ese või aine vabatahtlikult</a:t>
            </a:r>
            <a:r>
              <a:rPr lang="et-EE" sz="3200" dirty="0" smtClean="0">
                <a:solidFill>
                  <a:srgbClr val="202020"/>
                </a:solidFill>
                <a:latin typeface="Times New Roman" panose="02020603050405020304" pitchFamily="18" charset="0"/>
                <a:cs typeface="Times New Roman" panose="02020603050405020304" pitchFamily="18" charset="0"/>
              </a:rPr>
              <a:t>;</a:t>
            </a:r>
          </a:p>
          <a:p>
            <a:r>
              <a:rPr lang="et-EE" sz="3200" dirty="0">
                <a:solidFill>
                  <a:srgbClr val="202020"/>
                </a:solidFill>
                <a:latin typeface="Times New Roman" panose="02020603050405020304" pitchFamily="18" charset="0"/>
                <a:cs typeface="Times New Roman" panose="02020603050405020304" pitchFamily="18" charset="0"/>
              </a:rPr>
              <a:t/>
            </a:r>
            <a:br>
              <a:rPr lang="et-EE" sz="3200" dirty="0">
                <a:solidFill>
                  <a:srgbClr val="202020"/>
                </a:solidFill>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3) suuline veenmine või käesoleva paragrahvi lõikes 3 esitatud tugi- või muu mõjutusmeetme kasutamine ei ole küllaldane;</a:t>
            </a:r>
            <a:br>
              <a:rPr lang="et-EE" sz="3200" dirty="0">
                <a:solidFill>
                  <a:srgbClr val="202020"/>
                </a:solidFill>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03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76177" y="701749"/>
            <a:ext cx="10536865" cy="4524315"/>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smtClean="0">
              <a:solidFill>
                <a:srgbClr val="202020"/>
              </a:solidFill>
              <a:latin typeface="Times New Roman" panose="02020603050405020304" pitchFamily="18" charset="0"/>
              <a:cs typeface="Times New Roman" panose="02020603050405020304" pitchFamily="18" charset="0"/>
            </a:endParaRP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4) kontrollimata jätmisel ei ole võimalik kõrvaldada vahetut või vahetult eesseisvat ohtu õpilase või teise isiku elule või tervisele või võõrale asjale </a:t>
            </a:r>
            <a:r>
              <a:rPr lang="et-EE" sz="3200" dirty="0" smtClean="0">
                <a:solidFill>
                  <a:srgbClr val="202020"/>
                </a:solidFill>
                <a:latin typeface="Times New Roman" panose="02020603050405020304" pitchFamily="18" charset="0"/>
                <a:cs typeface="Times New Roman" panose="02020603050405020304" pitchFamily="18" charset="0"/>
              </a:rPr>
              <a:t>ning</a:t>
            </a:r>
          </a:p>
          <a:p>
            <a:r>
              <a:rPr lang="et-EE" sz="3200" dirty="0">
                <a:solidFill>
                  <a:srgbClr val="202020"/>
                </a:solidFill>
                <a:latin typeface="Times New Roman" panose="02020603050405020304" pitchFamily="18" charset="0"/>
                <a:cs typeface="Times New Roman" panose="02020603050405020304" pitchFamily="18" charset="0"/>
              </a:rPr>
              <a:t/>
            </a:r>
            <a:br>
              <a:rPr lang="et-EE" sz="3200" dirty="0">
                <a:solidFill>
                  <a:srgbClr val="202020"/>
                </a:solidFill>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5) kontrollimiseks kasutatakse ainult vähimat vajalikku ja vältimatut viisi, mis vastab käesolevas paragrahvis esitatud tingimustele</a:t>
            </a:r>
            <a:r>
              <a:rPr lang="et-EE" sz="3200" dirty="0" smtClean="0">
                <a:solidFill>
                  <a:srgbClr val="202020"/>
                </a:solidFill>
                <a:latin typeface="Times New Roman" panose="02020603050405020304" pitchFamily="18" charset="0"/>
                <a:cs typeface="Times New Roman" panose="02020603050405020304" pitchFamily="18" charset="0"/>
              </a:rPr>
              <a:t>.  [</a:t>
            </a:r>
            <a:r>
              <a:rPr lang="et-EE" sz="3200" dirty="0">
                <a:solidFill>
                  <a:srgbClr val="551A8B"/>
                </a:solidFill>
                <a:latin typeface="Times New Roman" panose="02020603050405020304" pitchFamily="18" charset="0"/>
                <a:cs typeface="Times New Roman" panose="02020603050405020304" pitchFamily="18" charset="0"/>
                <a:hlinkClick r:id="rId2"/>
              </a:rPr>
              <a:t>RT I, 01.03.2019, 2</a:t>
            </a:r>
            <a:r>
              <a:rPr lang="et-EE" sz="3200" dirty="0">
                <a:solidFill>
                  <a:srgbClr val="202020"/>
                </a:solidFill>
                <a:latin typeface="Times New Roman" panose="02020603050405020304" pitchFamily="18" charset="0"/>
                <a:cs typeface="Times New Roman" panose="02020603050405020304" pitchFamily="18" charset="0"/>
              </a:rPr>
              <a:t> - jõust. 01.09.2019]</a:t>
            </a:r>
          </a:p>
          <a:p>
            <a:r>
              <a:rPr lang="et-EE" sz="3200" dirty="0">
                <a:solidFill>
                  <a:srgbClr val="0061AA"/>
                </a:solidFill>
                <a:latin typeface="Times New Roman" panose="02020603050405020304" pitchFamily="18" charset="0"/>
                <a:cs typeface="Times New Roman" panose="02020603050405020304" pitchFamily="18" charset="0"/>
              </a:rPr>
              <a:t> </a:t>
            </a:r>
            <a:endParaRPr lang="et-EE" sz="32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021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946297" y="10633"/>
            <a:ext cx="11057861" cy="3046988"/>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endParaRPr lang="et-EE" sz="3200" dirty="0" smtClean="0">
              <a:solidFill>
                <a:srgbClr val="0061AA"/>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a:t>
            </a:r>
            <a:r>
              <a:rPr lang="et-EE" sz="3200" dirty="0">
                <a:solidFill>
                  <a:srgbClr val="202020"/>
                </a:solidFill>
                <a:latin typeface="Times New Roman" panose="02020603050405020304" pitchFamily="18" charset="0"/>
                <a:cs typeface="Times New Roman" panose="02020603050405020304" pitchFamily="18" charset="0"/>
              </a:rPr>
              <a:t>5</a:t>
            </a:r>
            <a:r>
              <a:rPr lang="et-EE" sz="3200" baseline="30000" dirty="0">
                <a:solidFill>
                  <a:srgbClr val="202020"/>
                </a:solidFill>
                <a:latin typeface="Times New Roman" panose="02020603050405020304" pitchFamily="18" charset="0"/>
                <a:cs typeface="Times New Roman" panose="02020603050405020304" pitchFamily="18" charset="0"/>
              </a:rPr>
              <a:t>4</a:t>
            </a:r>
            <a:r>
              <a:rPr lang="et-EE" sz="3200" dirty="0">
                <a:solidFill>
                  <a:srgbClr val="202020"/>
                </a:solidFill>
                <a:latin typeface="Times New Roman" panose="02020603050405020304" pitchFamily="18" charset="0"/>
                <a:cs typeface="Times New Roman" panose="02020603050405020304" pitchFamily="18" charset="0"/>
              </a:rPr>
              <a:t>) Käesoleva paragrahvi lõike 3 punktis 6 sätestatud mõjutusmeetme rakendamise korral </a:t>
            </a:r>
            <a:r>
              <a:rPr lang="et-EE" sz="3200" b="1" dirty="0">
                <a:solidFill>
                  <a:srgbClr val="202020"/>
                </a:solidFill>
                <a:latin typeface="Times New Roman" panose="02020603050405020304" pitchFamily="18" charset="0"/>
                <a:cs typeface="Times New Roman" panose="02020603050405020304" pitchFamily="18" charset="0"/>
              </a:rPr>
              <a:t>dokumenteerib kool </a:t>
            </a:r>
            <a:r>
              <a:rPr lang="et-EE" sz="3200" dirty="0">
                <a:solidFill>
                  <a:srgbClr val="202020"/>
                </a:solidFill>
                <a:latin typeface="Times New Roman" panose="02020603050405020304" pitchFamily="18" charset="0"/>
                <a:cs typeface="Times New Roman" panose="02020603050405020304" pitchFamily="18" charset="0"/>
              </a:rPr>
              <a:t>õpilaselt eseme kooli </a:t>
            </a:r>
            <a:r>
              <a:rPr lang="et-EE" sz="3200" dirty="0" err="1">
                <a:solidFill>
                  <a:srgbClr val="202020"/>
                </a:solidFill>
                <a:latin typeface="Times New Roman" panose="02020603050405020304" pitchFamily="18" charset="0"/>
                <a:cs typeface="Times New Roman" panose="02020603050405020304" pitchFamily="18" charset="0"/>
              </a:rPr>
              <a:t>hoiulevõtmise</a:t>
            </a:r>
            <a:r>
              <a:rPr lang="et-EE" sz="3200" dirty="0">
                <a:solidFill>
                  <a:srgbClr val="202020"/>
                </a:solidFill>
                <a:latin typeface="Times New Roman" panose="02020603050405020304" pitchFamily="18" charset="0"/>
                <a:cs typeface="Times New Roman" panose="02020603050405020304" pitchFamily="18" charset="0"/>
              </a:rPr>
              <a:t> ja </a:t>
            </a:r>
            <a:r>
              <a:rPr lang="et-EE" sz="3200" b="1" dirty="0">
                <a:solidFill>
                  <a:srgbClr val="202020"/>
                </a:solidFill>
                <a:latin typeface="Times New Roman" panose="02020603050405020304" pitchFamily="18" charset="0"/>
                <a:cs typeface="Times New Roman" panose="02020603050405020304" pitchFamily="18" charset="0"/>
              </a:rPr>
              <a:t>selle põhjuse ning õpilasele tagastamise</a:t>
            </a:r>
            <a:r>
              <a:rPr lang="et-EE" sz="3200" dirty="0">
                <a:solidFill>
                  <a:srgbClr val="202020"/>
                </a:solidFill>
                <a:latin typeface="Times New Roman" panose="02020603050405020304" pitchFamily="18" charset="0"/>
                <a:cs typeface="Times New Roman" panose="02020603050405020304" pitchFamily="18" charset="0"/>
              </a:rPr>
              <a:t>. </a:t>
            </a:r>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dirty="0">
              <a:solidFill>
                <a:srgbClr val="2020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115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159489" y="10633"/>
            <a:ext cx="11940362" cy="6878806"/>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smtClean="0">
                <a:solidFill>
                  <a:srgbClr val="202020"/>
                </a:solidFill>
                <a:latin typeface="Times New Roman" panose="02020603050405020304" pitchFamily="18" charset="0"/>
                <a:cs typeface="Times New Roman" panose="02020603050405020304" pitchFamily="18" charset="0"/>
              </a:rPr>
              <a:t>Käesoleva </a:t>
            </a:r>
            <a:r>
              <a:rPr lang="et-EE" sz="3200" dirty="0">
                <a:solidFill>
                  <a:srgbClr val="202020"/>
                </a:solidFill>
                <a:latin typeface="Times New Roman" panose="02020603050405020304" pitchFamily="18" charset="0"/>
                <a:cs typeface="Times New Roman" panose="02020603050405020304" pitchFamily="18" charset="0"/>
              </a:rPr>
              <a:t>paragrahvi lõike 3 punktides 6</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ja 6</a:t>
            </a:r>
            <a:r>
              <a:rPr lang="et-EE" sz="3200" baseline="30000" dirty="0">
                <a:solidFill>
                  <a:srgbClr val="202020"/>
                </a:solidFill>
                <a:latin typeface="Times New Roman" panose="02020603050405020304" pitchFamily="18" charset="0"/>
                <a:cs typeface="Times New Roman" panose="02020603050405020304" pitchFamily="18" charset="0"/>
              </a:rPr>
              <a:t>2</a:t>
            </a:r>
            <a:r>
              <a:rPr lang="et-EE" sz="3200" dirty="0">
                <a:solidFill>
                  <a:srgbClr val="202020"/>
                </a:solidFill>
                <a:latin typeface="Times New Roman" panose="02020603050405020304" pitchFamily="18" charset="0"/>
                <a:cs typeface="Times New Roman" panose="02020603050405020304" pitchFamily="18" charset="0"/>
              </a:rPr>
              <a:t> sätestatud mõjutusmeetmete rakendamise kohta koostatakse viivitamata protokoll, kuhu kantakse:</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1) protokolli koostamise aeg ja koht;</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2) protokolli koostaja ees- ja perekonnanimi;</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3) selle õpilase ees- ja perekonnanimi, kelle suhtes mõjutusmeedet rakendati;</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4) </a:t>
            </a:r>
            <a:r>
              <a:rPr lang="et-EE" sz="2700" dirty="0" err="1">
                <a:solidFill>
                  <a:srgbClr val="202020"/>
                </a:solidFill>
                <a:latin typeface="Times New Roman" panose="02020603050405020304" pitchFamily="18" charset="0"/>
                <a:cs typeface="Times New Roman" panose="02020603050405020304" pitchFamily="18" charset="0"/>
              </a:rPr>
              <a:t>hoiulevõetud</a:t>
            </a:r>
            <a:r>
              <a:rPr lang="et-EE" sz="2700" dirty="0">
                <a:solidFill>
                  <a:srgbClr val="202020"/>
                </a:solidFill>
                <a:latin typeface="Times New Roman" panose="02020603050405020304" pitchFamily="18" charset="0"/>
                <a:cs typeface="Times New Roman" panose="02020603050405020304" pitchFamily="18" charset="0"/>
              </a:rPr>
              <a:t> või äravõetud esemete või ainete loetelu;</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5) märge õpilase esemete või tema kasutuses oleva suletud kapi kontrollimise kohta;</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6) märge selle kohta, kas õpilast teavitati eelnevalt kontrollimise põhjusest ja talle tehti ettepanek võimaldada vabatahtlikult kontrolli teostamist või loovutada ese või aine vabatahtlikult;</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7) mõjutusmeetme kohaldamise põhjus;</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8) sündmuste käigu kirjeldus;</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9) </a:t>
            </a:r>
            <a:r>
              <a:rPr lang="et-EE" sz="2700" dirty="0" err="1">
                <a:solidFill>
                  <a:srgbClr val="202020"/>
                </a:solidFill>
                <a:latin typeface="Times New Roman" panose="02020603050405020304" pitchFamily="18" charset="0"/>
                <a:cs typeface="Times New Roman" panose="02020603050405020304" pitchFamily="18" charset="0"/>
              </a:rPr>
              <a:t>kontrollija</a:t>
            </a:r>
            <a:r>
              <a:rPr lang="et-EE" sz="2700" dirty="0">
                <a:solidFill>
                  <a:srgbClr val="202020"/>
                </a:solidFill>
                <a:latin typeface="Times New Roman" panose="02020603050405020304" pitchFamily="18" charset="0"/>
                <a:cs typeface="Times New Roman" panose="02020603050405020304" pitchFamily="18" charset="0"/>
              </a:rPr>
              <a:t> allkiri;</a:t>
            </a:r>
            <a:r>
              <a:rPr lang="et-EE" sz="2700" dirty="0">
                <a:latin typeface="Times New Roman" panose="02020603050405020304" pitchFamily="18" charset="0"/>
                <a:cs typeface="Times New Roman" panose="02020603050405020304" pitchFamily="18" charset="0"/>
              </a:rPr>
              <a:t/>
            </a:r>
            <a:br>
              <a:rPr lang="et-EE" sz="2700" dirty="0">
                <a:latin typeface="Times New Roman" panose="02020603050405020304" pitchFamily="18" charset="0"/>
                <a:cs typeface="Times New Roman" panose="02020603050405020304" pitchFamily="18" charset="0"/>
              </a:rPr>
            </a:br>
            <a:r>
              <a:rPr lang="et-EE" sz="2700" dirty="0">
                <a:solidFill>
                  <a:srgbClr val="0061AA"/>
                </a:solidFill>
                <a:latin typeface="Times New Roman" panose="02020603050405020304" pitchFamily="18" charset="0"/>
                <a:cs typeface="Times New Roman" panose="02020603050405020304" pitchFamily="18" charset="0"/>
              </a:rPr>
              <a:t> </a:t>
            </a:r>
            <a:r>
              <a:rPr lang="et-EE" sz="2700" dirty="0">
                <a:solidFill>
                  <a:srgbClr val="202020"/>
                </a:solidFill>
                <a:latin typeface="Times New Roman" panose="02020603050405020304" pitchFamily="18" charset="0"/>
                <a:cs typeface="Times New Roman" panose="02020603050405020304" pitchFamily="18" charset="0"/>
              </a:rPr>
              <a:t>10) õpilase allkiri või märge allkirjastamisest keeldumise kohta</a:t>
            </a:r>
            <a:r>
              <a:rPr lang="et-EE" sz="2400" dirty="0" smtClean="0">
                <a:solidFill>
                  <a:srgbClr val="202020"/>
                </a:solidFill>
                <a:latin typeface="Times New Roman" panose="02020603050405020304" pitchFamily="18" charset="0"/>
                <a:cs typeface="Times New Roman" panose="02020603050405020304" pitchFamily="18" charset="0"/>
              </a:rPr>
              <a:t>. </a:t>
            </a:r>
            <a:r>
              <a:rPr lang="et-EE" sz="1600" dirty="0" smtClean="0">
                <a:solidFill>
                  <a:srgbClr val="202020"/>
                </a:solidFill>
                <a:latin typeface="Times New Roman" panose="02020603050405020304" pitchFamily="18" charset="0"/>
                <a:cs typeface="Times New Roman" panose="02020603050405020304" pitchFamily="18" charset="0"/>
              </a:rPr>
              <a:t>[</a:t>
            </a:r>
            <a:r>
              <a:rPr lang="et-EE" sz="1600" dirty="0">
                <a:solidFill>
                  <a:srgbClr val="551A8B"/>
                </a:solidFill>
                <a:latin typeface="Times New Roman" panose="02020603050405020304" pitchFamily="18" charset="0"/>
                <a:cs typeface="Times New Roman" panose="02020603050405020304" pitchFamily="18" charset="0"/>
                <a:hlinkClick r:id="rId2"/>
              </a:rPr>
              <a:t>RT I, 01.03.2019, 2</a:t>
            </a:r>
            <a:r>
              <a:rPr lang="et-EE" sz="1600" dirty="0">
                <a:solidFill>
                  <a:srgbClr val="202020"/>
                </a:solidFill>
                <a:latin typeface="Times New Roman" panose="02020603050405020304" pitchFamily="18" charset="0"/>
                <a:cs typeface="Times New Roman" panose="02020603050405020304" pitchFamily="18" charset="0"/>
              </a:rPr>
              <a:t> - jõust. 01.09.2019]</a:t>
            </a:r>
            <a:endParaRPr lang="et-E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654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78465" y="202019"/>
            <a:ext cx="11047228" cy="6494085"/>
          </a:xfrm>
          <a:prstGeom prst="rect">
            <a:avLst/>
          </a:prstGeom>
        </p:spPr>
        <p:txBody>
          <a:bodyPr wrap="square">
            <a:spAutoFit/>
          </a:bodyPr>
          <a:lstStyle/>
          <a:p>
            <a:r>
              <a:rPr lang="et-EE" sz="3200" b="1" dirty="0">
                <a:solidFill>
                  <a:srgbClr val="000000"/>
                </a:solidFill>
                <a:latin typeface="Times New Roman" panose="02020603050405020304" pitchFamily="18" charset="0"/>
              </a:rPr>
              <a:t>Esemete hoiustamine</a:t>
            </a:r>
          </a:p>
          <a:p>
            <a:r>
              <a:rPr lang="et-EE" sz="3200" dirty="0" smtClean="0">
                <a:solidFill>
                  <a:srgbClr val="000000"/>
                </a:solidFill>
                <a:latin typeface="Times New Roman" panose="02020603050405020304" pitchFamily="18" charset="0"/>
              </a:rPr>
              <a:t>Koolide </a:t>
            </a:r>
            <a:r>
              <a:rPr lang="et-EE" sz="3200" dirty="0">
                <a:solidFill>
                  <a:srgbClr val="000000"/>
                </a:solidFill>
                <a:latin typeface="Times New Roman" panose="02020603050405020304" pitchFamily="18" charset="0"/>
              </a:rPr>
              <a:t>kodukordadest nähtus, et kordades oli välja toodud, millistes olukordades võib õpetaja võtta eseme kooli hoiule. Valimis olnud kodukordadest 19s ei olnud esemete hoiustamist ja tagastamist sätestatud ning 16s on vajalik antud </a:t>
            </a:r>
            <a:r>
              <a:rPr lang="et-EE" sz="3200" dirty="0" smtClean="0">
                <a:solidFill>
                  <a:srgbClr val="000000"/>
                </a:solidFill>
                <a:latin typeface="Times New Roman" panose="02020603050405020304" pitchFamily="18" charset="0"/>
              </a:rPr>
              <a:t>regulatsiooni </a:t>
            </a:r>
            <a:r>
              <a:rPr lang="et-EE" sz="3200" dirty="0">
                <a:solidFill>
                  <a:srgbClr val="000000"/>
                </a:solidFill>
                <a:latin typeface="Times New Roman" panose="02020603050405020304" pitchFamily="18" charset="0"/>
              </a:rPr>
              <a:t>täiendada. </a:t>
            </a:r>
            <a:endParaRPr lang="et-EE" sz="3200" dirty="0" smtClean="0">
              <a:solidFill>
                <a:srgbClr val="000000"/>
              </a:solidFill>
              <a:latin typeface="Times New Roman" panose="02020603050405020304" pitchFamily="18" charset="0"/>
            </a:endParaRPr>
          </a:p>
          <a:p>
            <a:r>
              <a:rPr lang="et-EE" sz="3200" dirty="0">
                <a:solidFill>
                  <a:srgbClr val="000000"/>
                </a:solidFill>
                <a:latin typeface="Times New Roman" panose="02020603050405020304" pitchFamily="18" charset="0"/>
              </a:rPr>
              <a:t>S</a:t>
            </a:r>
            <a:r>
              <a:rPr lang="et-EE" sz="3200" dirty="0" smtClean="0">
                <a:solidFill>
                  <a:srgbClr val="000000"/>
                </a:solidFill>
                <a:latin typeface="Times New Roman" panose="02020603050405020304" pitchFamily="18" charset="0"/>
              </a:rPr>
              <a:t>ätestamata </a:t>
            </a:r>
            <a:r>
              <a:rPr lang="et-EE" sz="3200" dirty="0">
                <a:solidFill>
                  <a:srgbClr val="000000"/>
                </a:solidFill>
                <a:latin typeface="Times New Roman" panose="02020603050405020304" pitchFamily="18" charset="0"/>
              </a:rPr>
              <a:t>oli, kus hoiustatakse ja kuidas toimub tagastamine.</a:t>
            </a:r>
          </a:p>
          <a:p>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Konkreetselt </a:t>
            </a:r>
            <a:r>
              <a:rPr lang="et-EE" sz="3200" dirty="0">
                <a:solidFill>
                  <a:srgbClr val="000000"/>
                </a:solidFill>
                <a:latin typeface="Times New Roman" panose="02020603050405020304" pitchFamily="18" charset="0"/>
              </a:rPr>
              <a:t>tuleks </a:t>
            </a:r>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sõnastada, kes ja kus hoiustab ning kuidas toimub tagastamise protsess. </a:t>
            </a:r>
            <a:endParaRPr lang="et-EE" sz="3200" dirty="0" smtClean="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Läbi </a:t>
            </a:r>
            <a:r>
              <a:rPr lang="et-EE" sz="3200" dirty="0">
                <a:solidFill>
                  <a:srgbClr val="000000"/>
                </a:solidFill>
                <a:latin typeface="Times New Roman" panose="02020603050405020304" pitchFamily="18" charset="0"/>
              </a:rPr>
              <a:t>tuleks mõelda ka esemete hoiule võtmise dokumenteerimise kord, st kas ja kuidas pannakse kirja informatsioon ära </a:t>
            </a:r>
            <a:r>
              <a:rPr lang="et-EE" sz="3200" dirty="0" smtClean="0">
                <a:solidFill>
                  <a:srgbClr val="000000"/>
                </a:solidFill>
                <a:latin typeface="Times New Roman" panose="02020603050405020304" pitchFamily="18" charset="0"/>
              </a:rPr>
              <a:t>võetud </a:t>
            </a:r>
            <a:r>
              <a:rPr lang="et-EE" sz="3200" dirty="0">
                <a:solidFill>
                  <a:srgbClr val="000000"/>
                </a:solidFill>
                <a:latin typeface="Times New Roman" panose="02020603050405020304" pitchFamily="18" charset="0"/>
              </a:rPr>
              <a:t>eseme ja selle tagastamise kohta.</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301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388307" y="112735"/>
            <a:ext cx="11311003" cy="6309420"/>
          </a:xfrm>
          <a:prstGeom prst="rect">
            <a:avLst/>
          </a:prstGeom>
        </p:spPr>
        <p:txBody>
          <a:bodyPr wrap="square">
            <a:spAutoFit/>
          </a:bodyPr>
          <a:lstStyle/>
          <a:p>
            <a:r>
              <a:rPr lang="et-EE" sz="3600" b="1" dirty="0" smtClean="0">
                <a:solidFill>
                  <a:srgbClr val="000000"/>
                </a:solidFill>
                <a:latin typeface="Times New Roman" panose="02020603050405020304" pitchFamily="18" charset="0"/>
                <a:cs typeface="Times New Roman" panose="02020603050405020304" pitchFamily="18" charset="0"/>
              </a:rPr>
              <a:t>Põhikooli- ja gümnaasiumiseadus</a:t>
            </a:r>
          </a:p>
          <a:p>
            <a:endParaRPr lang="et-EE" sz="800" b="1" dirty="0">
              <a:solidFill>
                <a:srgbClr val="000000"/>
              </a:solidFill>
              <a:latin typeface="Times New Roman" panose="02020603050405020304" pitchFamily="18" charset="0"/>
              <a:cs typeface="Times New Roman" panose="02020603050405020304" pitchFamily="18" charset="0"/>
            </a:endParaRPr>
          </a:p>
          <a:p>
            <a:r>
              <a:rPr lang="et-EE" sz="3600" b="1" dirty="0" smtClean="0">
                <a:solidFill>
                  <a:srgbClr val="000000"/>
                </a:solidFill>
                <a:latin typeface="Times New Roman" panose="02020603050405020304" pitchFamily="18" charset="0"/>
                <a:cs typeface="Times New Roman" panose="02020603050405020304" pitchFamily="18" charset="0"/>
              </a:rPr>
              <a:t>§ </a:t>
            </a:r>
            <a:r>
              <a:rPr lang="et-EE" sz="3600" b="1" dirty="0">
                <a:solidFill>
                  <a:srgbClr val="000000"/>
                </a:solidFill>
                <a:latin typeface="Times New Roman" panose="02020603050405020304" pitchFamily="18" charset="0"/>
                <a:cs typeface="Times New Roman" panose="02020603050405020304" pitchFamily="18" charset="0"/>
              </a:rPr>
              <a:t>69. </a:t>
            </a:r>
            <a:r>
              <a:rPr lang="et-EE" sz="3600" b="1" dirty="0">
                <a:solidFill>
                  <a:srgbClr val="0061AA"/>
                </a:solidFill>
                <a:latin typeface="Times New Roman" panose="02020603050405020304" pitchFamily="18" charset="0"/>
                <a:cs typeface="Times New Roman" panose="02020603050405020304" pitchFamily="18" charset="0"/>
              </a:rPr>
              <a:t> </a:t>
            </a:r>
            <a:r>
              <a:rPr lang="et-EE" sz="3600" b="1" dirty="0">
                <a:solidFill>
                  <a:srgbClr val="000000"/>
                </a:solidFill>
                <a:latin typeface="Times New Roman" panose="02020603050405020304" pitchFamily="18" charset="0"/>
                <a:cs typeface="Times New Roman" panose="02020603050405020304" pitchFamily="18" charset="0"/>
              </a:rPr>
              <a:t>Kooli dokumentide avalikustamine</a:t>
            </a:r>
          </a:p>
          <a:p>
            <a:r>
              <a:rPr lang="et-EE" sz="3600" dirty="0">
                <a:solidFill>
                  <a:srgbClr val="0061AA"/>
                </a:solidFill>
                <a:latin typeface="Times New Roman" panose="02020603050405020304" pitchFamily="18" charset="0"/>
                <a:cs typeface="Times New Roman" panose="02020603050405020304" pitchFamily="18" charset="0"/>
              </a:rPr>
              <a:t> </a:t>
            </a:r>
            <a:r>
              <a:rPr lang="et-EE" sz="3600" dirty="0">
                <a:solidFill>
                  <a:srgbClr val="202020"/>
                </a:solidFill>
                <a:latin typeface="Times New Roman" panose="02020603050405020304" pitchFamily="18" charset="0"/>
                <a:cs typeface="Times New Roman" panose="02020603050405020304" pitchFamily="18" charset="0"/>
              </a:rPr>
              <a:t>(1) Kool </a:t>
            </a:r>
            <a:r>
              <a:rPr lang="et-EE" sz="3600" dirty="0" smtClean="0">
                <a:solidFill>
                  <a:srgbClr val="202020"/>
                </a:solidFill>
                <a:latin typeface="Times New Roman" panose="02020603050405020304" pitchFamily="18" charset="0"/>
                <a:cs typeface="Times New Roman" panose="02020603050405020304" pitchFamily="18" charset="0"/>
              </a:rPr>
              <a:t>avalikustab</a:t>
            </a:r>
          </a:p>
          <a:p>
            <a:r>
              <a:rPr lang="et-EE" sz="3600" dirty="0" smtClean="0">
                <a:solidFill>
                  <a:srgbClr val="202020"/>
                </a:solidFill>
                <a:latin typeface="Times New Roman" panose="02020603050405020304" pitchFamily="18" charset="0"/>
                <a:cs typeface="Times New Roman" panose="02020603050405020304" pitchFamily="18" charset="0"/>
              </a:rPr>
              <a:t> </a:t>
            </a:r>
            <a:r>
              <a:rPr lang="et-EE" sz="3600" dirty="0">
                <a:solidFill>
                  <a:srgbClr val="202020"/>
                </a:solidFill>
                <a:latin typeface="Times New Roman" panose="02020603050405020304" pitchFamily="18" charset="0"/>
                <a:cs typeface="Times New Roman" panose="02020603050405020304" pitchFamily="18" charset="0"/>
              </a:rPr>
              <a:t>kooli </a:t>
            </a:r>
            <a:r>
              <a:rPr lang="et-EE" sz="3600" b="1" dirty="0">
                <a:solidFill>
                  <a:srgbClr val="202020"/>
                </a:solidFill>
                <a:latin typeface="Times New Roman" panose="02020603050405020304" pitchFamily="18" charset="0"/>
                <a:cs typeface="Times New Roman" panose="02020603050405020304" pitchFamily="18" charset="0"/>
              </a:rPr>
              <a:t>õppekava</a:t>
            </a:r>
            <a:r>
              <a:rPr lang="et-EE" sz="3600" dirty="0">
                <a:solidFill>
                  <a:srgbClr val="202020"/>
                </a:solidFill>
                <a:latin typeface="Times New Roman" panose="02020603050405020304" pitchFamily="18" charset="0"/>
                <a:cs typeface="Times New Roman" panose="02020603050405020304" pitchFamily="18" charset="0"/>
              </a:rPr>
              <a:t>, </a:t>
            </a:r>
            <a:endParaRPr lang="et-EE" sz="3600" dirty="0" smtClean="0">
              <a:solidFill>
                <a:srgbClr val="202020"/>
              </a:solidFill>
              <a:latin typeface="Times New Roman" panose="02020603050405020304" pitchFamily="18" charset="0"/>
              <a:cs typeface="Times New Roman" panose="02020603050405020304" pitchFamily="18" charset="0"/>
            </a:endParaRPr>
          </a:p>
          <a:p>
            <a:r>
              <a:rPr lang="et-EE" sz="3600" b="1" dirty="0" smtClean="0">
                <a:solidFill>
                  <a:srgbClr val="202020"/>
                </a:solidFill>
                <a:latin typeface="Times New Roman" panose="02020603050405020304" pitchFamily="18" charset="0"/>
                <a:cs typeface="Times New Roman" panose="02020603050405020304" pitchFamily="18" charset="0"/>
              </a:rPr>
              <a:t>põhimääruse</a:t>
            </a:r>
            <a:r>
              <a:rPr lang="et-EE" sz="3600" b="1" dirty="0">
                <a:solidFill>
                  <a:srgbClr val="202020"/>
                </a:solidFill>
                <a:latin typeface="Times New Roman" panose="02020603050405020304" pitchFamily="18" charset="0"/>
                <a:cs typeface="Times New Roman" panose="02020603050405020304" pitchFamily="18" charset="0"/>
              </a:rPr>
              <a:t>, </a:t>
            </a:r>
            <a:endParaRPr lang="et-EE" sz="3600" b="1" dirty="0" smtClean="0">
              <a:solidFill>
                <a:srgbClr val="202020"/>
              </a:solidFill>
              <a:latin typeface="Times New Roman" panose="02020603050405020304" pitchFamily="18" charset="0"/>
              <a:cs typeface="Times New Roman" panose="02020603050405020304" pitchFamily="18" charset="0"/>
            </a:endParaRPr>
          </a:p>
          <a:p>
            <a:r>
              <a:rPr lang="et-EE" sz="3600" b="1" dirty="0" smtClean="0">
                <a:solidFill>
                  <a:srgbClr val="202020"/>
                </a:solidFill>
                <a:latin typeface="Times New Roman" panose="02020603050405020304" pitchFamily="18" charset="0"/>
                <a:cs typeface="Times New Roman" panose="02020603050405020304" pitchFamily="18" charset="0"/>
              </a:rPr>
              <a:t>arengukava</a:t>
            </a:r>
            <a:r>
              <a:rPr lang="et-EE" sz="3600" b="1" dirty="0">
                <a:solidFill>
                  <a:srgbClr val="202020"/>
                </a:solidFill>
                <a:latin typeface="Times New Roman" panose="02020603050405020304" pitchFamily="18" charset="0"/>
                <a:cs typeface="Times New Roman" panose="02020603050405020304" pitchFamily="18" charset="0"/>
              </a:rPr>
              <a:t>, </a:t>
            </a:r>
            <a:endParaRPr lang="et-EE" sz="3600" b="1" dirty="0" smtClean="0">
              <a:solidFill>
                <a:srgbClr val="202020"/>
              </a:solidFill>
              <a:latin typeface="Times New Roman" panose="02020603050405020304" pitchFamily="18" charset="0"/>
              <a:cs typeface="Times New Roman" panose="02020603050405020304" pitchFamily="18" charset="0"/>
            </a:endParaRPr>
          </a:p>
          <a:p>
            <a:r>
              <a:rPr lang="et-EE" sz="3600" b="1" dirty="0" smtClean="0">
                <a:solidFill>
                  <a:srgbClr val="202020"/>
                </a:solidFill>
                <a:latin typeface="Times New Roman" panose="02020603050405020304" pitchFamily="18" charset="0"/>
                <a:cs typeface="Times New Roman" panose="02020603050405020304" pitchFamily="18" charset="0"/>
              </a:rPr>
              <a:t>kodukorra </a:t>
            </a:r>
            <a:r>
              <a:rPr lang="et-EE" sz="3600" b="1" dirty="0">
                <a:solidFill>
                  <a:srgbClr val="202020"/>
                </a:solidFill>
                <a:latin typeface="Times New Roman" panose="02020603050405020304" pitchFamily="18" charset="0"/>
                <a:cs typeface="Times New Roman" panose="02020603050405020304" pitchFamily="18" charset="0"/>
              </a:rPr>
              <a:t>ja </a:t>
            </a:r>
            <a:endParaRPr lang="et-EE" sz="3600" b="1" dirty="0" smtClean="0">
              <a:solidFill>
                <a:srgbClr val="202020"/>
              </a:solidFill>
              <a:latin typeface="Times New Roman" panose="02020603050405020304" pitchFamily="18" charset="0"/>
              <a:cs typeface="Times New Roman" panose="02020603050405020304" pitchFamily="18" charset="0"/>
            </a:endParaRPr>
          </a:p>
          <a:p>
            <a:r>
              <a:rPr lang="et-EE" sz="3600" b="1" dirty="0" smtClean="0">
                <a:solidFill>
                  <a:srgbClr val="202020"/>
                </a:solidFill>
                <a:latin typeface="Times New Roman" panose="02020603050405020304" pitchFamily="18" charset="0"/>
                <a:cs typeface="Times New Roman" panose="02020603050405020304" pitchFamily="18" charset="0"/>
              </a:rPr>
              <a:t>õpilaskodu </a:t>
            </a:r>
            <a:r>
              <a:rPr lang="et-EE" sz="3600" b="1" dirty="0">
                <a:solidFill>
                  <a:srgbClr val="202020"/>
                </a:solidFill>
                <a:latin typeface="Times New Roman" panose="02020603050405020304" pitchFamily="18" charset="0"/>
                <a:cs typeface="Times New Roman" panose="02020603050405020304" pitchFamily="18" charset="0"/>
              </a:rPr>
              <a:t>kodukorra </a:t>
            </a:r>
            <a:r>
              <a:rPr lang="et-EE" sz="3600" dirty="0">
                <a:solidFill>
                  <a:srgbClr val="202020"/>
                </a:solidFill>
                <a:latin typeface="Times New Roman" panose="02020603050405020304" pitchFamily="18" charset="0"/>
                <a:cs typeface="Times New Roman" panose="02020603050405020304" pitchFamily="18" charset="0"/>
              </a:rPr>
              <a:t>oma veebilehel ja </a:t>
            </a:r>
            <a:endParaRPr lang="et-EE" sz="3600" dirty="0" smtClean="0">
              <a:solidFill>
                <a:srgbClr val="202020"/>
              </a:solidFill>
              <a:latin typeface="Times New Roman" panose="02020603050405020304" pitchFamily="18" charset="0"/>
              <a:cs typeface="Times New Roman" panose="02020603050405020304" pitchFamily="18" charset="0"/>
            </a:endParaRPr>
          </a:p>
          <a:p>
            <a:r>
              <a:rPr lang="et-EE" sz="3600" dirty="0" smtClean="0">
                <a:solidFill>
                  <a:srgbClr val="202020"/>
                </a:solidFill>
                <a:latin typeface="Times New Roman" panose="02020603050405020304" pitchFamily="18" charset="0"/>
                <a:cs typeface="Times New Roman" panose="02020603050405020304" pitchFamily="18" charset="0"/>
              </a:rPr>
              <a:t>loob </a:t>
            </a:r>
            <a:r>
              <a:rPr lang="et-EE" sz="3600" dirty="0">
                <a:solidFill>
                  <a:srgbClr val="202020"/>
                </a:solidFill>
                <a:latin typeface="Times New Roman" panose="02020603050405020304" pitchFamily="18" charset="0"/>
                <a:cs typeface="Times New Roman" panose="02020603050405020304" pitchFamily="18" charset="0"/>
              </a:rPr>
              <a:t>koolis võimalused nendega tutvumiseks paberil.</a:t>
            </a:r>
          </a:p>
          <a:p>
            <a:r>
              <a:rPr lang="et-EE" sz="3600" dirty="0">
                <a:solidFill>
                  <a:srgbClr val="0061AA"/>
                </a:solidFill>
                <a:latin typeface="Times New Roman" panose="02020603050405020304" pitchFamily="18" charset="0"/>
                <a:cs typeface="Times New Roman" panose="02020603050405020304" pitchFamily="18" charset="0"/>
              </a:rPr>
              <a:t> </a:t>
            </a:r>
            <a:r>
              <a:rPr lang="et-EE" sz="3600" dirty="0">
                <a:solidFill>
                  <a:srgbClr val="202020"/>
                </a:solidFill>
                <a:latin typeface="Times New Roman" panose="02020603050405020304" pitchFamily="18" charset="0"/>
                <a:cs typeface="Times New Roman" panose="02020603050405020304" pitchFamily="18" charset="0"/>
              </a:rPr>
              <a:t>(2) Kooli </a:t>
            </a:r>
            <a:r>
              <a:rPr lang="et-EE" sz="3600" b="1" dirty="0">
                <a:solidFill>
                  <a:srgbClr val="202020"/>
                </a:solidFill>
                <a:latin typeface="Times New Roman" panose="02020603050405020304" pitchFamily="18" charset="0"/>
                <a:cs typeface="Times New Roman" panose="02020603050405020304" pitchFamily="18" charset="0"/>
              </a:rPr>
              <a:t>kodukord ja õpilaskodu kodukord </a:t>
            </a:r>
            <a:r>
              <a:rPr lang="et-EE" sz="3600" dirty="0">
                <a:solidFill>
                  <a:srgbClr val="202020"/>
                </a:solidFill>
                <a:latin typeface="Times New Roman" panose="02020603050405020304" pitchFamily="18" charset="0"/>
                <a:cs typeface="Times New Roman" panose="02020603050405020304" pitchFamily="18" charset="0"/>
              </a:rPr>
              <a:t>pannakse välja koolis õpilastele nähtavasse kohta.</a:t>
            </a:r>
          </a:p>
        </p:txBody>
      </p:sp>
    </p:spTree>
    <p:extLst>
      <p:ext uri="{BB962C8B-B14F-4D97-AF65-F5344CB8AC3E}">
        <p14:creationId xmlns:p14="http://schemas.microsoft.com/office/powerpoint/2010/main" val="3133913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di kohatäide 1"/>
          <p:cNvSpPr>
            <a:spLocks noGrp="1"/>
          </p:cNvSpPr>
          <p:nvPr>
            <p:ph type="pic" sz="quarter" idx="10"/>
          </p:nvPr>
        </p:nvSpPr>
        <p:spPr/>
      </p:sp>
      <p:sp>
        <p:nvSpPr>
          <p:cNvPr id="3" name="Ristkülik 2"/>
          <p:cNvSpPr/>
          <p:nvPr/>
        </p:nvSpPr>
        <p:spPr>
          <a:xfrm>
            <a:off x="627321" y="850605"/>
            <a:ext cx="10409273" cy="5016758"/>
          </a:xfrm>
          <a:prstGeom prst="rect">
            <a:avLst/>
          </a:prstGeom>
        </p:spPr>
        <p:txBody>
          <a:bodyPr wrap="square">
            <a:spAutoFit/>
          </a:bodyPr>
          <a:lstStyle/>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(9) Tugi- ja mõjutusmeetme rakendamisest teavitamise kord sätestatakse kooli kodukorras. </a:t>
            </a:r>
            <a:endParaRPr lang="et-EE" sz="3200" dirty="0" smtClean="0">
              <a:solidFill>
                <a:srgbClr val="202020"/>
              </a:solidFill>
              <a:latin typeface="Times New Roman" panose="02020603050405020304" pitchFamily="18" charset="0"/>
              <a:cs typeface="Times New Roman" panose="02020603050405020304" pitchFamily="18" charset="0"/>
            </a:endParaRPr>
          </a:p>
          <a:p>
            <a:endParaRPr lang="et-EE" sz="3200" dirty="0">
              <a:solidFill>
                <a:srgbClr val="202020"/>
              </a:solidFill>
              <a:latin typeface="Times New Roman" panose="02020603050405020304" pitchFamily="18" charset="0"/>
              <a:cs typeface="Times New Roman" panose="02020603050405020304" pitchFamily="18" charset="0"/>
            </a:endParaRPr>
          </a:p>
          <a:p>
            <a:r>
              <a:rPr lang="et-EE" sz="3200" dirty="0" smtClean="0">
                <a:solidFill>
                  <a:srgbClr val="202020"/>
                </a:solidFill>
                <a:latin typeface="Times New Roman" panose="02020603050405020304" pitchFamily="18" charset="0"/>
                <a:cs typeface="Times New Roman" panose="02020603050405020304" pitchFamily="18" charset="0"/>
              </a:rPr>
              <a:t>Käesoleva </a:t>
            </a:r>
            <a:r>
              <a:rPr lang="et-EE" sz="3200" dirty="0">
                <a:solidFill>
                  <a:srgbClr val="202020"/>
                </a:solidFill>
                <a:latin typeface="Times New Roman" panose="02020603050405020304" pitchFamily="18" charset="0"/>
                <a:cs typeface="Times New Roman" panose="02020603050405020304" pitchFamily="18" charset="0"/>
              </a:rPr>
              <a:t>paragrahvi lõike 3 punktides 6</a:t>
            </a:r>
            <a:r>
              <a:rPr lang="et-EE" sz="3200" baseline="30000" dirty="0">
                <a:solidFill>
                  <a:srgbClr val="202020"/>
                </a:solidFill>
                <a:latin typeface="Times New Roman" panose="02020603050405020304" pitchFamily="18" charset="0"/>
                <a:cs typeface="Times New Roman" panose="02020603050405020304" pitchFamily="18" charset="0"/>
              </a:rPr>
              <a:t>1</a:t>
            </a:r>
            <a:r>
              <a:rPr lang="et-EE" sz="3200" dirty="0">
                <a:solidFill>
                  <a:srgbClr val="202020"/>
                </a:solidFill>
                <a:latin typeface="Times New Roman" panose="02020603050405020304" pitchFamily="18" charset="0"/>
                <a:cs typeface="Times New Roman" panose="02020603050405020304" pitchFamily="18" charset="0"/>
              </a:rPr>
              <a:t>, 6</a:t>
            </a:r>
            <a:r>
              <a:rPr lang="et-EE" sz="3200" baseline="30000" dirty="0">
                <a:solidFill>
                  <a:srgbClr val="202020"/>
                </a:solidFill>
                <a:latin typeface="Times New Roman" panose="02020603050405020304" pitchFamily="18" charset="0"/>
                <a:cs typeface="Times New Roman" panose="02020603050405020304" pitchFamily="18" charset="0"/>
              </a:rPr>
              <a:t>2</a:t>
            </a:r>
            <a:r>
              <a:rPr lang="et-EE" sz="3200" dirty="0">
                <a:solidFill>
                  <a:srgbClr val="202020"/>
                </a:solidFill>
                <a:latin typeface="Times New Roman" panose="02020603050405020304" pitchFamily="18" charset="0"/>
                <a:cs typeface="Times New Roman" panose="02020603050405020304" pitchFamily="18" charset="0"/>
              </a:rPr>
              <a:t> ja 10 sätestatud meetmete rakendamisest teavitatakse </a:t>
            </a:r>
            <a:r>
              <a:rPr lang="et-EE" sz="3200" b="1" dirty="0">
                <a:solidFill>
                  <a:srgbClr val="202020"/>
                </a:solidFill>
                <a:latin typeface="Times New Roman" panose="02020603050405020304" pitchFamily="18" charset="0"/>
                <a:cs typeface="Times New Roman" panose="02020603050405020304" pitchFamily="18" charset="0"/>
              </a:rPr>
              <a:t>viivitamata piiratud teovõimega õpilase vanemat.</a:t>
            </a:r>
            <a:r>
              <a:rPr lang="et-EE" sz="3200" dirty="0">
                <a:solidFill>
                  <a:srgbClr val="202020"/>
                </a:solidFill>
                <a:latin typeface="Times New Roman" panose="02020603050405020304" pitchFamily="18" charset="0"/>
                <a:cs typeface="Times New Roman" panose="02020603050405020304" pitchFamily="18" charset="0"/>
              </a:rPr>
              <a:t> Käesoleva paragrahvi lõike 3 punktis 11 sätestatud meetme rakendamisest teavitatakse piiratud teovõimega õpilase </a:t>
            </a:r>
            <a:r>
              <a:rPr lang="et-EE" sz="3200" b="1" dirty="0">
                <a:solidFill>
                  <a:srgbClr val="202020"/>
                </a:solidFill>
                <a:latin typeface="Times New Roman" panose="02020603050405020304" pitchFamily="18" charset="0"/>
                <a:cs typeface="Times New Roman" panose="02020603050405020304" pitchFamily="18" charset="0"/>
              </a:rPr>
              <a:t>vanemat kirjalikku </a:t>
            </a:r>
            <a:r>
              <a:rPr lang="et-EE" sz="3200" b="1" dirty="0" err="1">
                <a:solidFill>
                  <a:srgbClr val="202020"/>
                </a:solidFill>
                <a:latin typeface="Times New Roman" panose="02020603050405020304" pitchFamily="18" charset="0"/>
                <a:cs typeface="Times New Roman" panose="02020603050405020304" pitchFamily="18" charset="0"/>
              </a:rPr>
              <a:t>taasesitamist</a:t>
            </a:r>
            <a:r>
              <a:rPr lang="et-EE" sz="3200" b="1" dirty="0">
                <a:solidFill>
                  <a:srgbClr val="202020"/>
                </a:solidFill>
                <a:latin typeface="Times New Roman" panose="02020603050405020304" pitchFamily="18" charset="0"/>
                <a:cs typeface="Times New Roman" panose="02020603050405020304" pitchFamily="18" charset="0"/>
              </a:rPr>
              <a:t> võimaldavas vormis.</a:t>
            </a:r>
            <a:r>
              <a:rPr lang="et-EE" sz="3200" dirty="0">
                <a:latin typeface="Times New Roman" panose="02020603050405020304" pitchFamily="18" charset="0"/>
                <a:cs typeface="Times New Roman" panose="02020603050405020304" pitchFamily="18" charset="0"/>
              </a:rPr>
              <a:t/>
            </a:r>
            <a:br>
              <a:rPr lang="et-EE" sz="3200" dirty="0">
                <a:latin typeface="Times New Roman" panose="02020603050405020304" pitchFamily="18" charset="0"/>
                <a:cs typeface="Times New Roman" panose="02020603050405020304" pitchFamily="18" charset="0"/>
              </a:rPr>
            </a:br>
            <a:r>
              <a:rPr lang="et-EE" sz="3200" dirty="0">
                <a:solidFill>
                  <a:srgbClr val="202020"/>
                </a:solidFill>
                <a:latin typeface="Times New Roman" panose="02020603050405020304" pitchFamily="18" charset="0"/>
                <a:cs typeface="Times New Roman" panose="02020603050405020304" pitchFamily="18" charset="0"/>
              </a:rPr>
              <a:t>[</a:t>
            </a:r>
            <a:r>
              <a:rPr lang="et-EE" sz="3200" dirty="0">
                <a:solidFill>
                  <a:srgbClr val="551A8B"/>
                </a:solidFill>
                <a:latin typeface="Times New Roman" panose="02020603050405020304" pitchFamily="18" charset="0"/>
                <a:cs typeface="Times New Roman" panose="02020603050405020304" pitchFamily="18" charset="0"/>
                <a:hlinkClick r:id="rId2"/>
              </a:rPr>
              <a:t>RT I, 01.03.2019, 2</a:t>
            </a:r>
            <a:r>
              <a:rPr lang="et-EE" sz="3200" dirty="0">
                <a:solidFill>
                  <a:srgbClr val="202020"/>
                </a:solidFill>
                <a:latin typeface="Times New Roman" panose="02020603050405020304" pitchFamily="18" charset="0"/>
                <a:cs typeface="Times New Roman" panose="02020603050405020304" pitchFamily="18" charset="0"/>
              </a:rPr>
              <a:t> - jõust. 01.09.2019]</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316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350873" y="74428"/>
            <a:ext cx="11663917" cy="6986528"/>
          </a:xfrm>
          <a:prstGeom prst="rect">
            <a:avLst/>
          </a:prstGeom>
        </p:spPr>
        <p:txBody>
          <a:bodyPr wrap="square">
            <a:spAutoFit/>
          </a:bodyPr>
          <a:lstStyle/>
          <a:p>
            <a:r>
              <a:rPr lang="et-EE" sz="3200" b="1" dirty="0">
                <a:solidFill>
                  <a:srgbClr val="000000"/>
                </a:solidFill>
                <a:latin typeface="Times New Roman" panose="02020603050405020304" pitchFamily="18" charset="0"/>
              </a:rPr>
              <a:t>Tugi- ja mõjutusmeetmed</a:t>
            </a:r>
          </a:p>
          <a:p>
            <a:r>
              <a:rPr lang="et-EE" sz="3200" dirty="0">
                <a:solidFill>
                  <a:srgbClr val="000000"/>
                </a:solidFill>
                <a:latin typeface="Times New Roman" panose="02020603050405020304" pitchFamily="18" charset="0"/>
              </a:rPr>
              <a:t>Tugi- ja mõjutusmeetme rakendamisest teavitamise kord peab olema sätestatud kooli </a:t>
            </a:r>
            <a:r>
              <a:rPr lang="et-EE" sz="3200" dirty="0" smtClean="0">
                <a:solidFill>
                  <a:srgbClr val="000000"/>
                </a:solidFill>
                <a:latin typeface="Times New Roman" panose="02020603050405020304" pitchFamily="18" charset="0"/>
              </a:rPr>
              <a:t>kodukorras</a:t>
            </a:r>
            <a:r>
              <a:rPr lang="et-EE" sz="3200" dirty="0">
                <a:solidFill>
                  <a:srgbClr val="000000"/>
                </a:solidFill>
                <a:latin typeface="Times New Roman" panose="02020603050405020304" pitchFamily="18" charset="0"/>
              </a:rPr>
              <a:t>. Lisaks on </a:t>
            </a:r>
            <a:r>
              <a:rPr lang="et-EE" sz="3200" dirty="0" err="1">
                <a:solidFill>
                  <a:srgbClr val="000000"/>
                </a:solidFill>
                <a:latin typeface="Times New Roman" panose="02020603050405020304" pitchFamily="18" charset="0"/>
              </a:rPr>
              <a:t>PGSis</a:t>
            </a:r>
            <a:r>
              <a:rPr lang="et-EE" sz="3200" dirty="0">
                <a:solidFill>
                  <a:srgbClr val="000000"/>
                </a:solidFill>
                <a:latin typeface="Times New Roman" panose="02020603050405020304" pitchFamily="18" charset="0"/>
              </a:rPr>
              <a:t> sätestatud, millisest mõjutusmeetme rakendamisest </a:t>
            </a:r>
            <a:r>
              <a:rPr lang="et-EE" sz="3200" dirty="0" smtClean="0">
                <a:solidFill>
                  <a:srgbClr val="000000"/>
                </a:solidFill>
                <a:latin typeface="Times New Roman" panose="02020603050405020304" pitchFamily="18" charset="0"/>
              </a:rPr>
              <a:t>teavitatakse </a:t>
            </a:r>
            <a:r>
              <a:rPr lang="et-EE" sz="3200" dirty="0">
                <a:solidFill>
                  <a:srgbClr val="000000"/>
                </a:solidFill>
                <a:latin typeface="Times New Roman" panose="02020603050405020304" pitchFamily="18" charset="0"/>
              </a:rPr>
              <a:t>kirjalikus </a:t>
            </a:r>
            <a:r>
              <a:rPr lang="et-EE" sz="3200" dirty="0" err="1">
                <a:solidFill>
                  <a:srgbClr val="000000"/>
                </a:solidFill>
                <a:latin typeface="Times New Roman" panose="02020603050405020304" pitchFamily="18" charset="0"/>
              </a:rPr>
              <a:t>taasesitamist</a:t>
            </a:r>
            <a:r>
              <a:rPr lang="et-EE" sz="3200" dirty="0">
                <a:solidFill>
                  <a:srgbClr val="000000"/>
                </a:solidFill>
                <a:latin typeface="Times New Roman" panose="02020603050405020304" pitchFamily="18" charset="0"/>
              </a:rPr>
              <a:t> võimaldavas vormis, mis tuleb kodukorras välja tuua. </a:t>
            </a:r>
            <a:endParaRPr lang="et-EE" sz="3200" dirty="0" smtClean="0">
              <a:solidFill>
                <a:srgbClr val="000000"/>
              </a:solidFill>
              <a:latin typeface="Times New Roman" panose="02020603050405020304" pitchFamily="18" charset="0"/>
            </a:endParaRPr>
          </a:p>
          <a:p>
            <a:r>
              <a:rPr lang="et-EE" sz="3200" dirty="0">
                <a:solidFill>
                  <a:srgbClr val="000000"/>
                </a:solidFill>
                <a:latin typeface="Times New Roman" panose="02020603050405020304" pitchFamily="18" charset="0"/>
              </a:rPr>
              <a:t>S</a:t>
            </a:r>
            <a:r>
              <a:rPr lang="et-EE" sz="3200" dirty="0" smtClean="0">
                <a:solidFill>
                  <a:srgbClr val="000000"/>
                </a:solidFill>
                <a:latin typeface="Times New Roman" panose="02020603050405020304" pitchFamily="18" charset="0"/>
              </a:rPr>
              <a:t>eires </a:t>
            </a:r>
            <a:r>
              <a:rPr lang="et-EE" sz="3200" dirty="0">
                <a:solidFill>
                  <a:srgbClr val="000000"/>
                </a:solidFill>
                <a:latin typeface="Times New Roman" panose="02020603050405020304" pitchFamily="18" charset="0"/>
              </a:rPr>
              <a:t>selgus, et 60st valimis olnud kodukorrast ei olnud 32s sätestatud nimetatud korda ning lisaks 22 kodukorras vajas teavitamise kord täiendamist. Mitmes kodukorras olid välja toodud mõjutusmeetmete rakendamisest teavitamine ja meetme määramise põhimõtted, kuid ei olnud välja toodud tugimeetmete rakendamisest teavitamist. Kodukorras on </a:t>
            </a:r>
            <a:r>
              <a:rPr lang="et-EE" sz="3200" dirty="0" err="1">
                <a:solidFill>
                  <a:srgbClr val="000000"/>
                </a:solidFill>
                <a:latin typeface="Times New Roman" panose="02020603050405020304" pitchFamily="18" charset="0"/>
              </a:rPr>
              <a:t>olu-line</a:t>
            </a:r>
            <a:r>
              <a:rPr lang="et-EE" sz="3200" dirty="0">
                <a:solidFill>
                  <a:srgbClr val="000000"/>
                </a:solidFill>
                <a:latin typeface="Times New Roman" panose="02020603050405020304" pitchFamily="18" charset="0"/>
              </a:rPr>
              <a:t> välja tuua nii tugi- kui ka mõjutusmeetme rakendamisest teavitamise kord. </a:t>
            </a:r>
            <a:r>
              <a:rPr lang="et-EE" sz="3200" dirty="0" smtClean="0">
                <a:solidFill>
                  <a:srgbClr val="000000"/>
                </a:solidFill>
                <a:latin typeface="Times New Roman" panose="02020603050405020304" pitchFamily="18" charset="0"/>
              </a:rPr>
              <a:t>Tähelepanu </a:t>
            </a:r>
            <a:r>
              <a:rPr lang="et-EE" sz="3200" dirty="0">
                <a:solidFill>
                  <a:srgbClr val="000000"/>
                </a:solidFill>
                <a:latin typeface="Times New Roman" panose="02020603050405020304" pitchFamily="18" charset="0"/>
              </a:rPr>
              <a:t>tuleb pöörata, et kodukorrast selguks, </a:t>
            </a:r>
            <a:r>
              <a:rPr lang="et-EE" sz="3200" b="1" dirty="0">
                <a:solidFill>
                  <a:srgbClr val="000000"/>
                </a:solidFill>
                <a:latin typeface="Times New Roman" panose="02020603050405020304" pitchFamily="18" charset="0"/>
              </a:rPr>
              <a:t>kes, kuidas ja millal teavitab ning keda </a:t>
            </a:r>
            <a:r>
              <a:rPr lang="et-EE" sz="3200" b="1" dirty="0" smtClean="0">
                <a:solidFill>
                  <a:srgbClr val="000000"/>
                </a:solidFill>
                <a:latin typeface="Times New Roman" panose="02020603050405020304" pitchFamily="18" charset="0"/>
              </a:rPr>
              <a:t>teavitatakse</a:t>
            </a:r>
            <a:r>
              <a:rPr lang="et-EE" sz="3200" b="1" dirty="0">
                <a:solidFill>
                  <a:srgbClr val="000000"/>
                </a:solidFill>
                <a:latin typeface="Times New Roman" panose="02020603050405020304" pitchFamily="18" charset="0"/>
              </a:rPr>
              <a:t>.</a:t>
            </a:r>
            <a:endParaRPr lang="et-EE" sz="32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1024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8723" y="747885"/>
            <a:ext cx="10853977" cy="56015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kumimoji="0" lang="et-EE" altLang="et-EE" sz="24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Haridus- ja teadusministri </a:t>
            </a:r>
            <a:r>
              <a:rPr lang="et-EE" altLang="et-EE" sz="2400" dirty="0" smtClean="0">
                <a:solidFill>
                  <a:srgbClr val="202020"/>
                </a:solidFill>
                <a:latin typeface="Times New Roman" panose="02020603050405020304" pitchFamily="18" charset="0"/>
                <a:cs typeface="Times New Roman" panose="02020603050405020304" pitchFamily="18" charset="0"/>
              </a:rPr>
              <a:t>13.08.2010 </a:t>
            </a:r>
            <a:r>
              <a:rPr lang="et-EE" altLang="et-EE" sz="2400" dirty="0">
                <a:solidFill>
                  <a:srgbClr val="202020"/>
                </a:solidFill>
                <a:latin typeface="Times New Roman" panose="02020603050405020304" pitchFamily="18" charset="0"/>
                <a:cs typeface="Times New Roman" panose="02020603050405020304" pitchFamily="18" charset="0"/>
              </a:rPr>
              <a:t>määrus </a:t>
            </a:r>
            <a:r>
              <a:rPr lang="et-EE" altLang="et-EE" sz="2400" dirty="0" smtClean="0">
                <a:solidFill>
                  <a:srgbClr val="202020"/>
                </a:solidFill>
                <a:latin typeface="Times New Roman" panose="02020603050405020304" pitchFamily="18" charset="0"/>
                <a:cs typeface="Times New Roman" panose="02020603050405020304" pitchFamily="18" charset="0"/>
              </a:rPr>
              <a:t>nr 42 </a:t>
            </a:r>
            <a:r>
              <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t-EE" altLang="et-EE" sz="2400" b="1" dirty="0">
                <a:solidFill>
                  <a:srgbClr val="000000"/>
                </a:solidFill>
                <a:latin typeface="Times New Roman" panose="02020603050405020304" pitchFamily="18" charset="0"/>
                <a:cs typeface="Times New Roman" panose="02020603050405020304" pitchFamily="18" charset="0"/>
              </a:rPr>
              <a:t> </a:t>
            </a:r>
            <a:r>
              <a:rPr lang="et-EE" altLang="et-EE" sz="2400" b="1" dirty="0" smtClean="0">
                <a:solidFill>
                  <a:srgbClr val="000000"/>
                </a:solidFill>
                <a:latin typeface="Times New Roman" panose="02020603050405020304" pitchFamily="18" charset="0"/>
                <a:cs typeface="Times New Roman" panose="02020603050405020304" pitchFamily="18" charset="0"/>
              </a:rPr>
              <a:t>              </a:t>
            </a:r>
            <a:r>
              <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Õpilaspileti väljaandmise kord ja õpilaspileti vorm</a:t>
            </a:r>
          </a:p>
          <a:p>
            <a:pPr lvl="0" eaLnBrk="0" fontAlgn="base" hangingPunct="0">
              <a:spcBef>
                <a:spcPct val="0"/>
              </a:spcBef>
              <a:spcAft>
                <a:spcPct val="0"/>
              </a:spcAft>
            </a:pPr>
            <a:endPar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Määrus kehtestatakse «</a:t>
            </a:r>
            <a:r>
              <a:rPr kumimoji="0" lang="et-EE" altLang="et-EE" sz="2400" b="0" i="0" u="none" strike="noStrike" cap="none" normalizeH="0" baseline="0" dirty="0" smtClean="0">
                <a:ln>
                  <a:noFill/>
                </a:ln>
                <a:solidFill>
                  <a:srgbClr val="551A8B"/>
                </a:solidFill>
                <a:effectLst/>
                <a:latin typeface="Times New Roman" panose="02020603050405020304" pitchFamily="18" charset="0"/>
                <a:cs typeface="Times New Roman" panose="02020603050405020304" pitchFamily="18" charset="0"/>
                <a:hlinkClick r:id="rId2"/>
              </a:rPr>
              <a:t>Põhikooli ja gümnaasiumiseaduse</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 § 59 alusel.</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a:t>
            </a:r>
            <a:r>
              <a:rPr kumimoji="0" lang="et-EE" altLang="et-EE" sz="2400" b="1"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Õpilaspileti mõiste</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(1) Õpilaspilet on üldhariduskooli (edaspidi </a:t>
            </a:r>
            <a:r>
              <a:rPr kumimoji="0" lang="et-EE" altLang="et-EE" sz="2400" b="0" i="1"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kool</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 õpilase õppimist tõendav dokument, mille annab õpilasele välja kool pärast õpilase arvamist kooli õpilaste nimekirja.</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(2) Õpilaspilet võib olla isikut tõendavaks dokumendiks «Isikut tõendavate dokumentide seaduse» §-s 4 kehtestatud tingimustel.</a:t>
            </a:r>
            <a:endPar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a:t>
            </a:r>
            <a:r>
              <a:rPr kumimoji="0" lang="et-EE" altLang="et-EE" sz="2400" b="1"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Õpilaspileti väljaandmine ja kasutamine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(1) Õpilaspilet antakse õpilasele õpilase või piiratud teovõimega õpilase vanema taotlusel tasuta.</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(2) Õpilaspileti annavad välja kõik koolid sõltumata kooli omandivormist.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400" b="0" i="0" u="none"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(3) Õpilaspileti väljaandmise eest vastutab kooli direktor.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400" b="0" i="0" u="none" strike="noStrike" cap="none" normalizeH="0" baseline="0" dirty="0" smtClean="0">
                <a:ln>
                  <a:noFill/>
                </a:ln>
                <a:solidFill>
                  <a:srgbClr val="0061AA"/>
                </a:solidFill>
                <a:effectLst/>
                <a:latin typeface="Times New Roman" panose="02020603050405020304" pitchFamily="18" charset="0"/>
                <a:cs typeface="Times New Roman" panose="02020603050405020304" pitchFamily="18" charset="0"/>
              </a:rPr>
              <a:t> </a:t>
            </a:r>
            <a:r>
              <a:rPr kumimoji="0" lang="et-EE" altLang="et-EE" sz="2800" b="1" i="0" u="sng" strike="noStrike" cap="none" normalizeH="0" baseline="0" dirty="0" smtClean="0">
                <a:ln>
                  <a:noFill/>
                </a:ln>
                <a:solidFill>
                  <a:srgbClr val="202020"/>
                </a:solidFill>
                <a:effectLst/>
                <a:latin typeface="Times New Roman" panose="02020603050405020304" pitchFamily="18" charset="0"/>
                <a:cs typeface="Times New Roman" panose="02020603050405020304" pitchFamily="18" charset="0"/>
              </a:rPr>
              <a:t>(4) Õpilaspileti kasutamise kord koolis sätestatakse kooli kodukorras.</a:t>
            </a:r>
            <a:endParaRPr kumimoji="0" lang="et-EE" altLang="et-EE" sz="2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0109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951978" y="1240078"/>
            <a:ext cx="10045874" cy="2554545"/>
          </a:xfrm>
          <a:prstGeom prst="rect">
            <a:avLst/>
          </a:prstGeom>
        </p:spPr>
        <p:txBody>
          <a:bodyPr wrap="square">
            <a:spAutoFit/>
          </a:bodyPr>
          <a:lstStyle/>
          <a:p>
            <a:r>
              <a:rPr lang="et-EE" sz="3200" b="1" dirty="0">
                <a:solidFill>
                  <a:srgbClr val="000000"/>
                </a:solidFill>
                <a:latin typeface="Times New Roman" panose="02020603050405020304" pitchFamily="18" charset="0"/>
              </a:rPr>
              <a:t>Õpilaspileti </a:t>
            </a:r>
            <a:r>
              <a:rPr lang="et-EE" sz="3200" b="1" dirty="0" smtClean="0">
                <a:solidFill>
                  <a:srgbClr val="000000"/>
                </a:solidFill>
                <a:latin typeface="Times New Roman" panose="02020603050405020304" pitchFamily="18" charset="0"/>
              </a:rPr>
              <a:t>kasutamine</a:t>
            </a:r>
          </a:p>
          <a:p>
            <a:endParaRPr lang="et-EE" sz="3200" b="1"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Õpilaspileti </a:t>
            </a:r>
            <a:r>
              <a:rPr lang="et-EE" sz="3200" dirty="0">
                <a:solidFill>
                  <a:srgbClr val="000000"/>
                </a:solidFill>
                <a:latin typeface="Times New Roman" panose="02020603050405020304" pitchFamily="18" charset="0"/>
              </a:rPr>
              <a:t>kasutamise korda ei olnud sätestatud valimis olnud 60st kooli </a:t>
            </a:r>
            <a:r>
              <a:rPr lang="et-EE" sz="3200" dirty="0" smtClean="0">
                <a:solidFill>
                  <a:srgbClr val="000000"/>
                </a:solidFill>
                <a:latin typeface="Times New Roman" panose="02020603050405020304" pitchFamily="18" charset="0"/>
              </a:rPr>
              <a:t>kodukorrast </a:t>
            </a:r>
            <a:r>
              <a:rPr lang="et-EE" sz="3200" dirty="0">
                <a:solidFill>
                  <a:srgbClr val="000000"/>
                </a:solidFill>
                <a:latin typeface="Times New Roman" panose="02020603050405020304" pitchFamily="18" charset="0"/>
              </a:rPr>
              <a:t>36s ja kahes kodukorras oli vaja korda täpsustada.</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8644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313151" y="613775"/>
            <a:ext cx="11486367" cy="5509200"/>
          </a:xfrm>
          <a:prstGeom prst="rect">
            <a:avLst/>
          </a:prstGeom>
        </p:spPr>
        <p:txBody>
          <a:bodyPr wrap="square">
            <a:spAutoFit/>
          </a:bodyPr>
          <a:lstStyle/>
          <a:p>
            <a:r>
              <a:rPr lang="et-EE" sz="3200" b="1" dirty="0" smtClean="0">
                <a:solidFill>
                  <a:srgbClr val="000000"/>
                </a:solidFill>
                <a:latin typeface="Times New Roman" panose="02020603050405020304" pitchFamily="18" charset="0"/>
              </a:rPr>
              <a:t>Kokkuvõte</a:t>
            </a:r>
          </a:p>
          <a:p>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Kodukordade eesmärk oli saada ülevaade kodukordade kooskõlast õigusaktides </a:t>
            </a:r>
            <a:r>
              <a:rPr lang="et-EE" sz="3200" dirty="0" smtClean="0">
                <a:solidFill>
                  <a:srgbClr val="000000"/>
                </a:solidFill>
                <a:latin typeface="Times New Roman" panose="02020603050405020304" pitchFamily="18" charset="0"/>
              </a:rPr>
              <a:t>kehtestatuga </a:t>
            </a:r>
            <a:r>
              <a:rPr lang="et-EE" sz="3200" dirty="0">
                <a:solidFill>
                  <a:srgbClr val="000000"/>
                </a:solidFill>
                <a:latin typeface="Times New Roman" panose="02020603050405020304" pitchFamily="18" charset="0"/>
              </a:rPr>
              <a:t>ning nõustada pidajaid ja õppeasutusi, et viia vajadusel sisse täiendused.</a:t>
            </a:r>
          </a:p>
          <a:p>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Kõikides valimis olnud kodukordades vajab täiendamist vaimset ja füüsilist </a:t>
            </a:r>
            <a:r>
              <a:rPr lang="et-EE" sz="3200" dirty="0" smtClean="0">
                <a:solidFill>
                  <a:srgbClr val="000000"/>
                </a:solidFill>
                <a:latin typeface="Times New Roman" panose="02020603050405020304" pitchFamily="18" charset="0"/>
              </a:rPr>
              <a:t>turvalisust </a:t>
            </a:r>
            <a:r>
              <a:rPr lang="et-EE" sz="3200" dirty="0">
                <a:solidFill>
                  <a:srgbClr val="000000"/>
                </a:solidFill>
                <a:latin typeface="Times New Roman" panose="02020603050405020304" pitchFamily="18" charset="0"/>
              </a:rPr>
              <a:t>ohustavate olukordade ennetamise, olukordadele reageerimise, juhtumitest </a:t>
            </a:r>
            <a:r>
              <a:rPr lang="et-EE" sz="3200" dirty="0" smtClean="0">
                <a:solidFill>
                  <a:srgbClr val="000000"/>
                </a:solidFill>
                <a:latin typeface="Times New Roman" panose="02020603050405020304" pitchFamily="18" charset="0"/>
              </a:rPr>
              <a:t>teavitamise</a:t>
            </a:r>
            <a:r>
              <a:rPr lang="et-EE" sz="3200" dirty="0">
                <a:solidFill>
                  <a:srgbClr val="000000"/>
                </a:solidFill>
                <a:latin typeface="Times New Roman" panose="02020603050405020304" pitchFamily="18" charset="0"/>
              </a:rPr>
              <a:t>, lahendamise ja meetmete rakendamise kord.</a:t>
            </a:r>
          </a:p>
          <a:p>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Nõuded õpilase käitumisele vajavad kodukordades täpsemat ja konkreetsemat </a:t>
            </a:r>
            <a:r>
              <a:rPr lang="et-EE" sz="3200" dirty="0" smtClean="0">
                <a:solidFill>
                  <a:srgbClr val="000000"/>
                </a:solidFill>
                <a:latin typeface="Times New Roman" panose="02020603050405020304" pitchFamily="18" charset="0"/>
              </a:rPr>
              <a:t>sõnastamist, </a:t>
            </a:r>
            <a:r>
              <a:rPr lang="et-EE" sz="3200" dirty="0">
                <a:solidFill>
                  <a:srgbClr val="000000"/>
                </a:solidFill>
                <a:latin typeface="Times New Roman" panose="02020603050405020304" pitchFamily="18" charset="0"/>
              </a:rPr>
              <a:t>et need oleksid igas vanuses õpilasele arusaadavad</a:t>
            </a:r>
            <a:r>
              <a:rPr lang="et-EE" sz="3200" dirty="0" smtClean="0">
                <a:solidFill>
                  <a:srgbClr val="000000"/>
                </a:solidFill>
                <a:latin typeface="Times New Roman" panose="02020603050405020304" pitchFamily="18" charset="0"/>
              </a:rPr>
              <a:t>.</a:t>
            </a:r>
            <a:endParaRPr lang="et-EE" sz="3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09703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88515" y="964505"/>
            <a:ext cx="11473841" cy="5016758"/>
          </a:xfrm>
          <a:prstGeom prst="rect">
            <a:avLst/>
          </a:prstGeom>
        </p:spPr>
        <p:txBody>
          <a:bodyPr wrap="square">
            <a:spAutoFit/>
          </a:bodyPr>
          <a:lstStyle/>
          <a:p>
            <a:r>
              <a:rPr lang="et-EE" sz="3200" dirty="0" smtClean="0">
                <a:latin typeface="Times New Roman" panose="02020603050405020304" pitchFamily="18" charset="0"/>
              </a:rPr>
              <a:t>* </a:t>
            </a:r>
            <a:r>
              <a:rPr lang="et-EE" sz="3200" dirty="0">
                <a:latin typeface="Times New Roman" panose="02020603050405020304" pitchFamily="18" charset="0"/>
              </a:rPr>
              <a:t>Peaaegu pooltes koolides oli sätestamata või vajas korrastamist kord, mille alusel on õpilasel õigus kasutada õppekavavälises tegevuses tasuta oma kooli rajatisi, ruume, raamatukogu, õppe-, spordi-, tehnilisi ja muid vahendeid</a:t>
            </a:r>
            <a:r>
              <a:rPr lang="et-EE" sz="3200" dirty="0" smtClean="0">
                <a:latin typeface="Times New Roman" panose="02020603050405020304" pitchFamily="18" charset="0"/>
              </a:rPr>
              <a:t>.</a:t>
            </a:r>
          </a:p>
          <a:p>
            <a:endParaRPr lang="et-EE" sz="3200" dirty="0">
              <a:latin typeface="Times New Roman" panose="02020603050405020304" pitchFamily="18" charset="0"/>
            </a:endParaRPr>
          </a:p>
          <a:p>
            <a:r>
              <a:rPr lang="et-EE" sz="3200" dirty="0" smtClean="0">
                <a:latin typeface="Times New Roman" panose="02020603050405020304" pitchFamily="18" charset="0"/>
              </a:rPr>
              <a:t>* </a:t>
            </a:r>
            <a:r>
              <a:rPr lang="et-EE" sz="3200" dirty="0">
                <a:latin typeface="Times New Roman" panose="02020603050405020304" pitchFamily="18" charset="0"/>
              </a:rPr>
              <a:t>Valimis olnud 60 kodukorrast ei olnud 30s sätestatud päevakavast teavitamise korda, st kes, kuna ja kuidas teavitab õpilasi ja lapsevanemaid. Siinjuures on koolil õigus ise otsustada, kuidas teavitamine toimub, kuid kooli kodukorras peab olema see välja </a:t>
            </a:r>
            <a:r>
              <a:rPr lang="et-EE" sz="3200" dirty="0" smtClean="0">
                <a:latin typeface="Times New Roman" panose="02020603050405020304" pitchFamily="18" charset="0"/>
              </a:rPr>
              <a:t>toodud</a:t>
            </a:r>
            <a:r>
              <a:rPr lang="et-EE" sz="3200" dirty="0">
                <a:latin typeface="Times New Roman" panose="02020603050405020304" pitchFamily="18" charset="0"/>
              </a:rPr>
              <a:t>.</a:t>
            </a:r>
          </a:p>
        </p:txBody>
      </p:sp>
    </p:spTree>
    <p:extLst>
      <p:ext uri="{BB962C8B-B14F-4D97-AF65-F5344CB8AC3E}">
        <p14:creationId xmlns:p14="http://schemas.microsoft.com/office/powerpoint/2010/main" val="760371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13359" y="0"/>
            <a:ext cx="11586575" cy="6494085"/>
          </a:xfrm>
          <a:prstGeom prst="rect">
            <a:avLst/>
          </a:prstGeom>
        </p:spPr>
        <p:txBody>
          <a:bodyPr wrap="square">
            <a:spAutoFit/>
          </a:bodyPr>
          <a:lstStyle/>
          <a:p>
            <a:r>
              <a:rPr lang="et-EE" sz="3200" b="1" dirty="0" smtClean="0">
                <a:solidFill>
                  <a:srgbClr val="000000"/>
                </a:solidFill>
                <a:latin typeface="Times New Roman" panose="02020603050405020304" pitchFamily="18" charset="0"/>
              </a:rPr>
              <a:t>Soovitused</a:t>
            </a:r>
            <a:endParaRPr lang="et-EE" sz="3200" b="1" dirty="0">
              <a:solidFill>
                <a:srgbClr val="000000"/>
              </a:solidFill>
              <a:latin typeface="Times New Roman" panose="02020603050405020304" pitchFamily="18" charset="0"/>
            </a:endParaRPr>
          </a:p>
          <a:p>
            <a:r>
              <a:rPr lang="et-EE" sz="3200" dirty="0" smtClean="0">
                <a:solidFill>
                  <a:srgbClr val="000000"/>
                </a:solidFill>
                <a:latin typeface="Times New Roman" panose="02020603050405020304" pitchFamily="18" charset="0"/>
              </a:rPr>
              <a:t>* Tutvuda </a:t>
            </a:r>
            <a:r>
              <a:rPr lang="et-EE" sz="3200" dirty="0">
                <a:solidFill>
                  <a:srgbClr val="000000"/>
                </a:solidFill>
                <a:latin typeface="Times New Roman" panose="02020603050405020304" pitchFamily="18" charset="0"/>
              </a:rPr>
              <a:t>korrakaitseseaduses esitatud avalikus kohas käitumise </a:t>
            </a:r>
            <a:r>
              <a:rPr lang="et-EE" sz="3200" dirty="0" err="1">
                <a:solidFill>
                  <a:srgbClr val="000000"/>
                </a:solidFill>
                <a:latin typeface="Times New Roman" panose="02020603050405020304" pitchFamily="18" charset="0"/>
              </a:rPr>
              <a:t>üldnõuetega</a:t>
            </a:r>
            <a:r>
              <a:rPr lang="et-EE" sz="3200" dirty="0">
                <a:solidFill>
                  <a:srgbClr val="000000"/>
                </a:solidFill>
                <a:latin typeface="Times New Roman" panose="02020603050405020304" pitchFamily="18" charset="0"/>
              </a:rPr>
              <a:t>, </a:t>
            </a:r>
            <a:r>
              <a:rPr lang="et-EE" sz="3200" dirty="0" smtClean="0">
                <a:solidFill>
                  <a:srgbClr val="000000"/>
                </a:solidFill>
                <a:latin typeface="Times New Roman" panose="02020603050405020304" pitchFamily="18" charset="0"/>
              </a:rPr>
              <a:t>kuigi </a:t>
            </a:r>
            <a:r>
              <a:rPr lang="et-EE" sz="3200" dirty="0">
                <a:solidFill>
                  <a:srgbClr val="000000"/>
                </a:solidFill>
                <a:latin typeface="Times New Roman" panose="02020603050405020304" pitchFamily="18" charset="0"/>
              </a:rPr>
              <a:t>kooliruumid pole korrakaitseseaduse mõistes avalik koht ning seepärast võiks </a:t>
            </a:r>
            <a:r>
              <a:rPr lang="et-EE" sz="3200" dirty="0" smtClean="0">
                <a:solidFill>
                  <a:srgbClr val="000000"/>
                </a:solidFill>
                <a:latin typeface="Times New Roman" panose="02020603050405020304" pitchFamily="18" charset="0"/>
              </a:rPr>
              <a:t>nimetatud </a:t>
            </a:r>
            <a:r>
              <a:rPr lang="et-EE" sz="3200" dirty="0">
                <a:solidFill>
                  <a:srgbClr val="000000"/>
                </a:solidFill>
                <a:latin typeface="Times New Roman" panose="02020603050405020304" pitchFamily="18" charset="0"/>
              </a:rPr>
              <a:t>nõuded kehtestada kodukorras.</a:t>
            </a:r>
          </a:p>
          <a:p>
            <a:r>
              <a:rPr lang="et-EE" sz="3200" dirty="0" smtClean="0">
                <a:solidFill>
                  <a:srgbClr val="000000"/>
                </a:solidFill>
                <a:latin typeface="Times New Roman" panose="02020603050405020304" pitchFamily="18" charset="0"/>
              </a:rPr>
              <a:t>* Pöörata </a:t>
            </a:r>
            <a:r>
              <a:rPr lang="et-EE" sz="3200" dirty="0">
                <a:solidFill>
                  <a:srgbClr val="000000"/>
                </a:solidFill>
                <a:latin typeface="Times New Roman" panose="02020603050405020304" pitchFamily="18" charset="0"/>
              </a:rPr>
              <a:t>suuremat tähelepanu täiendavate tunnustuspõhimõtete väljatoomisele kooli kodukorras.</a:t>
            </a:r>
          </a:p>
          <a:p>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Kehtestada kooli territooriumil filmimise ja pildistamise kord, reguleerides selles ära filmimise, pildistamise ja salvestiste avalikustamise reeglid nii õpilastele, vanematele, töötajatele kui ka kolmandatele isikutele.</a:t>
            </a:r>
          </a:p>
          <a:p>
            <a:r>
              <a:rPr lang="et-EE" sz="3200" dirty="0" smtClean="0">
                <a:solidFill>
                  <a:srgbClr val="000000"/>
                </a:solidFill>
                <a:latin typeface="Times New Roman" panose="02020603050405020304" pitchFamily="18" charset="0"/>
              </a:rPr>
              <a:t>* </a:t>
            </a:r>
            <a:r>
              <a:rPr lang="et-EE" sz="3200" dirty="0">
                <a:solidFill>
                  <a:srgbClr val="000000"/>
                </a:solidFill>
                <a:latin typeface="Times New Roman" panose="02020603050405020304" pitchFamily="18" charset="0"/>
              </a:rPr>
              <a:t>Selguse huvides võiks kodulehel avalikustatud dokumendi juures olla välja toodud </a:t>
            </a:r>
            <a:r>
              <a:rPr lang="et-EE" sz="3200" dirty="0" smtClean="0">
                <a:solidFill>
                  <a:srgbClr val="000000"/>
                </a:solidFill>
                <a:latin typeface="Times New Roman" panose="02020603050405020304" pitchFamily="18" charset="0"/>
              </a:rPr>
              <a:t>informatsioon </a:t>
            </a:r>
            <a:r>
              <a:rPr lang="et-EE" sz="3200" dirty="0" err="1">
                <a:solidFill>
                  <a:srgbClr val="000000"/>
                </a:solidFill>
                <a:latin typeface="Times New Roman" panose="02020603050405020304" pitchFamily="18" charset="0"/>
              </a:rPr>
              <a:t>kinnitaja</a:t>
            </a:r>
            <a:r>
              <a:rPr lang="et-EE" sz="3200" dirty="0">
                <a:solidFill>
                  <a:srgbClr val="000000"/>
                </a:solidFill>
                <a:latin typeface="Times New Roman" panose="02020603050405020304" pitchFamily="18" charset="0"/>
              </a:rPr>
              <a:t> ja kinnitamise aja kohta.</a:t>
            </a:r>
            <a:endParaRPr lang="et-EE" sz="3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0756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776614" y="1027134"/>
            <a:ext cx="10459233" cy="4524315"/>
          </a:xfrm>
          <a:prstGeom prst="rect">
            <a:avLst/>
          </a:prstGeom>
        </p:spPr>
        <p:txBody>
          <a:bodyPr wrap="square">
            <a:spAutoFit/>
          </a:bodyPr>
          <a:lstStyle/>
          <a:p>
            <a:r>
              <a:rPr lang="et-EE" sz="3600" b="1" dirty="0">
                <a:solidFill>
                  <a:srgbClr val="000000"/>
                </a:solidFill>
                <a:latin typeface="Times New Roman" panose="02020603050405020304" pitchFamily="18" charset="0"/>
                <a:cs typeface="Times New Roman" panose="02020603050405020304" pitchFamily="18" charset="0"/>
              </a:rPr>
              <a:t>§ 55. </a:t>
            </a:r>
            <a:r>
              <a:rPr lang="et-EE" sz="3600" b="1" dirty="0">
                <a:solidFill>
                  <a:srgbClr val="0061AA"/>
                </a:solidFill>
                <a:latin typeface="Times New Roman" panose="02020603050405020304" pitchFamily="18" charset="0"/>
                <a:cs typeface="Times New Roman" panose="02020603050405020304" pitchFamily="18" charset="0"/>
              </a:rPr>
              <a:t> </a:t>
            </a:r>
            <a:r>
              <a:rPr lang="et-EE" sz="3600" b="1" dirty="0">
                <a:solidFill>
                  <a:srgbClr val="000000"/>
                </a:solidFill>
                <a:latin typeface="Times New Roman" panose="02020603050405020304" pitchFamily="18" charset="0"/>
                <a:cs typeface="Times New Roman" panose="02020603050405020304" pitchFamily="18" charset="0"/>
              </a:rPr>
              <a:t>Õpilase ja vanema teavitamine</a:t>
            </a:r>
          </a:p>
          <a:p>
            <a:r>
              <a:rPr lang="et-EE" sz="3600" dirty="0">
                <a:solidFill>
                  <a:srgbClr val="0061AA"/>
                </a:solidFill>
                <a:latin typeface="Times New Roman" panose="02020603050405020304" pitchFamily="18" charset="0"/>
                <a:cs typeface="Times New Roman" panose="02020603050405020304" pitchFamily="18" charset="0"/>
              </a:rPr>
              <a:t> </a:t>
            </a:r>
            <a:r>
              <a:rPr lang="et-EE" sz="3600" dirty="0" smtClean="0">
                <a:solidFill>
                  <a:srgbClr val="0061AA"/>
                </a:solidFill>
                <a:latin typeface="Times New Roman" panose="02020603050405020304" pitchFamily="18" charset="0"/>
                <a:cs typeface="Times New Roman" panose="02020603050405020304" pitchFamily="18" charset="0"/>
              </a:rPr>
              <a:t>..</a:t>
            </a:r>
            <a:r>
              <a:rPr lang="et-EE" sz="3600" dirty="0" smtClean="0">
                <a:solidFill>
                  <a:srgbClr val="202020"/>
                </a:solidFill>
                <a:latin typeface="Times New Roman" panose="02020603050405020304" pitchFamily="18" charset="0"/>
                <a:cs typeface="Times New Roman" panose="02020603050405020304" pitchFamily="18" charset="0"/>
              </a:rPr>
              <a:t>.</a:t>
            </a:r>
            <a:endParaRPr lang="et-EE" sz="3600" dirty="0">
              <a:solidFill>
                <a:srgbClr val="202020"/>
              </a:solidFill>
              <a:latin typeface="Times New Roman" panose="02020603050405020304" pitchFamily="18" charset="0"/>
              <a:cs typeface="Times New Roman" panose="02020603050405020304" pitchFamily="18" charset="0"/>
            </a:endParaRPr>
          </a:p>
          <a:p>
            <a:r>
              <a:rPr lang="et-EE" sz="3600" dirty="0">
                <a:solidFill>
                  <a:srgbClr val="0061AA"/>
                </a:solidFill>
                <a:latin typeface="Times New Roman" panose="02020603050405020304" pitchFamily="18" charset="0"/>
                <a:cs typeface="Times New Roman" panose="02020603050405020304" pitchFamily="18" charset="0"/>
              </a:rPr>
              <a:t> </a:t>
            </a:r>
            <a:r>
              <a:rPr lang="et-EE" sz="3600" dirty="0">
                <a:solidFill>
                  <a:srgbClr val="202020"/>
                </a:solidFill>
                <a:latin typeface="Times New Roman" panose="02020603050405020304" pitchFamily="18" charset="0"/>
                <a:cs typeface="Times New Roman" panose="02020603050405020304" pitchFamily="18" charset="0"/>
              </a:rPr>
              <a:t>(2) Kool avalikustab kooli </a:t>
            </a:r>
            <a:r>
              <a:rPr lang="et-EE" sz="3600" b="1" dirty="0">
                <a:solidFill>
                  <a:srgbClr val="202020"/>
                </a:solidFill>
                <a:latin typeface="Times New Roman" panose="02020603050405020304" pitchFamily="18" charset="0"/>
                <a:cs typeface="Times New Roman" panose="02020603050405020304" pitchFamily="18" charset="0"/>
              </a:rPr>
              <a:t>vastuvõtu tingimused ja korra </a:t>
            </a:r>
            <a:endParaRPr lang="et-EE" sz="3600" b="1" dirty="0" smtClean="0">
              <a:solidFill>
                <a:srgbClr val="202020"/>
              </a:solidFill>
              <a:latin typeface="Times New Roman" panose="02020603050405020304" pitchFamily="18" charset="0"/>
              <a:cs typeface="Times New Roman" panose="02020603050405020304" pitchFamily="18" charset="0"/>
            </a:endParaRPr>
          </a:p>
          <a:p>
            <a:endParaRPr lang="et-EE" sz="3600" dirty="0">
              <a:solidFill>
                <a:srgbClr val="202020"/>
              </a:solidFill>
              <a:latin typeface="Times New Roman" panose="02020603050405020304" pitchFamily="18" charset="0"/>
              <a:cs typeface="Times New Roman" panose="02020603050405020304" pitchFamily="18" charset="0"/>
            </a:endParaRPr>
          </a:p>
          <a:p>
            <a:r>
              <a:rPr lang="et-EE" sz="3600" dirty="0" smtClean="0">
                <a:solidFill>
                  <a:srgbClr val="202020"/>
                </a:solidFill>
                <a:latin typeface="Times New Roman" panose="02020603050405020304" pitchFamily="18" charset="0"/>
                <a:cs typeface="Times New Roman" panose="02020603050405020304" pitchFamily="18" charset="0"/>
              </a:rPr>
              <a:t>ning </a:t>
            </a:r>
            <a:r>
              <a:rPr lang="et-EE" sz="3600" dirty="0">
                <a:solidFill>
                  <a:srgbClr val="202020"/>
                </a:solidFill>
                <a:latin typeface="Times New Roman" panose="02020603050405020304" pitchFamily="18" charset="0"/>
                <a:cs typeface="Times New Roman" panose="02020603050405020304" pitchFamily="18" charset="0"/>
              </a:rPr>
              <a:t>kooli üle </a:t>
            </a:r>
            <a:r>
              <a:rPr lang="et-EE" sz="3600" b="1" dirty="0">
                <a:solidFill>
                  <a:srgbClr val="202020"/>
                </a:solidFill>
                <a:latin typeface="Times New Roman" panose="02020603050405020304" pitchFamily="18" charset="0"/>
                <a:cs typeface="Times New Roman" panose="02020603050405020304" pitchFamily="18" charset="0"/>
              </a:rPr>
              <a:t>haldusjärelevalvet teostavate asutuste kontaktandmed </a:t>
            </a:r>
            <a:r>
              <a:rPr lang="et-EE" sz="3600" dirty="0">
                <a:solidFill>
                  <a:srgbClr val="202020"/>
                </a:solidFill>
                <a:latin typeface="Times New Roman" panose="02020603050405020304" pitchFamily="18" charset="0"/>
                <a:cs typeface="Times New Roman" panose="02020603050405020304" pitchFamily="18" charset="0"/>
              </a:rPr>
              <a:t>oma veebilehel</a:t>
            </a:r>
            <a:r>
              <a:rPr lang="et-EE" sz="3600" dirty="0" smtClean="0">
                <a:solidFill>
                  <a:srgbClr val="202020"/>
                </a:solidFill>
                <a:latin typeface="Times New Roman" panose="02020603050405020304" pitchFamily="18" charset="0"/>
                <a:cs typeface="Times New Roman" panose="02020603050405020304" pitchFamily="18" charset="0"/>
              </a:rPr>
              <a:t>.</a:t>
            </a:r>
          </a:p>
          <a:p>
            <a:endParaRPr lang="et-EE" sz="3600" b="0"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35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288099" y="-1326148"/>
            <a:ext cx="11674257" cy="7971413"/>
          </a:xfrm>
          <a:prstGeom prst="rect">
            <a:avLst/>
          </a:prstGeom>
        </p:spPr>
        <p:txBody>
          <a:bodyPr wrap="square">
            <a:spAutoFit/>
          </a:bodyPr>
          <a:lstStyle/>
          <a:p>
            <a:endParaRPr lang="et-EE" sz="2800" b="1" dirty="0" smtClean="0">
              <a:solidFill>
                <a:srgbClr val="000000"/>
              </a:solidFill>
              <a:latin typeface="Times New Roman" panose="02020603050405020304" pitchFamily="18" charset="0"/>
              <a:cs typeface="Times New Roman" panose="02020603050405020304" pitchFamily="18" charset="0"/>
            </a:endParaRPr>
          </a:p>
          <a:p>
            <a:endParaRPr lang="et-EE" sz="2800" b="1" dirty="0">
              <a:solidFill>
                <a:srgbClr val="000000"/>
              </a:solidFill>
              <a:latin typeface="Times New Roman" panose="02020603050405020304" pitchFamily="18" charset="0"/>
              <a:cs typeface="Times New Roman" panose="02020603050405020304" pitchFamily="18" charset="0"/>
            </a:endParaRPr>
          </a:p>
          <a:p>
            <a:endParaRPr lang="et-EE" sz="2800" b="1" dirty="0" smtClean="0">
              <a:solidFill>
                <a:srgbClr val="000000"/>
              </a:solidFill>
              <a:latin typeface="Times New Roman" panose="02020603050405020304" pitchFamily="18" charset="0"/>
              <a:cs typeface="Times New Roman" panose="02020603050405020304" pitchFamily="18" charset="0"/>
            </a:endParaRPr>
          </a:p>
          <a:p>
            <a:r>
              <a:rPr lang="et-EE" sz="2800" b="1" dirty="0" smtClean="0">
                <a:solidFill>
                  <a:srgbClr val="000000"/>
                </a:solidFill>
                <a:latin typeface="Times New Roman" panose="02020603050405020304" pitchFamily="18" charset="0"/>
                <a:cs typeface="Times New Roman" panose="02020603050405020304" pitchFamily="18" charset="0"/>
              </a:rPr>
              <a:t>Haridus- ja teadusministri </a:t>
            </a:r>
            <a:r>
              <a:rPr lang="et-EE" sz="2800" dirty="0">
                <a:latin typeface="Times New Roman" panose="02020603050405020304" pitchFamily="18" charset="0"/>
                <a:cs typeface="Times New Roman" panose="02020603050405020304" pitchFamily="18" charset="0"/>
              </a:rPr>
              <a:t>23.08.2010 </a:t>
            </a:r>
            <a:r>
              <a:rPr lang="et-EE" sz="2800" dirty="0" smtClean="0">
                <a:latin typeface="Times New Roman" panose="02020603050405020304" pitchFamily="18" charset="0"/>
                <a:cs typeface="Times New Roman" panose="02020603050405020304" pitchFamily="18" charset="0"/>
              </a:rPr>
              <a:t> määrus nr </a:t>
            </a:r>
            <a:r>
              <a:rPr lang="et-EE" sz="2800" dirty="0">
                <a:latin typeface="Times New Roman" panose="02020603050405020304" pitchFamily="18" charset="0"/>
                <a:cs typeface="Times New Roman" panose="02020603050405020304" pitchFamily="18" charset="0"/>
              </a:rPr>
              <a:t>44</a:t>
            </a:r>
            <a:br>
              <a:rPr lang="et-EE" sz="2800" dirty="0">
                <a:latin typeface="Times New Roman" panose="02020603050405020304" pitchFamily="18" charset="0"/>
                <a:cs typeface="Times New Roman" panose="02020603050405020304" pitchFamily="18" charset="0"/>
              </a:rPr>
            </a:br>
            <a:r>
              <a:rPr lang="et-EE" sz="2800" b="1" dirty="0" smtClean="0">
                <a:solidFill>
                  <a:srgbClr val="000000"/>
                </a:solidFill>
                <a:latin typeface="Times New Roman" panose="02020603050405020304" pitchFamily="18" charset="0"/>
                <a:cs typeface="Times New Roman" panose="02020603050405020304" pitchFamily="18" charset="0"/>
              </a:rPr>
              <a:t>§ </a:t>
            </a:r>
            <a:r>
              <a:rPr lang="et-EE" sz="2800" b="1" dirty="0">
                <a:solidFill>
                  <a:srgbClr val="000000"/>
                </a:solidFill>
                <a:latin typeface="Times New Roman" panose="02020603050405020304" pitchFamily="18" charset="0"/>
                <a:cs typeface="Times New Roman" panose="02020603050405020304" pitchFamily="18" charset="0"/>
              </a:rPr>
              <a:t>5. </a:t>
            </a:r>
            <a:r>
              <a:rPr lang="et-EE" sz="2800" b="1" dirty="0">
                <a:solidFill>
                  <a:srgbClr val="0061AA"/>
                </a:solidFill>
                <a:latin typeface="Times New Roman" panose="02020603050405020304" pitchFamily="18" charset="0"/>
                <a:cs typeface="Times New Roman" panose="02020603050405020304" pitchFamily="18" charset="0"/>
              </a:rPr>
              <a:t> </a:t>
            </a:r>
            <a:r>
              <a:rPr lang="et-EE" sz="2800" b="1" dirty="0">
                <a:solidFill>
                  <a:srgbClr val="000000"/>
                </a:solidFill>
                <a:latin typeface="Times New Roman" panose="02020603050405020304" pitchFamily="18" charset="0"/>
                <a:cs typeface="Times New Roman" panose="02020603050405020304" pitchFamily="18" charset="0"/>
              </a:rPr>
              <a:t>Õppenõukogu koosolekute läbiviimine</a:t>
            </a:r>
          </a:p>
          <a:p>
            <a:r>
              <a:rPr lang="et-EE" sz="2800" dirty="0">
                <a:solidFill>
                  <a:srgbClr val="0061AA"/>
                </a:solidFill>
                <a:latin typeface="Times New Roman" panose="02020603050405020304" pitchFamily="18" charset="0"/>
                <a:cs typeface="Times New Roman" panose="02020603050405020304" pitchFamily="18" charset="0"/>
              </a:rPr>
              <a:t> </a:t>
            </a:r>
            <a:r>
              <a:rPr lang="et-EE" sz="2800" dirty="0">
                <a:solidFill>
                  <a:srgbClr val="202020"/>
                </a:solidFill>
                <a:latin typeface="Times New Roman" panose="02020603050405020304" pitchFamily="18" charset="0"/>
                <a:cs typeface="Times New Roman" panose="02020603050405020304" pitchFamily="18" charset="0"/>
              </a:rPr>
              <a:t>(1) Õppenõukogu koosolek kutsutakse kokku vähemalt neli korda aastas ja see on otsustusvõimeline, kui sellest võtab osa vähemalt kaks kolmandikku liikmetest, sealhulgas õppenõukogu esimees või aseesimees. Õppeaasta esimesel koosolekul valib õppenõukogu oma liikmete hulgast õppenõukogu sekretäri.</a:t>
            </a:r>
          </a:p>
          <a:p>
            <a:r>
              <a:rPr lang="et-EE" sz="2800" dirty="0">
                <a:solidFill>
                  <a:srgbClr val="0061AA"/>
                </a:solidFill>
                <a:latin typeface="Times New Roman" panose="02020603050405020304" pitchFamily="18" charset="0"/>
                <a:cs typeface="Times New Roman" panose="02020603050405020304" pitchFamily="18" charset="0"/>
              </a:rPr>
              <a:t>   </a:t>
            </a:r>
            <a:r>
              <a:rPr lang="et-EE" sz="2800" dirty="0">
                <a:solidFill>
                  <a:srgbClr val="202020"/>
                </a:solidFill>
                <a:latin typeface="Times New Roman" panose="02020603050405020304" pitchFamily="18" charset="0"/>
                <a:cs typeface="Times New Roman" panose="02020603050405020304" pitchFamily="18" charset="0"/>
              </a:rPr>
              <a:t>(4) Õppenõukogu korralise koosoleku toimumise aeg ja koht ning kavandatud päevakord teatatakse õppenõukogu liikmetele ja teistele koosolekule kutsutud isikutele hiljemalt </a:t>
            </a:r>
            <a:r>
              <a:rPr lang="et-EE" sz="2800" b="1" dirty="0">
                <a:solidFill>
                  <a:srgbClr val="202020"/>
                </a:solidFill>
                <a:latin typeface="Times New Roman" panose="02020603050405020304" pitchFamily="18" charset="0"/>
                <a:cs typeface="Times New Roman" panose="02020603050405020304" pitchFamily="18" charset="0"/>
              </a:rPr>
              <a:t>üks nädal enne </a:t>
            </a:r>
            <a:r>
              <a:rPr lang="et-EE" sz="2800" dirty="0">
                <a:solidFill>
                  <a:srgbClr val="202020"/>
                </a:solidFill>
                <a:latin typeface="Times New Roman" panose="02020603050405020304" pitchFamily="18" charset="0"/>
                <a:cs typeface="Times New Roman" panose="02020603050405020304" pitchFamily="18" charset="0"/>
              </a:rPr>
              <a:t>korralise koosoleku toimumist. Õppenõukogu </a:t>
            </a:r>
            <a:r>
              <a:rPr lang="et-EE" sz="2800" b="1" dirty="0">
                <a:solidFill>
                  <a:srgbClr val="202020"/>
                </a:solidFill>
                <a:latin typeface="Times New Roman" panose="02020603050405020304" pitchFamily="18" charset="0"/>
                <a:cs typeface="Times New Roman" panose="02020603050405020304" pitchFamily="18" charset="0"/>
              </a:rPr>
              <a:t>erakorralise koosoleku </a:t>
            </a:r>
            <a:r>
              <a:rPr lang="et-EE" sz="2800" dirty="0">
                <a:solidFill>
                  <a:srgbClr val="202020"/>
                </a:solidFill>
                <a:latin typeface="Times New Roman" panose="02020603050405020304" pitchFamily="18" charset="0"/>
                <a:cs typeface="Times New Roman" panose="02020603050405020304" pitchFamily="18" charset="0"/>
              </a:rPr>
              <a:t>toimumise aeg ja koht ning kavandatud päevakord teatatakse õppenõukogu liikmetele ja teistele koosolekule kutsutud isikutele võimalusel hiljemalt </a:t>
            </a:r>
            <a:r>
              <a:rPr lang="et-EE" sz="2800" b="1" dirty="0">
                <a:solidFill>
                  <a:srgbClr val="202020"/>
                </a:solidFill>
                <a:latin typeface="Times New Roman" panose="02020603050405020304" pitchFamily="18" charset="0"/>
                <a:cs typeface="Times New Roman" panose="02020603050405020304" pitchFamily="18" charset="0"/>
              </a:rPr>
              <a:t>kolm tööpäeva enne </a:t>
            </a:r>
            <a:r>
              <a:rPr lang="et-EE" sz="2800" dirty="0">
                <a:solidFill>
                  <a:srgbClr val="202020"/>
                </a:solidFill>
                <a:latin typeface="Times New Roman" panose="02020603050405020304" pitchFamily="18" charset="0"/>
                <a:cs typeface="Times New Roman" panose="02020603050405020304" pitchFamily="18" charset="0"/>
              </a:rPr>
              <a:t>erakorralise koosoleku toimumist. Õppenõukogu liikmetel on õigus teha ettepanekuid koosoleku päevakorra täiendamiseks või muutmiseks. </a:t>
            </a:r>
            <a:r>
              <a:rPr lang="et-EE" sz="3200" b="1" dirty="0">
                <a:solidFill>
                  <a:srgbClr val="202020"/>
                </a:solidFill>
                <a:latin typeface="Times New Roman" panose="02020603050405020304" pitchFamily="18" charset="0"/>
                <a:cs typeface="Times New Roman" panose="02020603050405020304" pitchFamily="18" charset="0"/>
              </a:rPr>
              <a:t>Informatsioon õppenõukogu koosolekute toimumise kohta avalikustatakse kooli veebilehel.</a:t>
            </a:r>
            <a:endParaRPr lang="et-EE" sz="3200" b="1" i="0" dirty="0">
              <a:solidFill>
                <a:srgbClr val="20202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24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613775" y="1177447"/>
            <a:ext cx="11188365" cy="4031873"/>
          </a:xfrm>
          <a:prstGeom prst="rect">
            <a:avLst/>
          </a:prstGeom>
        </p:spPr>
        <p:txBody>
          <a:bodyPr wrap="square">
            <a:spAutoFit/>
          </a:bodyPr>
          <a:lstStyle/>
          <a:p>
            <a:r>
              <a:rPr lang="et-EE" sz="3200" b="1" dirty="0">
                <a:solidFill>
                  <a:srgbClr val="000000"/>
                </a:solidFill>
                <a:latin typeface="Times New Roman" panose="02020603050405020304" pitchFamily="18" charset="0"/>
                <a:cs typeface="Times New Roman" panose="02020603050405020304" pitchFamily="18" charset="0"/>
              </a:rPr>
              <a:t>§ 68. </a:t>
            </a:r>
            <a:r>
              <a:rPr lang="et-EE" sz="3200" b="1" dirty="0">
                <a:solidFill>
                  <a:srgbClr val="0061AA"/>
                </a:solidFill>
                <a:latin typeface="Times New Roman" panose="02020603050405020304" pitchFamily="18" charset="0"/>
                <a:cs typeface="Times New Roman" panose="02020603050405020304" pitchFamily="18" charset="0"/>
              </a:rPr>
              <a:t> </a:t>
            </a:r>
            <a:r>
              <a:rPr lang="et-EE" sz="3200" b="1" dirty="0">
                <a:solidFill>
                  <a:srgbClr val="000000"/>
                </a:solidFill>
                <a:latin typeface="Times New Roman" panose="02020603050405020304" pitchFamily="18" charset="0"/>
                <a:cs typeface="Times New Roman" panose="02020603050405020304" pitchFamily="18" charset="0"/>
              </a:rPr>
              <a:t>Kooli </a:t>
            </a:r>
            <a:r>
              <a:rPr lang="et-EE" sz="3200" b="1" dirty="0" smtClean="0">
                <a:solidFill>
                  <a:srgbClr val="000000"/>
                </a:solidFill>
                <a:latin typeface="Times New Roman" panose="02020603050405020304" pitchFamily="18" charset="0"/>
                <a:cs typeface="Times New Roman" panose="02020603050405020304" pitchFamily="18" charset="0"/>
              </a:rPr>
              <a:t>kodukord</a:t>
            </a:r>
          </a:p>
          <a:p>
            <a:endParaRPr lang="et-EE" sz="3200" b="1" dirty="0">
              <a:solidFill>
                <a:srgbClr val="000000"/>
              </a:solidFill>
              <a:latin typeface="Times New Roman" panose="02020603050405020304" pitchFamily="18" charset="0"/>
              <a:cs typeface="Times New Roman" panose="02020603050405020304" pitchFamily="18" charset="0"/>
            </a:endParaRP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(1) Kooli kodukorra kehtestab direktor ja see on õpilastele ja koolitöötajatele täitmiseks kohustuslik</a:t>
            </a:r>
            <a:r>
              <a:rPr lang="et-EE" sz="3200" dirty="0" smtClean="0">
                <a:solidFill>
                  <a:srgbClr val="202020"/>
                </a:solidFill>
                <a:latin typeface="Times New Roman" panose="02020603050405020304" pitchFamily="18" charset="0"/>
                <a:cs typeface="Times New Roman" panose="02020603050405020304" pitchFamily="18" charset="0"/>
              </a:rPr>
              <a:t>.</a:t>
            </a:r>
          </a:p>
          <a:p>
            <a:endParaRPr lang="et-EE" sz="3200" dirty="0">
              <a:solidFill>
                <a:srgbClr val="202020"/>
              </a:solidFill>
              <a:latin typeface="Times New Roman" panose="02020603050405020304" pitchFamily="18" charset="0"/>
              <a:cs typeface="Times New Roman" panose="02020603050405020304" pitchFamily="18" charset="0"/>
            </a:endParaRPr>
          </a:p>
          <a:p>
            <a:r>
              <a:rPr lang="et-EE" sz="3200" dirty="0">
                <a:solidFill>
                  <a:srgbClr val="0061AA"/>
                </a:solidFill>
                <a:latin typeface="Times New Roman" panose="02020603050405020304" pitchFamily="18" charset="0"/>
                <a:cs typeface="Times New Roman" panose="02020603050405020304" pitchFamily="18" charset="0"/>
              </a:rPr>
              <a:t> </a:t>
            </a:r>
            <a:r>
              <a:rPr lang="et-EE" sz="3200" dirty="0">
                <a:solidFill>
                  <a:srgbClr val="202020"/>
                </a:solidFill>
                <a:latin typeface="Times New Roman" panose="02020603050405020304" pitchFamily="18" charset="0"/>
                <a:cs typeface="Times New Roman" panose="02020603050405020304" pitchFamily="18" charset="0"/>
              </a:rPr>
              <a:t>(2) Kooli kodukord ja selle muudatused esitatakse enne kehtestamist arvamuse andmiseks </a:t>
            </a:r>
            <a:r>
              <a:rPr lang="et-EE" sz="3200" b="1" dirty="0">
                <a:solidFill>
                  <a:srgbClr val="202020"/>
                </a:solidFill>
                <a:latin typeface="Times New Roman" panose="02020603050405020304" pitchFamily="18" charset="0"/>
                <a:cs typeface="Times New Roman" panose="02020603050405020304" pitchFamily="18" charset="0"/>
              </a:rPr>
              <a:t>kooli hoolekogule </a:t>
            </a:r>
            <a:r>
              <a:rPr lang="et-EE" sz="3200" dirty="0">
                <a:solidFill>
                  <a:srgbClr val="202020"/>
                </a:solidFill>
                <a:latin typeface="Times New Roman" panose="02020603050405020304" pitchFamily="18" charset="0"/>
                <a:cs typeface="Times New Roman" panose="02020603050405020304" pitchFamily="18" charset="0"/>
              </a:rPr>
              <a:t>ja </a:t>
            </a:r>
            <a:r>
              <a:rPr lang="et-EE" sz="3200" b="1" dirty="0">
                <a:solidFill>
                  <a:srgbClr val="202020"/>
                </a:solidFill>
                <a:latin typeface="Times New Roman" panose="02020603050405020304" pitchFamily="18" charset="0"/>
                <a:cs typeface="Times New Roman" panose="02020603050405020304" pitchFamily="18" charset="0"/>
              </a:rPr>
              <a:t>õpilasesindusele</a:t>
            </a:r>
            <a:r>
              <a:rPr lang="et-EE" sz="3200" dirty="0" smtClean="0">
                <a:solidFill>
                  <a:srgbClr val="202020"/>
                </a:solidFill>
                <a:latin typeface="Times New Roman" panose="02020603050405020304" pitchFamily="18" charset="0"/>
                <a:cs typeface="Times New Roman" panose="02020603050405020304" pitchFamily="18" charset="0"/>
              </a:rPr>
              <a:t>.</a:t>
            </a:r>
            <a:endParaRPr lang="et-EE" sz="3200" dirty="0">
              <a:solidFill>
                <a:srgbClr val="2020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88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6243707" y="341646"/>
            <a:ext cx="5211683" cy="923330"/>
          </a:xfrm>
          <a:prstGeom prst="rect">
            <a:avLst/>
          </a:prstGeom>
        </p:spPr>
        <p:txBody>
          <a:bodyPr wrap="none">
            <a:spAutoFit/>
          </a:bodyPr>
          <a:lstStyle/>
          <a:p>
            <a:r>
              <a:rPr lang="et-EE" dirty="0" smtClean="0">
                <a:solidFill>
                  <a:srgbClr val="202020"/>
                </a:solidFill>
                <a:latin typeface="Times New Roman" panose="02020603050405020304" pitchFamily="18" charset="0"/>
                <a:cs typeface="Times New Roman" panose="02020603050405020304" pitchFamily="18" charset="0"/>
              </a:rPr>
              <a:t>Kinnitatud direktori 01.09.2019 käskkirjaga nr 1-1/11</a:t>
            </a:r>
          </a:p>
          <a:p>
            <a:r>
              <a:rPr lang="et-EE" dirty="0" smtClean="0">
                <a:solidFill>
                  <a:srgbClr val="202020"/>
                </a:solidFill>
                <a:latin typeface="Times New Roman" panose="02020603050405020304" pitchFamily="18" charset="0"/>
                <a:cs typeface="Times New Roman" panose="02020603050405020304" pitchFamily="18" charset="0"/>
              </a:rPr>
              <a:t>Hoolekogu 26.08.2019 arvamuse nr 1-2/5</a:t>
            </a:r>
          </a:p>
          <a:p>
            <a:r>
              <a:rPr lang="et-EE" dirty="0" smtClean="0">
                <a:solidFill>
                  <a:srgbClr val="202020"/>
                </a:solidFill>
                <a:latin typeface="Times New Roman" panose="02020603050405020304" pitchFamily="18" charset="0"/>
                <a:cs typeface="Times New Roman" panose="02020603050405020304" pitchFamily="18" charset="0"/>
              </a:rPr>
              <a:t>Õpilasesinduse 01.09.2019 arvamus nr 1-6/1</a:t>
            </a:r>
            <a:endParaRPr lang="et-EE" dirty="0"/>
          </a:p>
        </p:txBody>
      </p:sp>
      <p:sp>
        <p:nvSpPr>
          <p:cNvPr id="4" name="TextBox 3"/>
          <p:cNvSpPr txBox="1"/>
          <p:nvPr/>
        </p:nvSpPr>
        <p:spPr>
          <a:xfrm>
            <a:off x="3444949" y="2232837"/>
            <a:ext cx="5667153" cy="584775"/>
          </a:xfrm>
          <a:prstGeom prst="rect">
            <a:avLst/>
          </a:prstGeom>
          <a:noFill/>
        </p:spPr>
        <p:txBody>
          <a:bodyPr wrap="square" rtlCol="0">
            <a:spAutoFit/>
          </a:bodyPr>
          <a:lstStyle/>
          <a:p>
            <a:r>
              <a:rPr lang="et-EE" sz="3200" dirty="0" smtClean="0">
                <a:latin typeface="Times New Roman" panose="02020603050405020304" pitchFamily="18" charset="0"/>
                <a:cs typeface="Times New Roman" panose="02020603050405020304" pitchFamily="18" charset="0"/>
              </a:rPr>
              <a:t>XXXX    Kooli kodukord</a:t>
            </a:r>
            <a:endParaRPr lang="et-E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681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ldivara" ma:contentTypeID="0x0101009148F5A04DDD49CBA7127AADA5FB792B00AADE34325A8B49CDA8BB4DB53328F21400C346906B8285214F94AE1BE0DE436E1A" ma:contentTypeVersion="2" ma:contentTypeDescription="Saate üles laadida pildi." ma:contentTypeScope="" ma:versionID="a082255e6a51e50cf90665829da8d850">
  <xsd:schema xmlns:xsd="http://www.w3.org/2001/XMLSchema" xmlns:xs="http://www.w3.org/2001/XMLSchema" xmlns:p="http://schemas.microsoft.com/office/2006/metadata/properties" xmlns:ns1="http://schemas.microsoft.com/sharepoint/v3" xmlns:ns2="86EA3CD2-CEED-4040-955E-5B83AF18E558" xmlns:ns3="http://schemas.microsoft.com/sharepoint/v3/fields" xmlns:ns4="a7338fc0-1f71-47ca-af62-527eb90cb0f3" targetNamespace="http://schemas.microsoft.com/office/2006/metadata/properties" ma:root="true" ma:fieldsID="8fec0d42317f6f78df4a254576721c7d" ns1:_="" ns2:_="" ns3:_="" ns4:_="">
    <xsd:import namespace="http://schemas.microsoft.com/sharepoint/v3"/>
    <xsd:import namespace="86EA3CD2-CEED-4040-955E-5B83AF18E558"/>
    <xsd:import namespace="http://schemas.microsoft.com/sharepoint/v3/fields"/>
    <xsd:import namespace="a7338fc0-1f71-47ca-af62-527eb90cb0f3"/>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tee" ma:hidden="true" ma:list="Docs" ma:internalName="FileRef" ma:readOnly="true" ma:showField="FullUrl">
      <xsd:simpleType>
        <xsd:restriction base="dms:Lookup"/>
      </xsd:simpleType>
    </xsd:element>
    <xsd:element name="File_x0020_Type" ma:index="9" nillable="true" ma:displayName="Faili tüüp" ma:hidden="true" ma:internalName="File_x0020_Type" ma:readOnly="true">
      <xsd:simpleType>
        <xsd:restriction base="dms:Text"/>
      </xsd:simpleType>
    </xsd:element>
    <xsd:element name="HTML_x0020_File_x0020_Type" ma:index="10" nillable="true" ma:displayName="HTML-failitüüp" ma:hidden="true" ma:internalName="HTML_x0020_File_x0020_Type" ma:readOnly="true">
      <xsd:simpleType>
        <xsd:restriction base="dms:Text"/>
      </xsd:simpleType>
    </xsd:element>
    <xsd:element name="FSObjType" ma:index="11" nillable="true" ma:displayName="Üksusetüüp" ma:hidden="true" ma:list="Docs" ma:internalName="FSObjType" ma:readOnly="true" ma:showField="FSType">
      <xsd:simpleType>
        <xsd:restriction base="dms:Lookup"/>
      </xsd:simpleType>
    </xsd:element>
    <xsd:element name="PublishingStartDate" ma:index="27" nillable="true" ma:displayName="Ajastamise alguskuupäev" ma:description="" ma:hidden="true" ma:internalName="PublishingStartDate">
      <xsd:simpleType>
        <xsd:restriction base="dms:Unknown"/>
      </xsd:simpleType>
    </xsd:element>
    <xsd:element name="PublishingExpirationDate" ma:index="28" nillable="true" ma:displayName="Ajastamise lõppkuupäev"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EA3CD2-CEED-4040-955E-5B83AF18E558" elementFormDefault="qualified">
    <xsd:import namespace="http://schemas.microsoft.com/office/2006/documentManagement/types"/>
    <xsd:import namespace="http://schemas.microsoft.com/office/infopath/2007/PartnerControls"/>
    <xsd:element name="ThumbnailExists" ma:index="18" nillable="true" ma:displayName="Pisipilt on olemas" ma:default="FALSE" ma:hidden="true" ma:internalName="ThumbnailExists" ma:readOnly="true">
      <xsd:simpleType>
        <xsd:restriction base="dms:Boolean"/>
      </xsd:simpleType>
    </xsd:element>
    <xsd:element name="PreviewExists" ma:index="19" nillable="true" ma:displayName="Eelvaade on olemas" ma:default="FALSE" ma:hidden="true" ma:internalName="PreviewExists" ma:readOnly="true">
      <xsd:simpleType>
        <xsd:restriction base="dms:Boolean"/>
      </xsd:simpleType>
    </xsd:element>
    <xsd:element name="ImageWidth" ma:index="20" nillable="true" ma:displayName="Laius" ma:internalName="ImageWidth" ma:readOnly="true">
      <xsd:simpleType>
        <xsd:restriction base="dms:Unknown"/>
      </xsd:simpleType>
    </xsd:element>
    <xsd:element name="ImageHeight" ma:index="22" nillable="true" ma:displayName="Kõrgus" ma:internalName="ImageHeight" ma:readOnly="true">
      <xsd:simpleType>
        <xsd:restriction base="dms:Unknown"/>
      </xsd:simpleType>
    </xsd:element>
    <xsd:element name="ImageCreateDate" ma:index="25" nillable="true" ma:displayName="Pildistamiskuupäev"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Autoriõigus"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38fc0-1f71-47ca-af62-527eb90cb0f3" elementFormDefault="qualified">
    <xsd:import namespace="http://schemas.microsoft.com/office/2006/documentManagement/types"/>
    <xsd:import namespace="http://schemas.microsoft.com/office/infopath/2007/PartnerControls"/>
    <xsd:element name="SharedWithUsers" ma:index="29"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ma:index="23" ma:displayName="Kommentaarid"/>
        <xsd:element name="keywords" minOccurs="0" maxOccurs="1" type="xsd:string" ma:index="14" ma:displayName="Märksõna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CreateDate xmlns="86EA3CD2-CEED-4040-955E-5B83AF18E558"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3764ED-341A-45A6-B4A1-3EE145DC6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EA3CD2-CEED-4040-955E-5B83AF18E558"/>
    <ds:schemaRef ds:uri="http://schemas.microsoft.com/sharepoint/v3/fields"/>
    <ds:schemaRef ds:uri="a7338fc0-1f71-47ca-af62-527eb90cb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777FA4-7099-4A7C-A0C4-CD1C1C3680F4}">
  <ds:schemaRefs>
    <ds:schemaRef ds:uri="http://purl.org/dc/dcmitype/"/>
    <ds:schemaRef ds:uri="http://schemas.microsoft.com/sharepoint/v3/fields"/>
    <ds:schemaRef ds:uri="a7338fc0-1f71-47ca-af62-527eb90cb0f3"/>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86EA3CD2-CEED-4040-955E-5B83AF18E558"/>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C242B68-7157-4BF8-BC2C-D25761830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1780</TotalTime>
  <Words>1383</Words>
  <Application>Microsoft Office PowerPoint</Application>
  <PresentationFormat>Laiekraan</PresentationFormat>
  <Paragraphs>237</Paragraphs>
  <Slides>56</Slides>
  <Notes>1</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56</vt:i4>
      </vt:variant>
    </vt:vector>
  </HeadingPairs>
  <TitlesOfParts>
    <vt:vector size="63" baseType="lpstr">
      <vt:lpstr>Arial</vt:lpstr>
      <vt:lpstr>Calibri</vt:lpstr>
      <vt:lpstr>Calibri Light</vt:lpstr>
      <vt:lpstr>Lato</vt:lpstr>
      <vt:lpstr>Lato Heavy</vt:lpstr>
      <vt:lpstr>Times New Roman</vt:lpstr>
      <vt:lpstr>Office Theme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keywords/>
  <dc:description/>
  <cp:lastModifiedBy>Ruth Elias</cp:lastModifiedBy>
  <cp:revision>295</cp:revision>
  <dcterms:created xsi:type="dcterms:W3CDTF">2017-11-22T12:33:05Z</dcterms:created>
  <dcterms:modified xsi:type="dcterms:W3CDTF">2019-10-16T08:02:42Z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0x0101009148F5A04DDD49CBA7127AADA5FB792B00AADE34325A8B49CDA8BB4DB53328F21400C346906B8285214F94AE1BE0DE436E1A</vt:lpwstr>
  </property>
</Properties>
</file>