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11" r:id="rId6"/>
    <p:sldMasterId id="2147483727" r:id="rId7"/>
  </p:sldMasterIdLst>
  <p:notesMasterIdLst>
    <p:notesMasterId r:id="rId48"/>
  </p:notesMasterIdLst>
  <p:handoutMasterIdLst>
    <p:handoutMasterId r:id="rId49"/>
  </p:handoutMasterIdLst>
  <p:sldIdLst>
    <p:sldId id="406" r:id="rId8"/>
    <p:sldId id="637" r:id="rId9"/>
    <p:sldId id="519" r:id="rId10"/>
    <p:sldId id="632" r:id="rId11"/>
    <p:sldId id="354" r:id="rId12"/>
    <p:sldId id="629" r:id="rId13"/>
    <p:sldId id="606" r:id="rId14"/>
    <p:sldId id="607" r:id="rId15"/>
    <p:sldId id="596" r:id="rId16"/>
    <p:sldId id="623" r:id="rId17"/>
    <p:sldId id="624" r:id="rId18"/>
    <p:sldId id="617" r:id="rId19"/>
    <p:sldId id="618" r:id="rId20"/>
    <p:sldId id="653" r:id="rId21"/>
    <p:sldId id="620" r:id="rId22"/>
    <p:sldId id="610" r:id="rId23"/>
    <p:sldId id="608" r:id="rId24"/>
    <p:sldId id="656" r:id="rId25"/>
    <p:sldId id="657" r:id="rId26"/>
    <p:sldId id="655" r:id="rId27"/>
    <p:sldId id="630" r:id="rId28"/>
    <p:sldId id="633" r:id="rId29"/>
    <p:sldId id="638" r:id="rId30"/>
    <p:sldId id="639" r:id="rId31"/>
    <p:sldId id="640" r:id="rId32"/>
    <p:sldId id="641" r:id="rId33"/>
    <p:sldId id="642" r:id="rId34"/>
    <p:sldId id="643" r:id="rId35"/>
    <p:sldId id="644" r:id="rId36"/>
    <p:sldId id="645" r:id="rId37"/>
    <p:sldId id="658" r:id="rId38"/>
    <p:sldId id="659" r:id="rId39"/>
    <p:sldId id="599" r:id="rId40"/>
    <p:sldId id="600" r:id="rId41"/>
    <p:sldId id="602" r:id="rId42"/>
    <p:sldId id="603" r:id="rId43"/>
    <p:sldId id="604" r:id="rId44"/>
    <p:sldId id="601" r:id="rId45"/>
    <p:sldId id="654" r:id="rId46"/>
    <p:sldId id="414" r:id="rId47"/>
  </p:sldIdLst>
  <p:sldSz cx="8999538" cy="6840538"/>
  <p:notesSz cx="6808788" cy="99409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e Voolaid" initials="HV" lastIdx="3" clrIdx="0">
    <p:extLst>
      <p:ext uri="{19B8F6BF-5375-455C-9EA6-DF929625EA0E}">
        <p15:presenceInfo xmlns:p15="http://schemas.microsoft.com/office/powerpoint/2012/main" userId="S-1-5-21-2009196460-3307222142-1538888278-1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FF"/>
    <a:srgbClr val="4C31BF"/>
    <a:srgbClr val="4808FC"/>
    <a:srgbClr val="0000FF"/>
    <a:srgbClr val="5438CC"/>
    <a:srgbClr val="3333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8" autoAdjust="0"/>
    <p:restoredTop sz="87907" autoAdjust="0"/>
  </p:normalViewPr>
  <p:slideViewPr>
    <p:cSldViewPr>
      <p:cViewPr varScale="1">
        <p:scale>
          <a:sx n="101" d="100"/>
          <a:sy n="101" d="100"/>
        </p:scale>
        <p:origin x="1716" y="11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95" tIns="41293" rIns="82595" bIns="41293" anchor="t" anchorCtr="0" compatLnSpc="0"/>
          <a:lstStyle/>
          <a:p>
            <a:pPr defTabSz="83912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53941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95" tIns="41293" rIns="82595" bIns="41293" anchor="t" anchorCtr="0" compatLnSpc="0"/>
          <a:lstStyle/>
          <a:p>
            <a:pPr algn="r" defTabSz="83912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95" tIns="41293" rIns="82595" bIns="41293" anchor="b" anchorCtr="0" compatLnSpc="0"/>
          <a:lstStyle/>
          <a:p>
            <a:pPr defTabSz="83912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53941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none" lIns="82595" tIns="41293" rIns="82595" bIns="41293" anchor="b" anchorCtr="0" compatLnSpc="0"/>
          <a:lstStyle/>
          <a:p>
            <a:pPr algn="r" defTabSz="83912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A4CFF4-70A9-4F78-BA7B-8B1830FE0430}" type="slidenum">
              <a:pPr algn="r" defTabSz="839122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t-EE" sz="1300">
              <a:solidFill>
                <a:srgbClr val="000000"/>
              </a:solidFill>
              <a:latin typeface="Roboto Condensed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9353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19-09-26T18:14:11.38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44 0,'28'0'63,"27"0"-48,0 0 1,-27 0 0,0 0-16,-1 0 15,1 0-15,55 0 16,-28 0-16,0 0 15,28 0-15,0-28 16,-28 28-16,28 0 16,0 0-16,28 0 15,-28 0-15,0 0 16,27 0-16,-55 0 16,28 0-16,0 0 15,-28 0-15,28 0 16,0 0-16,-28 28 15,28-28-15,-28 0 16,0 0 0,-27 0-16,27 0 15,-27 27 1,-1-27-16,29 0 16,-29 0-1,1 0-15,-1 0 16,1 0-16,0 0 15,-1 0-15,28 0 16,1 0 0,-1 0-1,0 0 1,-27 0-16,-1 0 16,1 28-16,0-28 15,28 0-15,-1 28 16,-27-28-16,-1 0 15,1 0-15,-1 0 16,1 0 0,0 0-16,-28 27 109,27-27-46,1 0-63,-1 0 15,1 0 1,0 28-16,27-28 15,-28 27 1,1-27 0,0 0 15,-1 0 31,1 28-46,0-28 0,-1 0-16,1 0 203,-1 0-78,1 0-110,0 0 1,-1 0-16,1 0 16,-1-28-1,1 28-15,0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19-09-26T18:14:14.26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0,'28'0'93,"0"0"-77,-1 0 0,1 0-1,-1 0-15,56 0 16,0 0-16,-28 0 15,28 0-15,0 0 16,-28 0-16,28 0 16,0 0-16,-56 0 15,56 0-15,-28 0 16,1 0-16,26 0 16,-54 0-16,55 0 15,-28 0-15,-27 0 16,27 0-16,-27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19-09-26T18:16:29.27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3257-1 0,'-27'0'157,"-1"0"-157,1 0 15,-1 0 1,0 0-16,1 0 16,-28 0-16,55 27 15,-56-27-15,1 0 16,27 0-16,-27 0 15,28 0-15,-56 0 16,0 0-16,28 0 16,-28 0-16,0 0 15,28 0-15,0 0 0,-28 0 16,28 0 0,-1 0-16,29 0 15,-1 27-15,1-27 16,-1 27-16,0-27 15,28 28-15,-27-28 16,-1 0 0,1 0-1,-1 0-15,-27 0 16,27 0-16,-27 0 16,0 0-16,27 0 15,-27 0-15,27 0 16,-27 27-1,27-27-15,1 0 16,-1 0 0,1 0-16,-1 0 15,0 0 1,1 0-16,-28 0 31,27 0-15,0 0-16,1 0 15,-1 0 1,1 0 0,-1 0-1,0 0-15,1 0 16,-1 0 0,0 0-16,1 0 15,-1 0 1,1 0-16,-1 0 15,-27 0 1,27 0 0,1 0-16,-29 0 15,29 0-15,-1 0 16,1 27-16,-1-27 16,0 0-1,1 0-15,-1 0 16,1 0 46,-1 0-46,0 0 0,1 0-16,-1 0 15,0 0 1,1 0-16,-1 0 15,1 0 1,-1 0 0,0 0 93,1-27-93,-1 27 15,28-27-31,-27 27 16,-1-28 109,0 28-110,1 0 1,27-27-16,-28 27 15,1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55650"/>
            <a:ext cx="4903788" cy="37274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0906" y="4721857"/>
            <a:ext cx="5446940" cy="44731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t-E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91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853941" y="0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91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91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t-E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3941" y="9444046"/>
            <a:ext cx="2954821" cy="4967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91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t-E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B1A89E1-568D-4AA6-8700-15F03D2571A7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6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t-E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aidi pildi kohatä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755650"/>
            <a:ext cx="4903788" cy="3727450"/>
          </a:xfrm>
          <a:ln>
            <a:headEnd/>
            <a:tailEnd/>
          </a:ln>
        </p:spPr>
      </p:sp>
      <p:sp>
        <p:nvSpPr>
          <p:cNvPr id="6147" name="Märkmete kohatäide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16224" indent="-216224">
              <a:spcBef>
                <a:spcPct val="0"/>
              </a:spcBef>
            </a:pPr>
            <a:endParaRPr lang="et-EE" altLang="et-EE" smtClean="0"/>
          </a:p>
        </p:txBody>
      </p:sp>
      <p:sp>
        <p:nvSpPr>
          <p:cNvPr id="6148" name="Slaidinumbri kohatä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53FE43-998C-4686-9682-9A7E1584E982}" type="slidenum">
              <a:rPr lang="et-EE" altLang="et-EE" sz="180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et-EE" altLang="et-EE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6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27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5650"/>
            <a:ext cx="4905375" cy="37274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200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757238"/>
            <a:ext cx="4910137" cy="373221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134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755650"/>
            <a:ext cx="4903788" cy="37274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270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755650"/>
            <a:ext cx="4903788" cy="37274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5957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755650"/>
            <a:ext cx="4903788" cy="372745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B1A89E1-568D-4AA6-8700-15F03D2571A7}" type="slidenum">
              <a:rPr lang="et-EE" smtClean="0"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017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124942" y="1119507"/>
            <a:ext cx="6749654" cy="2381521"/>
          </a:xfrm>
        </p:spPr>
        <p:txBody>
          <a:bodyPr anchor="b"/>
          <a:lstStyle>
            <a:lvl1pPr algn="ctr">
              <a:defRPr sz="4429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24942" y="3592866"/>
            <a:ext cx="6749654" cy="1651546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05" indent="0" algn="ctr">
              <a:buNone/>
              <a:defRPr sz="1476"/>
            </a:lvl2pPr>
            <a:lvl3pPr marL="675010" indent="0" algn="ctr">
              <a:buNone/>
              <a:defRPr sz="1329"/>
            </a:lvl3pPr>
            <a:lvl4pPr marL="1012515" indent="0" algn="ctr">
              <a:buNone/>
              <a:defRPr sz="1181"/>
            </a:lvl4pPr>
            <a:lvl5pPr marL="1350020" indent="0" algn="ctr">
              <a:buNone/>
              <a:defRPr sz="1181"/>
            </a:lvl5pPr>
            <a:lvl6pPr marL="1687525" indent="0" algn="ctr">
              <a:buNone/>
              <a:defRPr sz="1181"/>
            </a:lvl6pPr>
            <a:lvl7pPr marL="2025030" indent="0" algn="ctr">
              <a:buNone/>
              <a:defRPr sz="1181"/>
            </a:lvl7pPr>
            <a:lvl8pPr marL="2362535" indent="0" algn="ctr">
              <a:buNone/>
              <a:defRPr sz="1181"/>
            </a:lvl8pPr>
            <a:lvl9pPr marL="2700040" indent="0" algn="ctr">
              <a:buNone/>
              <a:defRPr sz="1181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01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7283C-B7FC-410B-AFB5-99B8735748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440296" y="364195"/>
            <a:ext cx="1940525" cy="579704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618719" y="364195"/>
            <a:ext cx="5709082" cy="5797040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55E0-2A59-4FB0-A46F-2298EAEB9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8503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3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/>
            </a:lvl1pPr>
            <a:lvl2pPr marL="357119" indent="0" algn="ctr">
              <a:buNone/>
              <a:defRPr sz="1562"/>
            </a:lvl2pPr>
            <a:lvl3pPr marL="714238" indent="0" algn="ctr">
              <a:buNone/>
              <a:defRPr sz="1406"/>
            </a:lvl3pPr>
            <a:lvl4pPr marL="1071357" indent="0" algn="ctr">
              <a:buNone/>
              <a:defRPr sz="1250"/>
            </a:lvl4pPr>
            <a:lvl5pPr marL="1428476" indent="0" algn="ctr">
              <a:buNone/>
              <a:defRPr sz="1250"/>
            </a:lvl5pPr>
            <a:lvl6pPr marL="1785595" indent="0" algn="ctr">
              <a:buNone/>
              <a:defRPr sz="1250"/>
            </a:lvl6pPr>
            <a:lvl7pPr marL="2142714" indent="0" algn="ctr">
              <a:buNone/>
              <a:defRPr sz="1250"/>
            </a:lvl7pPr>
            <a:lvl8pPr marL="2499832" indent="0" algn="ctr">
              <a:buNone/>
              <a:defRPr sz="1250"/>
            </a:lvl8pPr>
            <a:lvl9pPr marL="2856951" indent="0" algn="ctr">
              <a:buNone/>
              <a:defRPr sz="125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8" name="Picture 7" descr="hari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3" y="228014"/>
            <a:ext cx="1089192" cy="15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8503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 baseline="0"/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3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/>
            </a:lvl1pPr>
            <a:lvl2pPr marL="357119" indent="0" algn="ctr">
              <a:buNone/>
              <a:defRPr sz="1562"/>
            </a:lvl2pPr>
            <a:lvl3pPr marL="714238" indent="0" algn="ctr">
              <a:buNone/>
              <a:defRPr sz="1406"/>
            </a:lvl3pPr>
            <a:lvl4pPr marL="1071357" indent="0" algn="ctr">
              <a:buNone/>
              <a:defRPr sz="1250"/>
            </a:lvl4pPr>
            <a:lvl5pPr marL="1428476" indent="0" algn="ctr">
              <a:buNone/>
              <a:defRPr sz="1250"/>
            </a:lvl5pPr>
            <a:lvl6pPr marL="1785595" indent="0" algn="ctr">
              <a:buNone/>
              <a:defRPr sz="1250"/>
            </a:lvl6pPr>
            <a:lvl7pPr marL="2142714" indent="0" algn="ctr">
              <a:buNone/>
              <a:defRPr sz="1250"/>
            </a:lvl7pPr>
            <a:lvl8pPr marL="2499832" indent="0" algn="ctr">
              <a:buNone/>
              <a:defRPr sz="1250"/>
            </a:lvl8pPr>
            <a:lvl9pPr marL="2856951" indent="0" algn="ctr">
              <a:buNone/>
              <a:defRPr sz="125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6" name="Picture 5" descr="haridusmin_3lovi_e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1" y="138062"/>
            <a:ext cx="1124865" cy="1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0" rIns="71421" bIns="357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6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0" rIns="71421" bIns="3571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6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68503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3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>
                <a:solidFill>
                  <a:schemeClr val="bg1"/>
                </a:solidFill>
              </a:defRPr>
            </a:lvl1pPr>
            <a:lvl2pPr marL="357119" indent="0" algn="ctr">
              <a:buNone/>
              <a:defRPr sz="1562"/>
            </a:lvl2pPr>
            <a:lvl3pPr marL="714238" indent="0" algn="ctr">
              <a:buNone/>
              <a:defRPr sz="1406"/>
            </a:lvl3pPr>
            <a:lvl4pPr marL="1071357" indent="0" algn="ctr">
              <a:buNone/>
              <a:defRPr sz="1250"/>
            </a:lvl4pPr>
            <a:lvl5pPr marL="1428476" indent="0" algn="ctr">
              <a:buNone/>
              <a:defRPr sz="1250"/>
            </a:lvl5pPr>
            <a:lvl6pPr marL="1785595" indent="0" algn="ctr">
              <a:buNone/>
              <a:defRPr sz="1250"/>
            </a:lvl6pPr>
            <a:lvl7pPr marL="2142714" indent="0" algn="ctr">
              <a:buNone/>
              <a:defRPr sz="1250"/>
            </a:lvl7pPr>
            <a:lvl8pPr marL="2499832" indent="0" algn="ctr">
              <a:buNone/>
              <a:defRPr sz="1250"/>
            </a:lvl8pPr>
            <a:lvl9pPr marL="2856951" indent="0" algn="ctr">
              <a:buNone/>
              <a:defRPr sz="125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8" name="Picture 7" descr="haridusmin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7422" y="406621"/>
            <a:ext cx="2716347" cy="1193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1" y="58742"/>
            <a:ext cx="1124865" cy="1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1" name="Picture 10" descr="hari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18" y="220339"/>
            <a:ext cx="1125940" cy="15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2812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768477"/>
            <a:ext cx="7920000" cy="45132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25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13922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2812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768477"/>
            <a:ext cx="7920000" cy="4513263"/>
          </a:xfrm>
          <a:prstGeom prst="rect">
            <a:avLst/>
          </a:prstGeom>
        </p:spPr>
        <p:txBody>
          <a:bodyPr/>
          <a:lstStyle>
            <a:lvl1pPr marL="337435" indent="-253076">
              <a:spcAft>
                <a:spcPts val="625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237847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499" y="1595344"/>
            <a:ext cx="3933753" cy="4514554"/>
          </a:xfrm>
          <a:prstGeom prst="rect">
            <a:avLst/>
          </a:prstGeom>
        </p:spPr>
        <p:txBody>
          <a:bodyPr/>
          <a:lstStyle>
            <a:lvl1pPr>
              <a:defRPr sz="2187"/>
            </a:lvl1pPr>
            <a:lvl2pPr>
              <a:defRPr sz="1875"/>
            </a:lvl2pPr>
            <a:lvl3pPr>
              <a:defRPr sz="1563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288" y="1595344"/>
            <a:ext cx="3989994" cy="4514554"/>
          </a:xfrm>
          <a:prstGeom prst="rect">
            <a:avLst/>
          </a:prstGeom>
        </p:spPr>
        <p:txBody>
          <a:bodyPr/>
          <a:lstStyle>
            <a:lvl1pPr>
              <a:defRPr sz="2187"/>
            </a:lvl1pPr>
            <a:lvl2pPr>
              <a:defRPr sz="1875"/>
            </a:lvl2pPr>
            <a:lvl3pPr>
              <a:defRPr sz="1563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5400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2812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</p:spTree>
    <p:extLst>
      <p:ext uri="{BB962C8B-B14F-4D97-AF65-F5344CB8AC3E}">
        <p14:creationId xmlns:p14="http://schemas.microsoft.com/office/powerpoint/2010/main" val="3416265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j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8999538" cy="6840538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101" y="2736158"/>
            <a:ext cx="8099336" cy="11412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905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72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meslai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99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/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10" name="Picture 9" descr="hari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4" y="228016"/>
            <a:ext cx="1089192" cy="15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6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/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/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6" name="Picture 5" descr="haridusmin_3lovi_e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72" y="48110"/>
            <a:ext cx="1294032" cy="17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10" name="Picture 9" descr="haridusmin_vapp_est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3" y="226321"/>
            <a:ext cx="1124865" cy="1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9" name="Picture 8" descr="hari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18" y="220339"/>
            <a:ext cx="1125940" cy="15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448005"/>
            <a:ext cx="7200000" cy="97226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3636293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4" y="352800"/>
            <a:ext cx="2717243" cy="119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25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/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8" name="Picture 7" descr="haridusmin_3lovi_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4" y="228016"/>
            <a:ext cx="1089192" cy="15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2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 baseline="0"/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/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6" name="Picture 5" descr="haridusmin_3lovi_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3" y="138064"/>
            <a:ext cx="1124865" cy="1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8" name="Picture 7" descr="haridusmin_vapp_est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3" y="58744"/>
            <a:ext cx="1124865" cy="1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4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508121"/>
            <a:ext cx="7368292" cy="1800000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636466"/>
            <a:ext cx="7368292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1" name="Picture 10" descr="haridusmin_vapp_eng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18" y="220339"/>
            <a:ext cx="1125940" cy="15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4031" y="1705387"/>
            <a:ext cx="7762102" cy="2845473"/>
          </a:xfrm>
        </p:spPr>
        <p:txBody>
          <a:bodyPr anchor="b"/>
          <a:lstStyle>
            <a:lvl1pPr>
              <a:defRPr sz="4429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4031" y="4577780"/>
            <a:ext cx="7762102" cy="1496367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46396-9BAA-4171-8C61-5264C6CD6B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5400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2812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1" y="1768479"/>
            <a:ext cx="7920000" cy="45132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25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309880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5400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2812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1" y="1768479"/>
            <a:ext cx="7920000" cy="4513263"/>
          </a:xfrm>
          <a:prstGeom prst="rect">
            <a:avLst/>
          </a:prstGeom>
        </p:spPr>
        <p:txBody>
          <a:bodyPr/>
          <a:lstStyle>
            <a:lvl1pPr marL="337426" indent="-253070">
              <a:spcAft>
                <a:spcPts val="625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21271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499" y="1595344"/>
            <a:ext cx="3933753" cy="4514554"/>
          </a:xfrm>
          <a:prstGeom prst="rect">
            <a:avLst/>
          </a:prstGeom>
        </p:spPr>
        <p:txBody>
          <a:bodyPr/>
          <a:lstStyle>
            <a:lvl1pPr>
              <a:defRPr sz="2187"/>
            </a:lvl1pPr>
            <a:lvl2pPr>
              <a:defRPr sz="1875"/>
            </a:lvl2pPr>
            <a:lvl3pPr>
              <a:defRPr sz="1563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288" y="1595344"/>
            <a:ext cx="3989994" cy="4514554"/>
          </a:xfrm>
          <a:prstGeom prst="rect">
            <a:avLst/>
          </a:prstGeom>
        </p:spPr>
        <p:txBody>
          <a:bodyPr/>
          <a:lstStyle>
            <a:lvl1pPr>
              <a:defRPr sz="2187"/>
            </a:lvl1pPr>
            <a:lvl2pPr>
              <a:defRPr sz="1875"/>
            </a:lvl2pPr>
            <a:lvl3pPr>
              <a:defRPr sz="1563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5400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>
              <a:defRPr sz="2812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</p:spTree>
    <p:extLst>
      <p:ext uri="{BB962C8B-B14F-4D97-AF65-F5344CB8AC3E}">
        <p14:creationId xmlns:p14="http://schemas.microsoft.com/office/powerpoint/2010/main" val="3491828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j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"/>
            <a:ext cx="8999538" cy="6840538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101" y="2736158"/>
            <a:ext cx="8099336" cy="11412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69707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meslai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006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/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10" name="Picture 9" descr="haridusmin_3lovi_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4" y="228016"/>
            <a:ext cx="1089192" cy="15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/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/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6" name="Picture 5" descr="haridusmin_3lovi_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22" y="228012"/>
            <a:ext cx="2706406" cy="1463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72" y="48110"/>
            <a:ext cx="1294032" cy="17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4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10" name="Picture 9" descr="haridusmin_vapp_est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33" y="226321"/>
            <a:ext cx="1124865" cy="15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0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904078"/>
            <a:ext cx="7200000" cy="97226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4788491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 baseline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9" name="Picture 8" descr="haridusmin_vapp_eng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23" y="406621"/>
            <a:ext cx="2716347" cy="1193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18" y="220339"/>
            <a:ext cx="1125940" cy="15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421" tIns="35711" rIns="71421" bIns="357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0910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407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8504" y="2448005"/>
            <a:ext cx="7200000" cy="97226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4452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8504" y="3636293"/>
            <a:ext cx="7200000" cy="1728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31" b="0">
                <a:solidFill>
                  <a:schemeClr val="bg1"/>
                </a:solidFill>
              </a:defRPr>
            </a:lvl1pPr>
            <a:lvl2pPr marL="357110" indent="0" algn="ctr">
              <a:buNone/>
              <a:defRPr sz="1563"/>
            </a:lvl2pPr>
            <a:lvl3pPr marL="714221" indent="0" algn="ctr">
              <a:buNone/>
              <a:defRPr sz="1407"/>
            </a:lvl3pPr>
            <a:lvl4pPr marL="1071331" indent="0" algn="ctr">
              <a:buNone/>
              <a:defRPr sz="1251"/>
            </a:lvl4pPr>
            <a:lvl5pPr marL="1428440" indent="0" algn="ctr">
              <a:buNone/>
              <a:defRPr sz="1251"/>
            </a:lvl5pPr>
            <a:lvl6pPr marL="1785550" indent="0" algn="ctr">
              <a:buNone/>
              <a:defRPr sz="1251"/>
            </a:lvl6pPr>
            <a:lvl7pPr marL="2142661" indent="0" algn="ctr">
              <a:buNone/>
              <a:defRPr sz="1251"/>
            </a:lvl7pPr>
            <a:lvl8pPr marL="2499770" indent="0" algn="ctr">
              <a:buNone/>
              <a:defRPr sz="1251"/>
            </a:lvl8pPr>
            <a:lvl9pPr marL="2856879" indent="0" algn="ctr">
              <a:buNone/>
              <a:defRPr sz="1251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4" y="352800"/>
            <a:ext cx="2717243" cy="119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79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18719" y="1820978"/>
            <a:ext cx="3824804" cy="43402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56016" y="1820978"/>
            <a:ext cx="3824804" cy="434025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2709-B701-4039-832C-A0D965B94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9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t-E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t-EE" smtClean="0"/>
              <a:t>Hille Voolaid</a:t>
            </a:r>
            <a:endParaRPr lang="et-E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1F9F5-CCF3-4183-8C63-74050548BB0E}" type="slidenum"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032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1936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102" y="1531667"/>
            <a:ext cx="3976511" cy="638473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110" indent="0">
              <a:buNone/>
              <a:defRPr sz="1563" b="1"/>
            </a:lvl2pPr>
            <a:lvl3pPr marL="714221" indent="0">
              <a:buNone/>
              <a:defRPr sz="1407" b="1"/>
            </a:lvl3pPr>
            <a:lvl4pPr marL="1071331" indent="0">
              <a:buNone/>
              <a:defRPr sz="1251" b="1"/>
            </a:lvl4pPr>
            <a:lvl5pPr marL="1428440" indent="0">
              <a:buNone/>
              <a:defRPr sz="1251" b="1"/>
            </a:lvl5pPr>
            <a:lvl6pPr marL="1785550" indent="0">
              <a:buNone/>
              <a:defRPr sz="1251" b="1"/>
            </a:lvl6pPr>
            <a:lvl7pPr marL="2142661" indent="0">
              <a:buNone/>
              <a:defRPr sz="1251" b="1"/>
            </a:lvl7pPr>
            <a:lvl8pPr marL="2499770" indent="0">
              <a:buNone/>
              <a:defRPr sz="1251" b="1"/>
            </a:lvl8pPr>
            <a:lvl9pPr marL="2856879" indent="0">
              <a:buNone/>
              <a:defRPr sz="1251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102" y="2170138"/>
            <a:ext cx="3976511" cy="3939761"/>
          </a:xfrm>
        </p:spPr>
        <p:txBody>
          <a:bodyPr/>
          <a:lstStyle>
            <a:lvl1pPr>
              <a:defRPr sz="1875"/>
            </a:lvl1pPr>
            <a:lvl2pPr>
              <a:defRPr sz="1563"/>
            </a:lvl2pPr>
            <a:lvl3pPr>
              <a:defRPr sz="1407"/>
            </a:lvl3pPr>
            <a:lvl4pPr>
              <a:defRPr sz="1251"/>
            </a:lvl4pPr>
            <a:lvl5pPr>
              <a:defRPr sz="1251"/>
            </a:lvl5pPr>
            <a:lvl6pPr>
              <a:defRPr sz="1251"/>
            </a:lvl6pPr>
            <a:lvl7pPr>
              <a:defRPr sz="1251"/>
            </a:lvl7pPr>
            <a:lvl8pPr>
              <a:defRPr sz="1251"/>
            </a:lvl8pPr>
            <a:lvl9pPr>
              <a:defRPr sz="1251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687" y="1531667"/>
            <a:ext cx="3977751" cy="638473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110" indent="0">
              <a:buNone/>
              <a:defRPr sz="1563" b="1"/>
            </a:lvl2pPr>
            <a:lvl3pPr marL="714221" indent="0">
              <a:buNone/>
              <a:defRPr sz="1407" b="1"/>
            </a:lvl3pPr>
            <a:lvl4pPr marL="1071331" indent="0">
              <a:buNone/>
              <a:defRPr sz="1251" b="1"/>
            </a:lvl4pPr>
            <a:lvl5pPr marL="1428440" indent="0">
              <a:buNone/>
              <a:defRPr sz="1251" b="1"/>
            </a:lvl5pPr>
            <a:lvl6pPr marL="1785550" indent="0">
              <a:buNone/>
              <a:defRPr sz="1251" b="1"/>
            </a:lvl6pPr>
            <a:lvl7pPr marL="2142661" indent="0">
              <a:buNone/>
              <a:defRPr sz="1251" b="1"/>
            </a:lvl7pPr>
            <a:lvl8pPr marL="2499770" indent="0">
              <a:buNone/>
              <a:defRPr sz="1251" b="1"/>
            </a:lvl8pPr>
            <a:lvl9pPr marL="2856879" indent="0">
              <a:buNone/>
              <a:defRPr sz="1251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687" y="2170138"/>
            <a:ext cx="3977751" cy="3939761"/>
          </a:xfrm>
        </p:spPr>
        <p:txBody>
          <a:bodyPr/>
          <a:lstStyle>
            <a:lvl1pPr>
              <a:defRPr sz="1875"/>
            </a:lvl1pPr>
            <a:lvl2pPr>
              <a:defRPr sz="1563"/>
            </a:lvl2pPr>
            <a:lvl3pPr>
              <a:defRPr sz="1407"/>
            </a:lvl3pPr>
            <a:lvl4pPr>
              <a:defRPr sz="1251"/>
            </a:lvl4pPr>
            <a:lvl5pPr>
              <a:defRPr sz="1251"/>
            </a:lvl5pPr>
            <a:lvl6pPr>
              <a:defRPr sz="1251"/>
            </a:lvl6pPr>
            <a:lvl7pPr>
              <a:defRPr sz="1251"/>
            </a:lvl7pPr>
            <a:lvl8pPr>
              <a:defRPr sz="1251"/>
            </a:lvl8pPr>
            <a:lvl9pPr>
              <a:defRPr sz="1251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7638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790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4787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01" y="273153"/>
            <a:ext cx="2960994" cy="1157964"/>
          </a:xfrm>
        </p:spPr>
        <p:txBody>
          <a:bodyPr anchor="b"/>
          <a:lstStyle>
            <a:lvl1pPr algn="l">
              <a:defRPr sz="1563" b="1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973" y="273157"/>
            <a:ext cx="5030467" cy="5836745"/>
          </a:xfrm>
        </p:spPr>
        <p:txBody>
          <a:bodyPr/>
          <a:lstStyle>
            <a:lvl1pPr>
              <a:defRPr sz="2500"/>
            </a:lvl1pPr>
            <a:lvl2pPr>
              <a:defRPr sz="2187"/>
            </a:lvl2pPr>
            <a:lvl3pPr>
              <a:defRPr sz="1875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101" y="1431117"/>
            <a:ext cx="2960994" cy="4678781"/>
          </a:xfrm>
        </p:spPr>
        <p:txBody>
          <a:bodyPr/>
          <a:lstStyle>
            <a:lvl1pPr marL="0" indent="0">
              <a:buNone/>
              <a:defRPr sz="1095"/>
            </a:lvl1pPr>
            <a:lvl2pPr marL="357110" indent="0">
              <a:buNone/>
              <a:defRPr sz="937"/>
            </a:lvl2pPr>
            <a:lvl3pPr marL="714221" indent="0">
              <a:buNone/>
              <a:defRPr sz="781"/>
            </a:lvl3pPr>
            <a:lvl4pPr marL="1071331" indent="0">
              <a:buNone/>
              <a:defRPr sz="703"/>
            </a:lvl4pPr>
            <a:lvl5pPr marL="1428440" indent="0">
              <a:buNone/>
              <a:defRPr sz="703"/>
            </a:lvl5pPr>
            <a:lvl6pPr marL="1785550" indent="0">
              <a:buNone/>
              <a:defRPr sz="703"/>
            </a:lvl6pPr>
            <a:lvl7pPr marL="2142661" indent="0">
              <a:buNone/>
              <a:defRPr sz="703"/>
            </a:lvl7pPr>
            <a:lvl8pPr marL="2499770" indent="0">
              <a:buNone/>
              <a:defRPr sz="703"/>
            </a:lvl8pPr>
            <a:lvl9pPr marL="2856879" indent="0">
              <a:buNone/>
              <a:defRPr sz="703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337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447" y="4787707"/>
            <a:ext cx="5398731" cy="566414"/>
          </a:xfrm>
        </p:spPr>
        <p:txBody>
          <a:bodyPr anchor="b"/>
          <a:lstStyle>
            <a:lvl1pPr algn="l">
              <a:defRPr sz="1563" b="1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4447" y="611665"/>
            <a:ext cx="5398731" cy="4103987"/>
          </a:xfrm>
        </p:spPr>
        <p:txBody>
          <a:bodyPr/>
          <a:lstStyle>
            <a:lvl1pPr marL="0" indent="0">
              <a:buNone/>
              <a:defRPr sz="2500"/>
            </a:lvl1pPr>
            <a:lvl2pPr marL="357110" indent="0">
              <a:buNone/>
              <a:defRPr sz="2187"/>
            </a:lvl2pPr>
            <a:lvl3pPr marL="714221" indent="0">
              <a:buNone/>
              <a:defRPr sz="1875"/>
            </a:lvl3pPr>
            <a:lvl4pPr marL="1071331" indent="0">
              <a:buNone/>
              <a:defRPr sz="1563"/>
            </a:lvl4pPr>
            <a:lvl5pPr marL="1428440" indent="0">
              <a:buNone/>
              <a:defRPr sz="1563"/>
            </a:lvl5pPr>
            <a:lvl6pPr marL="1785550" indent="0">
              <a:buNone/>
              <a:defRPr sz="1563"/>
            </a:lvl6pPr>
            <a:lvl7pPr marL="2142661" indent="0">
              <a:buNone/>
              <a:defRPr sz="1563"/>
            </a:lvl7pPr>
            <a:lvl8pPr marL="2499770" indent="0">
              <a:buNone/>
              <a:defRPr sz="1563"/>
            </a:lvl8pPr>
            <a:lvl9pPr marL="2856879" indent="0">
              <a:buNone/>
              <a:defRPr sz="1563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447" y="5354125"/>
            <a:ext cx="5398731" cy="802699"/>
          </a:xfrm>
        </p:spPr>
        <p:txBody>
          <a:bodyPr/>
          <a:lstStyle>
            <a:lvl1pPr marL="0" indent="0">
              <a:buNone/>
              <a:defRPr sz="1095"/>
            </a:lvl1pPr>
            <a:lvl2pPr marL="357110" indent="0">
              <a:buNone/>
              <a:defRPr sz="937"/>
            </a:lvl2pPr>
            <a:lvl3pPr marL="714221" indent="0">
              <a:buNone/>
              <a:defRPr sz="781"/>
            </a:lvl3pPr>
            <a:lvl4pPr marL="1071331" indent="0">
              <a:buNone/>
              <a:defRPr sz="703"/>
            </a:lvl4pPr>
            <a:lvl5pPr marL="1428440" indent="0">
              <a:buNone/>
              <a:defRPr sz="703"/>
            </a:lvl5pPr>
            <a:lvl6pPr marL="1785550" indent="0">
              <a:buNone/>
              <a:defRPr sz="703"/>
            </a:lvl6pPr>
            <a:lvl7pPr marL="2142661" indent="0">
              <a:buNone/>
              <a:defRPr sz="703"/>
            </a:lvl7pPr>
            <a:lvl8pPr marL="2499770" indent="0">
              <a:buNone/>
              <a:defRPr sz="703"/>
            </a:lvl8pPr>
            <a:lvl9pPr marL="2856879" indent="0">
              <a:buNone/>
              <a:defRPr sz="703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78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0" y="364196"/>
            <a:ext cx="7762102" cy="1322188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9891" y="1676882"/>
            <a:ext cx="3807226" cy="82181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9891" y="2498697"/>
            <a:ext cx="3807226" cy="3675206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56016" y="1676882"/>
            <a:ext cx="3825976" cy="821814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56016" y="2498697"/>
            <a:ext cx="3825976" cy="3675206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BC9B7-C6DB-4A94-BE2F-90D5259DD5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976" fontAlgn="base">
              <a:spcBef>
                <a:spcPct val="0"/>
              </a:spcBef>
              <a:spcAft>
                <a:spcPct val="0"/>
              </a:spcAft>
              <a:defRPr/>
            </a:pPr>
            <a:fld id="{951DD46F-03F1-44F5-BD14-46E10F8DCB6C}" type="slidenum">
              <a:rPr lang="en-US" smtClean="0">
                <a:ea typeface="ＭＳ Ｐゴシック" panose="020B0600070205080204" pitchFamily="34" charset="-128"/>
              </a:rPr>
              <a:pPr defTabSz="4499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17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E489-CF5D-465C-84BF-AC4197995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2" y="456036"/>
            <a:ext cx="2902585" cy="1596126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825976" y="984911"/>
            <a:ext cx="4556016" cy="4861216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892" y="2052163"/>
            <a:ext cx="2902585" cy="3801883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1F336-CFB6-413F-A7E1-85F56380B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1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9892" y="456036"/>
            <a:ext cx="2902585" cy="1596126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825976" y="984911"/>
            <a:ext cx="4556016" cy="4861216"/>
          </a:xfrm>
        </p:spPr>
        <p:txBody>
          <a:bodyPr/>
          <a:lstStyle>
            <a:lvl1pPr marL="0" indent="0">
              <a:buNone/>
              <a:defRPr sz="2362"/>
            </a:lvl1pPr>
            <a:lvl2pPr marL="337505" indent="0">
              <a:buNone/>
              <a:defRPr sz="2067"/>
            </a:lvl2pPr>
            <a:lvl3pPr marL="675010" indent="0">
              <a:buNone/>
              <a:defRPr sz="1772"/>
            </a:lvl3pPr>
            <a:lvl4pPr marL="1012515" indent="0">
              <a:buNone/>
              <a:defRPr sz="1476"/>
            </a:lvl4pPr>
            <a:lvl5pPr marL="1350020" indent="0">
              <a:buNone/>
              <a:defRPr sz="1476"/>
            </a:lvl5pPr>
            <a:lvl6pPr marL="1687525" indent="0">
              <a:buNone/>
              <a:defRPr sz="1476"/>
            </a:lvl6pPr>
            <a:lvl7pPr marL="2025030" indent="0">
              <a:buNone/>
              <a:defRPr sz="1476"/>
            </a:lvl7pPr>
            <a:lvl8pPr marL="2362535" indent="0">
              <a:buNone/>
              <a:defRPr sz="1476"/>
            </a:lvl8pPr>
            <a:lvl9pPr marL="2700040" indent="0">
              <a:buNone/>
              <a:defRPr sz="1476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19892" y="2052163"/>
            <a:ext cx="2902585" cy="3801883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Hille Voolaid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BE57-F08E-4F02-AB47-48B22653B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618718" y="364196"/>
            <a:ext cx="776210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18718" y="1820978"/>
            <a:ext cx="776210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618718" y="6340168"/>
            <a:ext cx="202489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2981097" y="6340168"/>
            <a:ext cx="303734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355924" y="6340168"/>
            <a:ext cx="202489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A381F52-A3C4-44E6-9225-0B084BA5802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775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7501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53" indent="-168753" algn="l" defTabSz="67501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76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6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77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27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78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28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79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0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1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1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2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2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03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53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04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94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 kern="1200">
          <a:solidFill>
            <a:srgbClr val="000000"/>
          </a:solidFill>
          <a:latin typeface="+mj-lt"/>
          <a:ea typeface="+mj-ea"/>
          <a:cs typeface="+mj-cs"/>
        </a:defRPr>
      </a:lvl1pPr>
      <a:lvl2pPr marL="580318" indent="-22319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892797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249916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1607035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1964154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321273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2678392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035511" indent="-178559" algn="l" defTabSz="35091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267839" indent="-267839" algn="l" defTabSz="350919" rtl="0" eaLnBrk="1" fontAlgn="base" hangingPunct="1">
        <a:lnSpc>
          <a:spcPct val="110000"/>
        </a:lnSpc>
        <a:spcBef>
          <a:spcPct val="0"/>
        </a:spcBef>
        <a:spcAft>
          <a:spcPts val="1104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580318" indent="-223199" algn="l" defTabSz="350919" rtl="0" eaLnBrk="1" fontAlgn="base" hangingPunct="1">
        <a:lnSpc>
          <a:spcPct val="110000"/>
        </a:lnSpc>
        <a:spcBef>
          <a:spcPct val="0"/>
        </a:spcBef>
        <a:spcAft>
          <a:spcPts val="889"/>
        </a:spcAft>
        <a:buClr>
          <a:srgbClr val="000000"/>
        </a:buClr>
        <a:buSzPct val="100000"/>
        <a:buFont typeface="Times New Roman" panose="02020603050405020304" pitchFamily="18" charset="0"/>
        <a:defRPr sz="2187" kern="1200">
          <a:solidFill>
            <a:srgbClr val="000000"/>
          </a:solidFill>
          <a:latin typeface="+mn-lt"/>
          <a:ea typeface="+mn-ea"/>
          <a:cs typeface="+mn-cs"/>
        </a:defRPr>
      </a:lvl2pPr>
      <a:lvl3pPr marL="892797" indent="-178559" algn="l" defTabSz="350919" rtl="0" eaLnBrk="1" fontAlgn="base" hangingPunct="1">
        <a:lnSpc>
          <a:spcPct val="110000"/>
        </a:lnSpc>
        <a:spcBef>
          <a:spcPct val="0"/>
        </a:spcBef>
        <a:spcAft>
          <a:spcPts val="664"/>
        </a:spcAft>
        <a:buClr>
          <a:srgbClr val="000000"/>
        </a:buClr>
        <a:buSzPct val="100000"/>
        <a:buFont typeface="Times New Roman" panose="02020603050405020304" pitchFamily="18" charset="0"/>
        <a:defRPr sz="1875" kern="1200">
          <a:solidFill>
            <a:srgbClr val="000000"/>
          </a:solidFill>
          <a:latin typeface="+mn-lt"/>
          <a:ea typeface="+mn-ea"/>
          <a:cs typeface="+mn-cs"/>
        </a:defRPr>
      </a:lvl3pPr>
      <a:lvl4pPr marL="1249916" indent="-178559" algn="l" defTabSz="350919" rtl="0" eaLnBrk="1" fontAlgn="base" hangingPunct="1">
        <a:lnSpc>
          <a:spcPct val="110000"/>
        </a:lnSpc>
        <a:spcBef>
          <a:spcPct val="0"/>
        </a:spcBef>
        <a:spcAft>
          <a:spcPts val="449"/>
        </a:spcAft>
        <a:buClr>
          <a:srgbClr val="000000"/>
        </a:buClr>
        <a:buSzPct val="100000"/>
        <a:buFont typeface="Times New Roman" panose="02020603050405020304" pitchFamily="18" charset="0"/>
        <a:defRPr sz="1562" kern="1200">
          <a:solidFill>
            <a:srgbClr val="000000"/>
          </a:solidFill>
          <a:latin typeface="+mn-lt"/>
          <a:ea typeface="+mn-ea"/>
          <a:cs typeface="+mn-cs"/>
        </a:defRPr>
      </a:lvl4pPr>
      <a:lvl5pPr marL="1607035" indent="-178559" algn="l" defTabSz="350919" rtl="0" eaLnBrk="1" fontAlgn="base" hangingPunct="1">
        <a:lnSpc>
          <a:spcPct val="110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anose="02020603050405020304" pitchFamily="18" charset="0"/>
        <a:defRPr sz="1562" kern="1200">
          <a:solidFill>
            <a:srgbClr val="000000"/>
          </a:solidFill>
          <a:latin typeface="+mn-lt"/>
          <a:ea typeface="+mn-ea"/>
          <a:cs typeface="+mn-cs"/>
        </a:defRPr>
      </a:lvl5pPr>
      <a:lvl6pPr marL="1964154" indent="-178559" algn="l" defTabSz="714238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321273" indent="-178559" algn="l" defTabSz="714238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678392" indent="-178559" algn="l" defTabSz="714238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3035511" indent="-178559" algn="l" defTabSz="714238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1pPr>
      <a:lvl2pPr marL="357119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2pPr>
      <a:lvl3pPr marL="714238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071357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28476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85595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142714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99832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856951" algn="l" defTabSz="714238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8244185" y="4"/>
            <a:ext cx="431030" cy="683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33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 kern="1200">
          <a:solidFill>
            <a:srgbClr val="000000"/>
          </a:solidFill>
          <a:latin typeface="+mj-lt"/>
          <a:ea typeface="+mj-ea"/>
          <a:cs typeface="+mj-cs"/>
        </a:defRPr>
      </a:lvl1pPr>
      <a:lvl2pPr marL="580304" indent="-223193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892775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249885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1606994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1964106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321215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2678325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035435" indent="-178554" algn="l" defTabSz="350910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52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267832" indent="-267832" algn="l" defTabSz="350910" rtl="0" eaLnBrk="1" fontAlgn="base" hangingPunct="1">
        <a:lnSpc>
          <a:spcPct val="110000"/>
        </a:lnSpc>
        <a:spcBef>
          <a:spcPct val="0"/>
        </a:spcBef>
        <a:spcAft>
          <a:spcPts val="1104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580304" indent="-223193" algn="l" defTabSz="350910" rtl="0" eaLnBrk="1" fontAlgn="base" hangingPunct="1">
        <a:lnSpc>
          <a:spcPct val="110000"/>
        </a:lnSpc>
        <a:spcBef>
          <a:spcPct val="0"/>
        </a:spcBef>
        <a:spcAft>
          <a:spcPts val="889"/>
        </a:spcAft>
        <a:buClr>
          <a:srgbClr val="000000"/>
        </a:buClr>
        <a:buSzPct val="100000"/>
        <a:buFont typeface="Times New Roman" panose="02020603050405020304" pitchFamily="18" charset="0"/>
        <a:defRPr sz="2187" kern="1200">
          <a:solidFill>
            <a:srgbClr val="000000"/>
          </a:solidFill>
          <a:latin typeface="+mn-lt"/>
          <a:ea typeface="+mn-ea"/>
          <a:cs typeface="+mn-cs"/>
        </a:defRPr>
      </a:lvl2pPr>
      <a:lvl3pPr marL="892775" indent="-178554" algn="l" defTabSz="350910" rtl="0" eaLnBrk="1" fontAlgn="base" hangingPunct="1">
        <a:lnSpc>
          <a:spcPct val="110000"/>
        </a:lnSpc>
        <a:spcBef>
          <a:spcPct val="0"/>
        </a:spcBef>
        <a:spcAft>
          <a:spcPts val="664"/>
        </a:spcAft>
        <a:buClr>
          <a:srgbClr val="000000"/>
        </a:buClr>
        <a:buSzPct val="100000"/>
        <a:buFont typeface="Times New Roman" panose="02020603050405020304" pitchFamily="18" charset="0"/>
        <a:defRPr sz="1875" kern="1200">
          <a:solidFill>
            <a:srgbClr val="000000"/>
          </a:solidFill>
          <a:latin typeface="+mn-lt"/>
          <a:ea typeface="+mn-ea"/>
          <a:cs typeface="+mn-cs"/>
        </a:defRPr>
      </a:lvl3pPr>
      <a:lvl4pPr marL="1249885" indent="-178554" algn="l" defTabSz="350910" rtl="0" eaLnBrk="1" fontAlgn="base" hangingPunct="1">
        <a:lnSpc>
          <a:spcPct val="110000"/>
        </a:lnSpc>
        <a:spcBef>
          <a:spcPct val="0"/>
        </a:spcBef>
        <a:spcAft>
          <a:spcPts val="449"/>
        </a:spcAft>
        <a:buClr>
          <a:srgbClr val="000000"/>
        </a:buClr>
        <a:buSzPct val="100000"/>
        <a:buFont typeface="Times New Roman" panose="02020603050405020304" pitchFamily="18" charset="0"/>
        <a:defRPr sz="1563" kern="1200">
          <a:solidFill>
            <a:srgbClr val="000000"/>
          </a:solidFill>
          <a:latin typeface="+mn-lt"/>
          <a:ea typeface="+mn-ea"/>
          <a:cs typeface="+mn-cs"/>
        </a:defRPr>
      </a:lvl4pPr>
      <a:lvl5pPr marL="1606994" indent="-178554" algn="l" defTabSz="350910" rtl="0" eaLnBrk="1" fontAlgn="base" hangingPunct="1">
        <a:lnSpc>
          <a:spcPct val="110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anose="02020603050405020304" pitchFamily="18" charset="0"/>
        <a:defRPr sz="1563" kern="1200">
          <a:solidFill>
            <a:srgbClr val="000000"/>
          </a:solidFill>
          <a:latin typeface="+mn-lt"/>
          <a:ea typeface="+mn-ea"/>
          <a:cs typeface="+mn-cs"/>
        </a:defRPr>
      </a:lvl5pPr>
      <a:lvl6pPr marL="1964106" indent="-178554" algn="l" defTabSz="714221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321215" indent="-178554" algn="l" defTabSz="714221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678325" indent="-178554" algn="l" defTabSz="714221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3035435" indent="-178554" algn="l" defTabSz="714221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11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221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1331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844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555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2661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49977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6879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101" y="273154"/>
            <a:ext cx="8099336" cy="1141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101" y="1595344"/>
            <a:ext cx="8099336" cy="4514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102" y="6339481"/>
            <a:ext cx="2099232" cy="365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5072" y="6339481"/>
            <a:ext cx="2849398" cy="365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Hille Voolaid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0206" y="6339481"/>
            <a:ext cx="2099232" cy="365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46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sldNum="0" hdr="0" ftr="0" dt="0"/>
  <p:txStyles>
    <p:titleStyle>
      <a:lvl1pPr algn="ctr" defTabSz="714221" rtl="0" eaLnBrk="1" latinLnBrk="0" hangingPunct="1">
        <a:spcBef>
          <a:spcPct val="0"/>
        </a:spcBef>
        <a:buNone/>
        <a:defRPr sz="34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32" indent="-267832" algn="l" defTabSz="71422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0304" indent="-223193" algn="l" defTabSz="714221" rtl="0" eaLnBrk="1" latinLnBrk="0" hangingPunct="1">
        <a:spcBef>
          <a:spcPct val="20000"/>
        </a:spcBef>
        <a:buFont typeface="Arial" pitchFamily="34" charset="0"/>
        <a:buChar char="–"/>
        <a:defRPr sz="2187" kern="1200">
          <a:solidFill>
            <a:schemeClr val="tx1"/>
          </a:solidFill>
          <a:latin typeface="+mn-lt"/>
          <a:ea typeface="+mn-ea"/>
          <a:cs typeface="+mn-cs"/>
        </a:defRPr>
      </a:lvl2pPr>
      <a:lvl3pPr marL="892775" indent="-178554" algn="l" defTabSz="714221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49885" indent="-178554" algn="l" defTabSz="714221" rtl="0" eaLnBrk="1" latinLnBrk="0" hangingPunct="1">
        <a:spcBef>
          <a:spcPct val="20000"/>
        </a:spcBef>
        <a:buFont typeface="Arial" pitchFamily="34" charset="0"/>
        <a:buChar char="–"/>
        <a:defRPr sz="1563" kern="1200">
          <a:solidFill>
            <a:schemeClr val="tx1"/>
          </a:solidFill>
          <a:latin typeface="+mn-lt"/>
          <a:ea typeface="+mn-ea"/>
          <a:cs typeface="+mn-cs"/>
        </a:defRPr>
      </a:lvl4pPr>
      <a:lvl5pPr marL="1606994" indent="-178554" algn="l" defTabSz="714221" rtl="0" eaLnBrk="1" latinLnBrk="0" hangingPunct="1">
        <a:spcBef>
          <a:spcPct val="20000"/>
        </a:spcBef>
        <a:buFont typeface="Arial" pitchFamily="34" charset="0"/>
        <a:buChar char="»"/>
        <a:defRPr sz="1563" kern="1200">
          <a:solidFill>
            <a:schemeClr val="tx1"/>
          </a:solidFill>
          <a:latin typeface="+mn-lt"/>
          <a:ea typeface="+mn-ea"/>
          <a:cs typeface="+mn-cs"/>
        </a:defRPr>
      </a:lvl5pPr>
      <a:lvl6pPr marL="1964106" indent="-178554" algn="l" defTabSz="714221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321215" indent="-178554" algn="l" defTabSz="714221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678325" indent="-178554" algn="l" defTabSz="714221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3035435" indent="-178554" algn="l" defTabSz="714221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11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221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1331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844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555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2661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499770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6879" algn="l" defTabSz="71422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.ee/et/valishindamine" TargetMode="External"/><Relationship Id="rId2" Type="http://schemas.openxmlformats.org/officeDocument/2006/relationships/hyperlink" Target="https://www.hm.ee/et/tegevused/valishindamine/jarelevalve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hm.ee/sites/default/files/arengukava_pohimotted_ja_meetodid_09_01_2019.pdf" TargetMode="External"/><Relationship Id="rId4" Type="http://schemas.openxmlformats.org/officeDocument/2006/relationships/hyperlink" Target="https://www.hm.ee/et/tegevused/valishindamine/sisehindamin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.ee/sites/default/files/juhend_dokumentide_vormistamiseks_uldhariduskoolides_november_2018.docx" TargetMode="External"/><Relationship Id="rId2" Type="http://schemas.openxmlformats.org/officeDocument/2006/relationships/hyperlink" Target="https://www.hm.ee/et/valishindamine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hm.ee/sites/default/files/juhend_dokumentide_vormistamiseks_koolieelsetes_lasteasutustes_november_2018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22012019007" TargetMode="Externa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01032019002" TargetMode="Externa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m.ee/sites/default/files/juhend.pdf" TargetMode="Externa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tsekoda.e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3363346" TargetMode="Externa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06122014001" TargetMode="Externa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igiteataja.ee/akt/129062012001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korruptsioon.e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hm.ee/sites/default/files/korruptsiooniennetuse_juhis_2019.pdf" TargetMode="External"/><Relationship Id="rId5" Type="http://schemas.openxmlformats.org/officeDocument/2006/relationships/hyperlink" Target="https://www.hm.ee/sites/default/files/korruptsiooniennetuse_juhis_0.pdf" TargetMode="External"/><Relationship Id="rId4" Type="http://schemas.openxmlformats.org/officeDocument/2006/relationships/hyperlink" Target="http://www.korruptsioon.ee/et/hariduse-valdkonna-korruptsiooniriskid-ja-pettus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.ee/sites/default/files/korruptsiooniennetuse_juhis_201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ruptsioon.ee/et/huvide-konflikt/kingitused" TargetMode="External"/><Relationship Id="rId2" Type="http://schemas.openxmlformats.org/officeDocument/2006/relationships/hyperlink" Target="https://www.rahandusministeerium.ee/sites/default/files/avalikustamiseks_teenistusulesannetega_seotud_kingituste_ja_soodustuste_hea_tava.pdf" TargetMode="Externa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sei.ee/et/juhend/ennetusalased-materjalid/korruptsio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.ee/est/toosuhted-toovaidlus/toovaidluste-lahendamine/toovaidluste-lahendamine/" TargetMode="Externa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siseveeb.hm.ee/inimesed/Lehed/HTM-tunnustab.aspx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riigiteataja.ee/akt/123032015108#para66b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063344" y="2772197"/>
            <a:ext cx="7368292" cy="1800000"/>
          </a:xfrm>
        </p:spPr>
        <p:txBody>
          <a:bodyPr/>
          <a:lstStyle/>
          <a:p>
            <a:pPr algn="ctr"/>
            <a:r>
              <a:rPr lang="et-EE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Õppeasutuste</a:t>
            </a:r>
            <a:br>
              <a:rPr lang="et-EE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välishindamine</a:t>
            </a:r>
            <a:r>
              <a:rPr lang="et-EE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Õppeaasta 2019/2020</a:t>
            </a:r>
            <a:br>
              <a:rPr lang="et-EE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defTabSz="914377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dirty="0">
              <a:solidFill>
                <a:srgbClr val="FFFFFF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707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899989"/>
            <a:ext cx="8111204" cy="5327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0">
              <a:spcAft>
                <a:spcPts val="0"/>
              </a:spcAft>
              <a:buNone/>
            </a:pPr>
            <a:r>
              <a:rPr lang="et-EE" sz="2000" b="1" dirty="0" smtClean="0">
                <a:solidFill>
                  <a:srgbClr val="0033CC"/>
                </a:solidFill>
                <a:cs typeface="Times New Roman" pitchFamily="18"/>
              </a:rPr>
              <a:t>Üldhariduskool</a:t>
            </a:r>
            <a:endParaRPr lang="et-EE" sz="2000" dirty="0">
              <a:solidFill>
                <a:srgbClr val="0033CC"/>
              </a:solidFill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000" dirty="0">
                <a:cs typeface="Times New Roman" pitchFamily="18"/>
              </a:rPr>
              <a:t>Üldhariduskool  avalikustab kooli </a:t>
            </a:r>
            <a:r>
              <a:rPr lang="et-EE" sz="2000" b="1" dirty="0">
                <a:solidFill>
                  <a:srgbClr val="0033CC"/>
                </a:solidFill>
                <a:cs typeface="Times New Roman" pitchFamily="18"/>
              </a:rPr>
              <a:t>õppekava, põhimääruse, arengukava, kodukorra </a:t>
            </a:r>
            <a:r>
              <a:rPr lang="et-EE" sz="2000" dirty="0">
                <a:cs typeface="Times New Roman" pitchFamily="18"/>
              </a:rPr>
              <a:t>ja </a:t>
            </a:r>
            <a:r>
              <a:rPr lang="et-EE" sz="2000" b="1" dirty="0">
                <a:solidFill>
                  <a:srgbClr val="0033CC"/>
                </a:solidFill>
                <a:cs typeface="Times New Roman" pitchFamily="18"/>
              </a:rPr>
              <a:t>õpilaskodu kodukorra </a:t>
            </a:r>
            <a:r>
              <a:rPr lang="et-EE" sz="2000" dirty="0">
                <a:cs typeface="Times New Roman" pitchFamily="18"/>
              </a:rPr>
              <a:t>oma veebilehel ja loob koolis võimalused nendega tutvumiseks paberil (PGS § 69</a:t>
            </a:r>
            <a:r>
              <a:rPr lang="et-EE" sz="2000" dirty="0" smtClean="0">
                <a:cs typeface="Times New Roman" pitchFamily="18"/>
              </a:rPr>
              <a:t>).</a:t>
            </a:r>
          </a:p>
          <a:p>
            <a:pPr marL="108000" lvl="0" indent="0">
              <a:spcAft>
                <a:spcPts val="0"/>
              </a:spcAft>
              <a:buNone/>
            </a:pPr>
            <a:endParaRPr lang="et-EE" sz="2000" dirty="0"/>
          </a:p>
          <a:p>
            <a:pPr marL="108000" lvl="0" indent="0">
              <a:spcAft>
                <a:spcPts val="0"/>
              </a:spcAft>
              <a:buNone/>
            </a:pPr>
            <a:r>
              <a:rPr lang="fi-FI" sz="2000" dirty="0" smtClean="0"/>
              <a:t>Kool </a:t>
            </a:r>
            <a:r>
              <a:rPr lang="fi-FI" sz="2000" dirty="0" err="1"/>
              <a:t>avalikustab</a:t>
            </a:r>
            <a:r>
              <a:rPr lang="fi-FI" sz="2000" dirty="0"/>
              <a:t> </a:t>
            </a:r>
            <a:r>
              <a:rPr lang="fi-FI" sz="2000" dirty="0" err="1"/>
              <a:t>kooli</a:t>
            </a:r>
            <a:r>
              <a:rPr lang="fi-FI" sz="2000" dirty="0"/>
              <a:t> </a:t>
            </a:r>
            <a:r>
              <a:rPr lang="fi-FI" sz="2000" b="1" dirty="0" err="1">
                <a:solidFill>
                  <a:srgbClr val="0033CC"/>
                </a:solidFill>
              </a:rPr>
              <a:t>vastuvõtu</a:t>
            </a:r>
            <a:r>
              <a:rPr lang="fi-FI" sz="2000" b="1" dirty="0"/>
              <a:t> </a:t>
            </a:r>
            <a:r>
              <a:rPr lang="fi-FI" sz="2000" b="1" dirty="0" err="1">
                <a:solidFill>
                  <a:srgbClr val="0033CC"/>
                </a:solidFill>
              </a:rPr>
              <a:t>tingimused</a:t>
            </a:r>
            <a:r>
              <a:rPr lang="fi-FI" sz="2000" b="1" dirty="0"/>
              <a:t> ja </a:t>
            </a:r>
            <a:r>
              <a:rPr lang="fi-FI" sz="2000" b="1" dirty="0" err="1">
                <a:solidFill>
                  <a:srgbClr val="0033CC"/>
                </a:solidFill>
              </a:rPr>
              <a:t>korra</a:t>
            </a:r>
            <a:r>
              <a:rPr lang="fi-FI" sz="2000" b="1" dirty="0"/>
              <a:t> </a:t>
            </a:r>
            <a:r>
              <a:rPr lang="fi-FI" sz="2000" dirty="0" err="1"/>
              <a:t>ning</a:t>
            </a:r>
            <a:r>
              <a:rPr lang="fi-FI" sz="2000" dirty="0"/>
              <a:t> </a:t>
            </a:r>
            <a:r>
              <a:rPr lang="fi-FI" sz="2000" dirty="0" err="1"/>
              <a:t>kooli</a:t>
            </a:r>
            <a:r>
              <a:rPr lang="fi-FI" sz="2000" dirty="0"/>
              <a:t> </a:t>
            </a:r>
            <a:r>
              <a:rPr lang="fi-FI" sz="2000" dirty="0" err="1"/>
              <a:t>üle</a:t>
            </a:r>
            <a:r>
              <a:rPr lang="fi-FI" sz="2000" dirty="0"/>
              <a:t> </a:t>
            </a:r>
            <a:r>
              <a:rPr lang="fi-FI" sz="2000" b="1" dirty="0" err="1">
                <a:solidFill>
                  <a:srgbClr val="0033CC"/>
                </a:solidFill>
              </a:rPr>
              <a:t>haldusjärelevalvet</a:t>
            </a:r>
            <a:r>
              <a:rPr lang="fi-FI" sz="2000" dirty="0">
                <a:solidFill>
                  <a:srgbClr val="0033CC"/>
                </a:solidFill>
              </a:rPr>
              <a:t> </a:t>
            </a:r>
            <a:r>
              <a:rPr lang="fi-FI" sz="2000" dirty="0" err="1">
                <a:solidFill>
                  <a:srgbClr val="0033CC"/>
                </a:solidFill>
              </a:rPr>
              <a:t>teostavate</a:t>
            </a:r>
            <a:r>
              <a:rPr lang="fi-FI" sz="2000" dirty="0">
                <a:solidFill>
                  <a:srgbClr val="0033CC"/>
                </a:solidFill>
              </a:rPr>
              <a:t> </a:t>
            </a:r>
            <a:r>
              <a:rPr lang="fi-FI" sz="2000" dirty="0" err="1">
                <a:solidFill>
                  <a:srgbClr val="0033CC"/>
                </a:solidFill>
              </a:rPr>
              <a:t>asutuste</a:t>
            </a:r>
            <a:r>
              <a:rPr lang="fi-FI" sz="2000" dirty="0">
                <a:solidFill>
                  <a:srgbClr val="0033CC"/>
                </a:solidFill>
              </a:rPr>
              <a:t> </a:t>
            </a:r>
            <a:r>
              <a:rPr lang="fi-FI" sz="2000" b="1" dirty="0" err="1">
                <a:solidFill>
                  <a:srgbClr val="0033CC"/>
                </a:solidFill>
              </a:rPr>
              <a:t>kontaktandmed</a:t>
            </a:r>
            <a:r>
              <a:rPr lang="fi-FI" sz="2000" dirty="0">
                <a:solidFill>
                  <a:srgbClr val="0033CC"/>
                </a:solidFill>
              </a:rPr>
              <a:t> </a:t>
            </a:r>
            <a:r>
              <a:rPr lang="fi-FI" sz="2000" dirty="0"/>
              <a:t>oma </a:t>
            </a:r>
            <a:r>
              <a:rPr lang="fi-FI" sz="2000" dirty="0" err="1"/>
              <a:t>veebilehel</a:t>
            </a:r>
            <a:r>
              <a:rPr lang="fi-FI" sz="2000" dirty="0" smtClean="0"/>
              <a:t>.</a:t>
            </a:r>
            <a:r>
              <a:rPr lang="et-EE" sz="2000" dirty="0" smtClean="0"/>
              <a:t> (PGS § 55 lg 2)</a:t>
            </a: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000" dirty="0" smtClean="0"/>
              <a:t>Kooli </a:t>
            </a:r>
            <a:r>
              <a:rPr lang="et-EE" sz="2000" dirty="0"/>
              <a:t>direktor korraldab </a:t>
            </a:r>
            <a:r>
              <a:rPr lang="et-EE" sz="2000" b="1" dirty="0">
                <a:solidFill>
                  <a:srgbClr val="0033CC"/>
                </a:solidFill>
              </a:rPr>
              <a:t>arengukava</a:t>
            </a:r>
            <a:r>
              <a:rPr lang="et-EE" sz="2000" dirty="0"/>
              <a:t> avalikustamise kooli veebilehel</a:t>
            </a:r>
            <a:r>
              <a:rPr lang="et-EE" sz="2000" dirty="0" smtClean="0"/>
              <a:t>. (PGS § 67  lg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t-EE" sz="2000" dirty="0" smtClean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Informatsioon </a:t>
            </a:r>
            <a:r>
              <a:rPr lang="et-EE" sz="2000" b="1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õppenõukogu koosolekute </a:t>
            </a:r>
            <a:r>
              <a:rPr lang="et-EE" sz="20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toimumise kohta </a:t>
            </a:r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avalikustatakse kooli </a:t>
            </a:r>
            <a:r>
              <a:rPr lang="et-E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veebilehel. (haridus- </a:t>
            </a:r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ja teadusministri 23.08.2010. a  määrus nr 44 „Kooli õppenõukogu ülesanded ja töökord</a:t>
            </a:r>
            <a:r>
              <a:rPr lang="et-E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t-EE" sz="2000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Järelevalve läbiviijate kontaktandmed.</a:t>
            </a:r>
            <a:endParaRPr lang="et-EE" sz="20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31" y="107901"/>
            <a:ext cx="77511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 smtClean="0">
                <a:solidFill>
                  <a:srgbClr val="000000"/>
                </a:solidFill>
              </a:rPr>
              <a:t>Veebileht</a:t>
            </a:r>
            <a:endParaRPr lang="et-EE" sz="40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1692077"/>
            <a:ext cx="82838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1" kern="0" dirty="0" smtClean="0">
                <a:ea typeface="Roboto Condensed" pitchFamily="2"/>
              </a:rPr>
              <a:t>Järelevalve prioriteet </a:t>
            </a:r>
          </a:p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3200" b="1" kern="0" dirty="0" smtClean="0">
              <a:ea typeface="Roboto Condensed" pitchFamily="2"/>
            </a:endParaRPr>
          </a:p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1" kern="0" dirty="0" smtClean="0">
                <a:ea typeface="Roboto Condensed" pitchFamily="2"/>
              </a:rPr>
              <a:t>                                            </a:t>
            </a:r>
          </a:p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200" b="1" kern="0" dirty="0" err="1" smtClean="0">
                <a:solidFill>
                  <a:srgbClr val="000000"/>
                </a:solidFill>
              </a:rPr>
              <a:t>Sisehindamine</a:t>
            </a:r>
            <a:r>
              <a:rPr lang="et-EE" sz="3200" b="1" kern="0" dirty="0" smtClean="0">
                <a:solidFill>
                  <a:srgbClr val="000000"/>
                </a:solidFill>
              </a:rPr>
              <a:t> ja </a:t>
            </a:r>
            <a:r>
              <a:rPr lang="et-EE" sz="3200" b="1" kern="0" dirty="0" err="1" smtClean="0">
                <a:solidFill>
                  <a:srgbClr val="000000"/>
                </a:solidFill>
              </a:rPr>
              <a:t>sisehindamise</a:t>
            </a:r>
            <a:r>
              <a:rPr lang="et-EE" sz="3200" b="1" kern="0" dirty="0" smtClean="0">
                <a:solidFill>
                  <a:srgbClr val="000000"/>
                </a:solidFill>
              </a:rPr>
              <a:t> tulemuste arvestamine arengukava koostamisel</a:t>
            </a:r>
            <a:endParaRPr lang="et-EE" sz="3200" b="1" dirty="0" smtClean="0"/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800" dirty="0"/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800" dirty="0" smtClean="0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75" y="-40491"/>
            <a:ext cx="424978" cy="674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Sisehindamine ja arengukava (kool)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al 3"/>
          <p:cNvSpPr/>
          <p:nvPr/>
        </p:nvSpPr>
        <p:spPr bwMode="auto">
          <a:xfrm>
            <a:off x="360277" y="1037840"/>
            <a:ext cx="3168352" cy="100818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SISEHINDAMINE</a:t>
            </a:r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 bwMode="auto">
          <a:xfrm>
            <a:off x="4837366" y="888428"/>
            <a:ext cx="3384376" cy="10081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449251" hangingPunct="0">
              <a:spcAft>
                <a:spcPct val="0"/>
              </a:spcAft>
            </a:pPr>
            <a:r>
              <a:rPr lang="et-EE" sz="18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ARENGUKAVA</a:t>
            </a:r>
          </a:p>
        </p:txBody>
      </p:sp>
      <p:sp>
        <p:nvSpPr>
          <p:cNvPr id="6" name="Ovaal 5"/>
          <p:cNvSpPr/>
          <p:nvPr/>
        </p:nvSpPr>
        <p:spPr bwMode="auto">
          <a:xfrm>
            <a:off x="3128901" y="993123"/>
            <a:ext cx="1440160" cy="1033572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Direktor kinnitab korra</a:t>
            </a:r>
          </a:p>
        </p:txBody>
      </p:sp>
      <p:sp>
        <p:nvSpPr>
          <p:cNvPr id="9" name="Ovaal 8"/>
          <p:cNvSpPr/>
          <p:nvPr/>
        </p:nvSpPr>
        <p:spPr bwMode="auto">
          <a:xfrm>
            <a:off x="7162018" y="85177"/>
            <a:ext cx="1653618" cy="1153716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Kinnitab pidaja või tema volitatud isik</a:t>
            </a:r>
          </a:p>
        </p:txBody>
      </p:sp>
      <p:sp>
        <p:nvSpPr>
          <p:cNvPr id="11" name="Ristkülik 10"/>
          <p:cNvSpPr/>
          <p:nvPr/>
        </p:nvSpPr>
        <p:spPr bwMode="auto">
          <a:xfrm>
            <a:off x="240716" y="3815267"/>
            <a:ext cx="3456384" cy="72014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Kooskõlastatakse hoolekoguga, pidajaga</a:t>
            </a:r>
          </a:p>
        </p:txBody>
      </p:sp>
      <p:sp>
        <p:nvSpPr>
          <p:cNvPr id="12" name="Ristkülik 11"/>
          <p:cNvSpPr/>
          <p:nvPr/>
        </p:nvSpPr>
        <p:spPr bwMode="auto">
          <a:xfrm>
            <a:off x="5292267" y="2342136"/>
            <a:ext cx="3523369" cy="914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Koostöös hoolekoguga, õppenõukoguga, õpilasesindusega</a:t>
            </a:r>
          </a:p>
        </p:txBody>
      </p:sp>
      <p:sp>
        <p:nvSpPr>
          <p:cNvPr id="13" name="Allanool 12"/>
          <p:cNvSpPr/>
          <p:nvPr/>
        </p:nvSpPr>
        <p:spPr bwMode="auto">
          <a:xfrm rot="10800000">
            <a:off x="578672" y="1665032"/>
            <a:ext cx="484632" cy="223224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4" name="Allanool 13"/>
          <p:cNvSpPr/>
          <p:nvPr/>
        </p:nvSpPr>
        <p:spPr bwMode="auto">
          <a:xfrm rot="10800000">
            <a:off x="7733286" y="1244435"/>
            <a:ext cx="441645" cy="1311627"/>
          </a:xfrm>
          <a:prstGeom prst="downArrow">
            <a:avLst>
              <a:gd name="adj1" fmla="val 50934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5" name="Ristkülik 14"/>
          <p:cNvSpPr/>
          <p:nvPr/>
        </p:nvSpPr>
        <p:spPr bwMode="auto">
          <a:xfrm>
            <a:off x="4723431" y="3376009"/>
            <a:ext cx="4039951" cy="914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Arvamuse andmine: </a:t>
            </a:r>
          </a:p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hoolekogu, õppenõukogu, õpilasesindus</a:t>
            </a:r>
          </a:p>
        </p:txBody>
      </p:sp>
      <p:sp>
        <p:nvSpPr>
          <p:cNvPr id="16" name="Ristkülik 15"/>
          <p:cNvSpPr/>
          <p:nvPr/>
        </p:nvSpPr>
        <p:spPr bwMode="auto">
          <a:xfrm>
            <a:off x="3697102" y="4304690"/>
            <a:ext cx="4052341" cy="69433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Pidaja kehtestatud kord arengukava täitmisest aruandmiseks</a:t>
            </a:r>
          </a:p>
        </p:txBody>
      </p:sp>
      <p:sp>
        <p:nvSpPr>
          <p:cNvPr id="3" name="Ülesnool 2"/>
          <p:cNvSpPr/>
          <p:nvPr/>
        </p:nvSpPr>
        <p:spPr bwMode="auto">
          <a:xfrm>
            <a:off x="4768710" y="1207629"/>
            <a:ext cx="484632" cy="221264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istkülik 6"/>
          <p:cNvSpPr/>
          <p:nvPr/>
        </p:nvSpPr>
        <p:spPr bwMode="auto">
          <a:xfrm>
            <a:off x="1152836" y="2556064"/>
            <a:ext cx="1922248" cy="95555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Arvamuse </a:t>
            </a:r>
          </a:p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andmine:</a:t>
            </a:r>
          </a:p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hoolekogu</a:t>
            </a:r>
          </a:p>
        </p:txBody>
      </p:sp>
      <p:sp>
        <p:nvSpPr>
          <p:cNvPr id="8" name="Allanool 7"/>
          <p:cNvSpPr/>
          <p:nvPr/>
        </p:nvSpPr>
        <p:spPr bwMode="auto">
          <a:xfrm rot="10800000">
            <a:off x="2544445" y="1733380"/>
            <a:ext cx="484632" cy="1286711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7" name="Ristkülik 16"/>
          <p:cNvSpPr/>
          <p:nvPr/>
        </p:nvSpPr>
        <p:spPr bwMode="auto">
          <a:xfrm>
            <a:off x="179290" y="5834025"/>
            <a:ext cx="3021620" cy="64788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/>
              <a:t> 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Täitmise kindlustab direktor. </a:t>
            </a:r>
            <a:endParaRPr lang="et-EE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Ovaal 17"/>
          <p:cNvSpPr/>
          <p:nvPr/>
        </p:nvSpPr>
        <p:spPr bwMode="auto">
          <a:xfrm>
            <a:off x="998407" y="5012544"/>
            <a:ext cx="7844567" cy="100818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ÜLDTÖÖPLAAN</a:t>
            </a:r>
          </a:p>
        </p:txBody>
      </p:sp>
      <p:sp>
        <p:nvSpPr>
          <p:cNvPr id="19" name="Vasak-paremnool 18"/>
          <p:cNvSpPr/>
          <p:nvPr/>
        </p:nvSpPr>
        <p:spPr bwMode="auto">
          <a:xfrm rot="18951979">
            <a:off x="7516634" y="4586224"/>
            <a:ext cx="1233683" cy="484632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3" name="Ovaal 22"/>
          <p:cNvSpPr/>
          <p:nvPr/>
        </p:nvSpPr>
        <p:spPr bwMode="auto">
          <a:xfrm>
            <a:off x="5579889" y="5640197"/>
            <a:ext cx="2425109" cy="9144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Õppenõukogu kinnitab</a:t>
            </a:r>
          </a:p>
        </p:txBody>
      </p:sp>
    </p:spTree>
    <p:extLst>
      <p:ext uri="{BB962C8B-B14F-4D97-AF65-F5344CB8AC3E}">
        <p14:creationId xmlns:p14="http://schemas.microsoft.com/office/powerpoint/2010/main" val="18030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Sisehindamine – arengukava – tegevuskava/üldtööplaan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älguga paremnool 3"/>
          <p:cNvSpPr/>
          <p:nvPr/>
        </p:nvSpPr>
        <p:spPr bwMode="auto">
          <a:xfrm>
            <a:off x="2330342" y="2758300"/>
            <a:ext cx="2313444" cy="1224136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Sisehindamine</a:t>
            </a:r>
          </a:p>
        </p:txBody>
      </p:sp>
      <p:sp>
        <p:nvSpPr>
          <p:cNvPr id="5" name="Sälguga paremnool 4"/>
          <p:cNvSpPr/>
          <p:nvPr/>
        </p:nvSpPr>
        <p:spPr bwMode="auto">
          <a:xfrm>
            <a:off x="4463237" y="2804016"/>
            <a:ext cx="2160240" cy="1132704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Arengukava</a:t>
            </a:r>
          </a:p>
        </p:txBody>
      </p:sp>
      <p:sp>
        <p:nvSpPr>
          <p:cNvPr id="6" name="Sälguga paremnool 5"/>
          <p:cNvSpPr/>
          <p:nvPr/>
        </p:nvSpPr>
        <p:spPr bwMode="auto">
          <a:xfrm>
            <a:off x="6371977" y="2686292"/>
            <a:ext cx="2375384" cy="1368152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Tegevuskava/üldtööplaan</a:t>
            </a:r>
          </a:p>
        </p:txBody>
      </p:sp>
      <p:sp>
        <p:nvSpPr>
          <p:cNvPr id="7" name="Sälguga paremnool 6"/>
          <p:cNvSpPr/>
          <p:nvPr/>
        </p:nvSpPr>
        <p:spPr bwMode="auto">
          <a:xfrm>
            <a:off x="92582" y="2798288"/>
            <a:ext cx="2375856" cy="1197844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Sisehindamise kord</a:t>
            </a:r>
          </a:p>
        </p:txBody>
      </p:sp>
      <p:sp>
        <p:nvSpPr>
          <p:cNvPr id="9" name="Kõver vasaknool 8"/>
          <p:cNvSpPr/>
          <p:nvPr/>
        </p:nvSpPr>
        <p:spPr bwMode="auto">
          <a:xfrm>
            <a:off x="6600239" y="3701681"/>
            <a:ext cx="1402907" cy="2440231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0" name="Kõver vasaknool 9"/>
          <p:cNvSpPr/>
          <p:nvPr/>
        </p:nvSpPr>
        <p:spPr bwMode="auto">
          <a:xfrm rot="10800000">
            <a:off x="452318" y="3701680"/>
            <a:ext cx="1372769" cy="2440228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t-EE"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9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7" y="1404048"/>
            <a:ext cx="7920000" cy="4805685"/>
          </a:xfrm>
        </p:spPr>
        <p:txBody>
          <a:bodyPr/>
          <a:lstStyle/>
          <a:p>
            <a:endParaRPr lang="et-EE" sz="1800" dirty="0"/>
          </a:p>
          <a:p>
            <a:pPr marL="342891" indent="-342891"/>
            <a:endParaRPr lang="et-EE" sz="2800" dirty="0"/>
          </a:p>
          <a:p>
            <a:endParaRPr lang="et-EE" sz="2800" dirty="0"/>
          </a:p>
          <a:p>
            <a:pPr marL="342891" indent="-342891"/>
            <a:endParaRPr lang="et-EE" sz="2800" dirty="0"/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  <a:p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Järelevalve õiendid: 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https://www.hm.ee/et/tegevused/valishindamine/jarelevalve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Tulemused: Ülevaade haridussüsteemi </a:t>
            </a:r>
            <a:r>
              <a:rPr lang="et-EE" sz="1800" dirty="0" err="1">
                <a:latin typeface="Arial" panose="020B0604020202020204" pitchFamily="34" charset="0"/>
                <a:cs typeface="Arial" panose="020B0604020202020204" pitchFamily="34" charset="0"/>
              </a:rPr>
              <a:t>välishindamisest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2017/2018</a:t>
            </a:r>
          </a:p>
          <a:p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https://www.hm.ee/et/valishindamine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/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/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/>
            <a:endParaRPr lang="et-EE" sz="1800" dirty="0"/>
          </a:p>
        </p:txBody>
      </p:sp>
      <p:sp>
        <p:nvSpPr>
          <p:cNvPr id="4" name="Sälguga paremnool 3"/>
          <p:cNvSpPr/>
          <p:nvPr/>
        </p:nvSpPr>
        <p:spPr bwMode="auto">
          <a:xfrm>
            <a:off x="207864" y="1763965"/>
            <a:ext cx="2198375" cy="1440160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Kui hea on  meie kool?</a:t>
            </a:r>
          </a:p>
        </p:txBody>
      </p:sp>
      <p:sp>
        <p:nvSpPr>
          <p:cNvPr id="5" name="Sälguga paremnool 4"/>
          <p:cNvSpPr/>
          <p:nvPr/>
        </p:nvSpPr>
        <p:spPr bwMode="auto">
          <a:xfrm>
            <a:off x="2351524" y="1741268"/>
            <a:ext cx="2880320" cy="1485556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Kust me seda teame? Tõendus?</a:t>
            </a:r>
          </a:p>
        </p:txBody>
      </p:sp>
      <p:sp>
        <p:nvSpPr>
          <p:cNvPr id="6" name="Sälguga paremnool 5"/>
          <p:cNvSpPr/>
          <p:nvPr/>
        </p:nvSpPr>
        <p:spPr bwMode="auto">
          <a:xfrm>
            <a:off x="5139022" y="1762205"/>
            <a:ext cx="3291269" cy="1557632"/>
          </a:xfrm>
          <a:prstGeom prst="notch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t-EE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Mida me teeme tulemustest lähtuvalt?</a:t>
            </a:r>
          </a:p>
        </p:txBody>
      </p:sp>
      <p:pic>
        <p:nvPicPr>
          <p:cNvPr id="8" name="Pilt 7" descr="301 Moved Permanent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17" y="2916216"/>
            <a:ext cx="2016223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6" y="3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352481" y="208653"/>
            <a:ext cx="7171625" cy="590931"/>
          </a:xfr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t-EE" sz="4000" b="1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Sisehindamisel</a:t>
            </a:r>
            <a:r>
              <a:rPr lang="et-EE" sz="40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abiks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2481" y="1404045"/>
            <a:ext cx="8322734" cy="4392488"/>
          </a:xfrm>
        </p:spPr>
        <p:txBody>
          <a:bodyPr>
            <a:normAutofit/>
          </a:bodyPr>
          <a:lstStyle/>
          <a:p>
            <a:pPr marL="107997" indent="0" algn="just"/>
            <a:r>
              <a:rPr lang="et-EE" sz="2800" b="1" dirty="0" smtClean="0">
                <a:solidFill>
                  <a:schemeClr val="tx1"/>
                </a:solidFill>
              </a:rPr>
              <a:t>Sisehindamine </a:t>
            </a:r>
            <a:r>
              <a:rPr lang="et-EE" sz="2800" b="1" dirty="0">
                <a:solidFill>
                  <a:schemeClr val="tx1"/>
                </a:solidFill>
              </a:rPr>
              <a:t>- tõenduspõhine </a:t>
            </a:r>
            <a:r>
              <a:rPr lang="et-EE" sz="2800" b="1" dirty="0" smtClean="0">
                <a:solidFill>
                  <a:schemeClr val="tx1"/>
                </a:solidFill>
              </a:rPr>
              <a:t>koolijuhtimine</a:t>
            </a:r>
            <a:endParaRPr lang="et-EE" sz="2800" b="1" dirty="0" smtClean="0">
              <a:solidFill>
                <a:schemeClr val="tx1"/>
              </a:solidFill>
              <a:cs typeface="Arial" panose="020B0604020202020204" pitchFamily="34" charset="0"/>
              <a:hlinkClick r:id="rId4"/>
            </a:endParaRPr>
          </a:p>
          <a:p>
            <a:pPr marL="107997" indent="0"/>
            <a:r>
              <a:rPr lang="et-EE" sz="2000" dirty="0" smtClean="0">
                <a:cs typeface="Arial" panose="020B0604020202020204" pitchFamily="34" charset="0"/>
                <a:hlinkClick r:id="rId4"/>
              </a:rPr>
              <a:t>https</a:t>
            </a:r>
            <a:r>
              <a:rPr lang="et-EE" sz="2000" dirty="0">
                <a:cs typeface="Arial" panose="020B0604020202020204" pitchFamily="34" charset="0"/>
                <a:hlinkClick r:id="rId4"/>
              </a:rPr>
              <a:t>://</a:t>
            </a:r>
            <a:r>
              <a:rPr lang="et-EE" sz="2000" dirty="0" smtClean="0">
                <a:cs typeface="Arial" panose="020B0604020202020204" pitchFamily="34" charset="0"/>
                <a:hlinkClick r:id="rId4"/>
              </a:rPr>
              <a:t>www.hm.ee/et/tegevused/valishindamine/sisehindamine</a:t>
            </a:r>
            <a:endParaRPr lang="et-EE" sz="2000" dirty="0" smtClean="0">
              <a:cs typeface="Arial" panose="020B0604020202020204" pitchFamily="34" charset="0"/>
            </a:endParaRPr>
          </a:p>
          <a:p>
            <a:pPr marL="107997" indent="0"/>
            <a:endParaRPr lang="et-EE" sz="2800" dirty="0">
              <a:cs typeface="Arial" panose="020B0604020202020204" pitchFamily="34" charset="0"/>
            </a:endParaRPr>
          </a:p>
          <a:p>
            <a:pPr marL="107997" indent="0"/>
            <a:r>
              <a:rPr lang="et-EE" sz="2800" b="1" dirty="0">
                <a:cs typeface="Arial" panose="020B0604020202020204" pitchFamily="34" charset="0"/>
              </a:rPr>
              <a:t>Arengukava põhimõtted ja </a:t>
            </a:r>
            <a:r>
              <a:rPr lang="et-EE" sz="2800" b="1" dirty="0" smtClean="0">
                <a:cs typeface="Arial" panose="020B0604020202020204" pitchFamily="34" charset="0"/>
              </a:rPr>
              <a:t>meetodid. Abimaterjal </a:t>
            </a:r>
            <a:r>
              <a:rPr lang="et-EE" sz="2800" b="1" dirty="0">
                <a:cs typeface="Arial" panose="020B0604020202020204" pitchFamily="34" charset="0"/>
              </a:rPr>
              <a:t>arengukava koostamiseks</a:t>
            </a:r>
            <a:r>
              <a:rPr lang="et-EE" sz="2800" b="1" dirty="0" smtClean="0">
                <a:cs typeface="Arial" panose="020B0604020202020204" pitchFamily="34" charset="0"/>
              </a:rPr>
              <a:t>.</a:t>
            </a:r>
            <a:endParaRPr lang="et-EE" sz="2800" b="1" dirty="0">
              <a:cs typeface="Arial" panose="020B0604020202020204" pitchFamily="34" charset="0"/>
            </a:endParaRPr>
          </a:p>
          <a:p>
            <a:pPr marL="107997" indent="0"/>
            <a:r>
              <a:rPr lang="et-EE" sz="2000" dirty="0">
                <a:cs typeface="Arial" panose="020B0604020202020204" pitchFamily="34" charset="0"/>
                <a:hlinkClick r:id="rId5"/>
              </a:rPr>
              <a:t>https://</a:t>
            </a:r>
            <a:r>
              <a:rPr lang="et-EE" sz="2000" dirty="0" smtClean="0">
                <a:cs typeface="Arial" panose="020B0604020202020204" pitchFamily="34" charset="0"/>
                <a:hlinkClick r:id="rId5"/>
              </a:rPr>
              <a:t>www.hm.ee/sites/default/files/arengukava_pohimotted_ja_meetodid_09_01_2019.pdf</a:t>
            </a:r>
            <a:endParaRPr lang="et-EE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345" y="431647"/>
            <a:ext cx="775116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 smtClean="0">
                <a:solidFill>
                  <a:srgbClr val="000000"/>
                </a:solidFill>
              </a:rPr>
              <a:t>Tähelepanu</a:t>
            </a:r>
          </a:p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4000" b="1" kern="0" dirty="0">
              <a:solidFill>
                <a:srgbClr val="000000"/>
              </a:solidFill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323305" y="323925"/>
            <a:ext cx="81112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0">
              <a:spcAft>
                <a:spcPts val="0"/>
              </a:spcAft>
              <a:buNone/>
            </a:pPr>
            <a:endParaRPr lang="et-EE" sz="2000" dirty="0" smtClean="0">
              <a:latin typeface="Cambria" panose="02040503050406030204" pitchFamily="18" charset="0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000" dirty="0">
              <a:latin typeface="Cambria" panose="02040503050406030204" pitchFamily="18" charset="0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000" dirty="0" smtClean="0">
              <a:latin typeface="Cambria" panose="02040503050406030204" pitchFamily="18" charset="0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400" dirty="0">
              <a:latin typeface="Cambria" panose="02040503050406030204" pitchFamily="18" charset="0"/>
              <a:cs typeface="Times New Roman" pitchFamily="18"/>
            </a:endParaRP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Juhtimine (koostöö, tööõhkkond)</a:t>
            </a: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Hindamine</a:t>
            </a: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Koolist väljaarvamine</a:t>
            </a: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2400" dirty="0">
              <a:cs typeface="Calibri" panose="020F0502020204030204" pitchFamily="34" charset="0"/>
            </a:endParaRPr>
          </a:p>
          <a:p>
            <a:pPr marL="450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24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346" y="107901"/>
            <a:ext cx="77511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22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Direktori käskkirjad</a:t>
            </a:r>
            <a:endParaRPr lang="et-EE" sz="4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179289" y="784608"/>
            <a:ext cx="8423663" cy="554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b="1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HMS - haldusmenetluse seadus</a:t>
            </a:r>
            <a:endParaRPr lang="et-EE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 56.  Haldusakti </a:t>
            </a: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põhjendamine</a:t>
            </a:r>
            <a:endParaRPr lang="et-EE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Kirjalik haldusakt ja soodustava haldusakti andmisest keeldumine peab olema kirjalikult </a:t>
            </a:r>
            <a:r>
              <a:rPr lang="et-EE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põhjendatud</a:t>
            </a: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Haldusakti põhjendus esitatakse haldusaktis või menetlusosalisele kättesaadavas dokumendis, millele on haldusaktis viidatud</a:t>
            </a: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t-EE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 Haldusakti põhjenduses tuleb märkida haldusakti andmise </a:t>
            </a:r>
            <a:r>
              <a:rPr lang="et-EE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faktiline</a:t>
            </a: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 </a:t>
            </a:r>
            <a:r>
              <a:rPr lang="et-EE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õiguslik</a:t>
            </a: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alus</a:t>
            </a: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t-EE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 Kaalutlusõiguse alusel antud haldusakti põhjenduses tuleb märkida </a:t>
            </a:r>
            <a:r>
              <a:rPr lang="et-EE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kaalutlused</a:t>
            </a: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millest haldusorgan on haldusakti andmisel lähtunud</a:t>
            </a: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t-EE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 </a:t>
            </a: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57.  </a:t>
            </a: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Vaidlustamisviide</a:t>
            </a:r>
            <a:endParaRPr lang="et-EE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Haldusaktis peab olema viide haldusakti vaidlustamise võimaluste, koha, tähtaja ja korra kohta</a:t>
            </a:r>
            <a:r>
              <a:rPr lang="et-EE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6000"/>
              </a:lnSpc>
              <a:spcBef>
                <a:spcPts val="1200"/>
              </a:spcBef>
            </a:pPr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www.hm.ee/et/valishindamine</a:t>
            </a:r>
            <a:endParaRPr lang="et-EE" kern="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t-EE" dirty="0">
                <a:hlinkClick r:id="rId3"/>
              </a:rPr>
              <a:t>Juhend dokumentide vormistamiseks üldhariduskoolides 2018</a:t>
            </a:r>
            <a:endParaRPr lang="et-EE" dirty="0"/>
          </a:p>
          <a:p>
            <a:r>
              <a:rPr lang="et-EE" dirty="0">
                <a:hlinkClick r:id="rId4"/>
              </a:rPr>
              <a:t>Juhend dokumentide vormistamiseks koolieelsetes lasteasutustes </a:t>
            </a:r>
            <a:r>
              <a:rPr lang="et-EE" dirty="0" smtClean="0">
                <a:hlinkClick r:id="rId4"/>
              </a:rPr>
              <a:t>2018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5500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/>
          <p:cNvSpPr txBox="1">
            <a:spLocks/>
          </p:cNvSpPr>
          <p:nvPr/>
        </p:nvSpPr>
        <p:spPr>
          <a:xfrm>
            <a:off x="655638" y="692401"/>
            <a:ext cx="7920000" cy="1080000"/>
          </a:xfrm>
          <a:prstGeom prst="rect">
            <a:avLst/>
          </a:prstGeom>
        </p:spPr>
        <p:txBody>
          <a:bodyPr tIns="54000" anchor="t" anchorCtr="0"/>
          <a:lstStyle>
            <a:lvl1pPr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12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80304" indent="-223193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 marL="892775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 marL="1249885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 marL="1606994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1964106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321215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2678325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035435" indent="-178554" algn="l" defTabSz="350910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1" y="1210524"/>
            <a:ext cx="8566920" cy="48188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Tint 14"/>
              <p14:cNvContentPartPr/>
              <p14:nvPr/>
            </p14:nvContentPartPr>
            <p14:xfrm>
              <a:off x="1669304" y="3612052"/>
              <a:ext cx="1263600" cy="86400"/>
            </p14:xfrm>
          </p:contentPart>
        </mc:Choice>
        <mc:Fallback xmlns="">
          <p:pic>
            <p:nvPicPr>
              <p:cNvPr id="15" name="Tint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544" y="3492172"/>
                <a:ext cx="13831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Tint 15"/>
              <p14:cNvContentPartPr/>
              <p14:nvPr/>
            </p14:nvContentPartPr>
            <p14:xfrm>
              <a:off x="6519584" y="3259972"/>
              <a:ext cx="478440" cy="0"/>
            </p14:xfrm>
          </p:contentPart>
        </mc:Choice>
        <mc:Fallback xmlns="">
          <p:pic>
            <p:nvPicPr>
              <p:cNvPr id="16" name="Tint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47844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4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" y="1188021"/>
            <a:ext cx="8430904" cy="4742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 4"/>
              <p14:cNvContentPartPr/>
              <p14:nvPr/>
            </p14:nvContentPartPr>
            <p14:xfrm>
              <a:off x="2653904" y="4801132"/>
              <a:ext cx="1172880" cy="62280"/>
            </p14:xfrm>
          </p:contentPart>
        </mc:Choice>
        <mc:Fallback xmlns="">
          <p:pic>
            <p:nvPicPr>
              <p:cNvPr id="5" name="Tint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3784" y="4680892"/>
                <a:ext cx="1293120" cy="3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5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Välishindamine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Õpitulemuste hindamine</a:t>
            </a:r>
          </a:p>
          <a:p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Õppeasutuste hindamine</a:t>
            </a:r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lt 3" descr="301 Moved Permanent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45" y="3636293"/>
            <a:ext cx="4021202" cy="30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Õigusaktide vormistus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„P</a:t>
            </a:r>
            <a:r>
              <a:rPr lang="et-EE" dirty="0" smtClean="0"/>
              <a:t>õhikooli- ja gümnaasiumiseadus</a:t>
            </a:r>
            <a:r>
              <a:rPr lang="et-EE" b="1" dirty="0" smtClean="0"/>
              <a:t>“</a:t>
            </a:r>
            <a:r>
              <a:rPr lang="et-EE" dirty="0" smtClean="0"/>
              <a:t> </a:t>
            </a:r>
            <a:r>
              <a:rPr lang="et-EE" i="1" dirty="0" smtClean="0"/>
              <a:t>vs. </a:t>
            </a:r>
            <a:r>
              <a:rPr lang="et-EE" b="1" dirty="0" smtClean="0"/>
              <a:t>p</a:t>
            </a:r>
            <a:r>
              <a:rPr lang="et-EE" dirty="0" smtClean="0"/>
              <a:t>õhikooli- ja </a:t>
            </a:r>
            <a:r>
              <a:rPr lang="et-EE" b="1" dirty="0" smtClean="0"/>
              <a:t>g</a:t>
            </a:r>
            <a:r>
              <a:rPr lang="et-EE" dirty="0" smtClean="0"/>
              <a:t>ümnaasiumiseadus</a:t>
            </a:r>
          </a:p>
          <a:p>
            <a:endParaRPr lang="et-EE" dirty="0"/>
          </a:p>
          <a:p>
            <a:r>
              <a:rPr lang="et-EE" dirty="0"/>
              <a:t>Haridus- ja teadusministri 29.08.2013. a määrus nr 30 „Direktori, õppealajuhataja, õpetajate ja tugispetsialistide kvalifikatsiooninõuded“.</a:t>
            </a:r>
          </a:p>
        </p:txBody>
      </p:sp>
    </p:spTree>
    <p:extLst>
      <p:ext uri="{BB962C8B-B14F-4D97-AF65-F5344CB8AC3E}">
        <p14:creationId xmlns:p14="http://schemas.microsoft.com/office/powerpoint/2010/main" val="272853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346" y="107901"/>
            <a:ext cx="77511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22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Muudatused õigusaktides</a:t>
            </a:r>
            <a:endParaRPr lang="et-EE" sz="4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323305" y="1260029"/>
            <a:ext cx="792087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000" dirty="0" smtClean="0"/>
              <a:t>Haridus- ja teadusministri 29.08.2013. a määrus </a:t>
            </a:r>
            <a:r>
              <a:rPr lang="et-EE" sz="2000" dirty="0"/>
              <a:t>nr 30</a:t>
            </a:r>
          </a:p>
          <a:p>
            <a:pPr algn="just"/>
            <a:r>
              <a:rPr lang="et-EE" sz="2000" b="1" dirty="0" smtClean="0"/>
              <a:t>„Direktori</a:t>
            </a:r>
            <a:r>
              <a:rPr lang="et-EE" sz="2000" b="1" dirty="0"/>
              <a:t>, õppealajuhataja, õpetajate ja tugispetsialistide </a:t>
            </a:r>
            <a:r>
              <a:rPr lang="et-EE" sz="2000" b="1" dirty="0" smtClean="0"/>
              <a:t>kvalifikatsiooninõuded“</a:t>
            </a:r>
          </a:p>
          <a:p>
            <a:pPr algn="just"/>
            <a:endParaRPr lang="et-EE" sz="2000" dirty="0"/>
          </a:p>
          <a:p>
            <a:pPr algn="just"/>
            <a:r>
              <a:rPr lang="et-EE" sz="2000" dirty="0"/>
              <a:t> (1</a:t>
            </a:r>
            <a:r>
              <a:rPr lang="et-EE" sz="2000" baseline="30000" dirty="0"/>
              <a:t>1</a:t>
            </a:r>
            <a:r>
              <a:rPr lang="et-EE" sz="2000" dirty="0"/>
              <a:t>) Käesolevas määruses sätestatud kvalifikatsiooninõudeid ei kohaldata õpetajatele, kes töötasid haridusministri 26. augusti 2002. a määruse nr 65 „Pedagoogide kvalifikatsiooninõuded” kehtivuse ajal põhikoolis või gümnaasiumis õpetajana või kutseõppeasutuses üldharidusainete õpetajana ning vastasid eelnevalt nimetatud määruse kohaselt vastaval ametikohal töötamiseks </a:t>
            </a:r>
            <a:r>
              <a:rPr lang="et-EE" sz="2000" dirty="0" smtClean="0"/>
              <a:t>kehtestatud</a:t>
            </a:r>
          </a:p>
          <a:p>
            <a:pPr algn="just"/>
            <a:r>
              <a:rPr lang="et-EE" sz="2000" dirty="0" smtClean="0"/>
              <a:t>kvalifikatsiooninõuetele</a:t>
            </a:r>
            <a:r>
              <a:rPr lang="et-EE" sz="2000" dirty="0"/>
              <a:t>.</a:t>
            </a:r>
            <a:br>
              <a:rPr lang="et-EE" sz="2000" dirty="0"/>
            </a:br>
            <a:r>
              <a:rPr lang="et-EE" sz="2000" dirty="0"/>
              <a:t> (1</a:t>
            </a:r>
            <a:r>
              <a:rPr lang="et-EE" sz="2000" baseline="30000" dirty="0"/>
              <a:t>2</a:t>
            </a:r>
            <a:r>
              <a:rPr lang="et-EE" sz="2000" dirty="0"/>
              <a:t>) Õpetaja kvalifikatsiooninõuetele vastavaks loetakse õpetajakutset omamata isikud, kes on lõpetanud õpetajakoolituse magistriõppe õppekava käesoleva määruse jõustumise ning õpetajakoolituse õppekava alusel õpet läbiviivale ülikoolile kutse väljastamise õiguse andmise vahelisel ajal.</a:t>
            </a:r>
          </a:p>
          <a:p>
            <a:pPr algn="just"/>
            <a:r>
              <a:rPr lang="et-EE" sz="2000" dirty="0"/>
              <a:t>[</a:t>
            </a:r>
            <a:r>
              <a:rPr lang="et-EE" sz="2000" dirty="0">
                <a:hlinkClick r:id="rId2"/>
              </a:rPr>
              <a:t>RT I, 22.01.2019, 7</a:t>
            </a:r>
            <a:r>
              <a:rPr lang="et-EE" sz="2000" dirty="0"/>
              <a:t> - jõust. 25.01.2019] 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45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346" y="107901"/>
            <a:ext cx="77511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22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Muudatused õigusaktides</a:t>
            </a:r>
            <a:endParaRPr lang="et-EE" sz="4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467321" y="815787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PGS § 44.  Vaimse ja füüsilise turvalisuse tagamine koolis</a:t>
            </a:r>
          </a:p>
          <a:p>
            <a:r>
              <a:rPr lang="et-EE" sz="2400" dirty="0"/>
              <a:t> (1</a:t>
            </a:r>
            <a:r>
              <a:rPr lang="et-EE" sz="2400" baseline="30000" dirty="0"/>
              <a:t>3</a:t>
            </a:r>
            <a:r>
              <a:rPr lang="et-EE" sz="2400" dirty="0"/>
              <a:t>) Käesoleva paragrahvi lõikes 1</a:t>
            </a:r>
            <a:r>
              <a:rPr lang="et-EE" sz="2400" baseline="30000" dirty="0"/>
              <a:t>1</a:t>
            </a:r>
            <a:r>
              <a:rPr lang="et-EE" sz="2400" dirty="0"/>
              <a:t> nimetamata koolis keelatud esemete ja ainete loetelu sätestatakse kooli </a:t>
            </a:r>
            <a:r>
              <a:rPr lang="et-EE" sz="2400" b="1" dirty="0"/>
              <a:t>kodukorras</a:t>
            </a:r>
            <a:r>
              <a:rPr lang="et-EE" sz="2400" b="1" dirty="0" smtClean="0"/>
              <a:t>.</a:t>
            </a:r>
          </a:p>
          <a:p>
            <a:endParaRPr lang="et-EE" sz="2400" b="1" dirty="0" smtClean="0"/>
          </a:p>
          <a:p>
            <a:r>
              <a:rPr lang="et-EE" sz="2400" b="1" dirty="0" smtClean="0"/>
              <a:t>PGS § 58.  Tugi- ja mõjutusmeetmete rakendamine õpilase suhtes</a:t>
            </a:r>
          </a:p>
          <a:p>
            <a:endParaRPr lang="et-EE" sz="2400" b="1" dirty="0"/>
          </a:p>
          <a:p>
            <a:r>
              <a:rPr lang="et-EE" sz="2400" dirty="0"/>
              <a:t>[</a:t>
            </a:r>
            <a:r>
              <a:rPr lang="et-EE" sz="2400" dirty="0">
                <a:hlinkClick r:id="rId2"/>
              </a:rPr>
              <a:t>RT I, 01.03.2019, 2</a:t>
            </a:r>
            <a:r>
              <a:rPr lang="et-EE" sz="2400" dirty="0"/>
              <a:t> - jõust. </a:t>
            </a:r>
            <a:r>
              <a:rPr lang="et-EE" sz="2400" b="1" dirty="0"/>
              <a:t>01.09.2019</a:t>
            </a:r>
            <a:r>
              <a:rPr lang="et-EE" sz="2400" dirty="0" smtClean="0"/>
              <a:t>]</a:t>
            </a:r>
          </a:p>
          <a:p>
            <a:endParaRPr lang="et-EE" sz="2400" b="1" dirty="0"/>
          </a:p>
          <a:p>
            <a:pPr algn="just"/>
            <a:r>
              <a:rPr lang="et-EE" sz="2400" b="1" dirty="0" smtClean="0"/>
              <a:t>Kodukorra uuendamine</a:t>
            </a:r>
          </a:p>
          <a:p>
            <a:pPr algn="just"/>
            <a:r>
              <a:rPr lang="et-EE" sz="2400" dirty="0" smtClean="0"/>
              <a:t>Kooli kodukord ja selle muudatused esitatakse enne kehtestamist arvamuse andmiseks kooli hoolekogule ja õpilasesindusele.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27256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79289" y="179909"/>
            <a:ext cx="83077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 smtClean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Järelevalve tähelepanek  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400" kern="0" dirty="0"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§ 3.  Õpetajate </a:t>
            </a:r>
            <a:r>
              <a:rPr lang="et-EE" sz="2000" kern="0" dirty="0" smtClean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kvalifikatsiooninõuded</a:t>
            </a:r>
            <a:endParaRPr lang="et-EE" sz="2000" kern="0" dirty="0"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 (1) Põhikooli ja gümnaasiumi õpetaja kvalifikatsiooninõuded on </a:t>
            </a:r>
            <a:r>
              <a:rPr lang="et-EE" sz="2000" b="1" u="sng" kern="0" dirty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magistrikraad</a:t>
            </a:r>
            <a:r>
              <a:rPr lang="et-EE" sz="2000" kern="0" dirty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 või sellele vastav kvalifikatsioon ja </a:t>
            </a:r>
            <a:r>
              <a:rPr lang="et-EE" sz="2000" b="1" u="sng" kern="0" dirty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õpetajakutse</a:t>
            </a:r>
            <a:r>
              <a:rPr lang="et-EE" sz="2000" u="sng" kern="0" dirty="0" smtClean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.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 smtClean="0"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 (4) Käesoleva paragrahvi lõigetes 1 ja 3 ning § 2 lõikes 2 nimetatud õpetajakutse saadakse ülikoolis pärast õpetajakoolituse õppekava läbimist või kutset andva organi juures pärast õpetaja ametiks vajalike pedagoogiliste kompetentside tõendamist. Õpetajate pedagoogilised kompetentsid on kirjeldatud õpetaja kutsestandardis</a:t>
            </a:r>
            <a:r>
              <a:rPr lang="et-EE" sz="2000" kern="0" dirty="0" smtClean="0"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.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? Kas on </a:t>
            </a:r>
            <a:r>
              <a:rPr lang="et-EE" sz="20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magistrikraad</a:t>
            </a:r>
            <a:r>
              <a:rPr lang="et-EE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 või vastav kvalifikatsioon?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? Kas on </a:t>
            </a:r>
            <a:r>
              <a:rPr lang="et-EE" sz="20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õpetajakutse</a:t>
            </a:r>
            <a:r>
              <a:rPr lang="et-EE" sz="20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, mis on antud kutset omistava organi poolt?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>
              <a:latin typeface="Arial" panose="020B0604020202020204" pitchFamily="34" charset="0"/>
              <a:ea typeface="Roboto Condensed" pitchFamily="2"/>
              <a:cs typeface="Arial" panose="020B0604020202020204" pitchFamily="34" charset="0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575" y="-40491"/>
            <a:ext cx="424978" cy="674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95313" y="179909"/>
            <a:ext cx="7200900" cy="1081087"/>
          </a:xfrm>
          <a:prstGeom prst="rect">
            <a:avLst/>
          </a:prstGeom>
        </p:spPr>
        <p:txBody>
          <a:bodyPr anchor="t"/>
          <a:lstStyle>
            <a:lvl1pPr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80318" indent="-22319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 marL="892797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 marL="1249916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 marL="1607035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1964154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321273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2678392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035511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t-E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Magistrikraad</a:t>
            </a:r>
            <a:r>
              <a:rPr lang="et-EE" sz="3600" b="1" dirty="0" smtClean="0"/>
              <a:t/>
            </a:r>
            <a:br>
              <a:rPr lang="et-EE" sz="3600" b="1" dirty="0" smtClean="0"/>
            </a:br>
            <a:endParaRPr lang="et-EE" sz="3600" b="1" dirty="0"/>
          </a:p>
        </p:txBody>
      </p:sp>
      <p:sp>
        <p:nvSpPr>
          <p:cNvPr id="4" name="Ristkülik 3"/>
          <p:cNvSpPr/>
          <p:nvPr/>
        </p:nvSpPr>
        <p:spPr>
          <a:xfrm>
            <a:off x="251297" y="720452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b="1" kern="0" dirty="0">
                <a:ea typeface="Roboto Condensed" pitchFamily="2"/>
              </a:rPr>
              <a:t>magistrikraad </a:t>
            </a:r>
            <a:r>
              <a:rPr lang="et-EE" sz="2000" b="1" kern="0" dirty="0" smtClean="0">
                <a:ea typeface="Roboto Condensed" pitchFamily="2"/>
              </a:rPr>
              <a:t>või sellele vastav kvalifikatsioon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b="1" kern="0" dirty="0" smtClean="0">
                <a:ea typeface="Roboto Condensed" pitchFamily="2"/>
              </a:rPr>
              <a:t>vt </a:t>
            </a:r>
            <a:r>
              <a:rPr lang="et-EE" sz="2000" b="1" kern="0" dirty="0">
                <a:ea typeface="Roboto Condensed" pitchFamily="2"/>
              </a:rPr>
              <a:t> </a:t>
            </a:r>
            <a:r>
              <a:rPr lang="et-EE" sz="2000" u="sng" kern="0" dirty="0" smtClean="0">
                <a:ea typeface="Roboto Condensed" pitchFamily="2"/>
                <a:hlinkClick r:id="rId2"/>
              </a:rPr>
              <a:t>https</a:t>
            </a:r>
            <a:r>
              <a:rPr lang="et-EE" sz="2000" u="sng" kern="0" dirty="0">
                <a:ea typeface="Roboto Condensed" pitchFamily="2"/>
                <a:hlinkClick r:id="rId2"/>
              </a:rPr>
              <a:t>://</a:t>
            </a:r>
            <a:r>
              <a:rPr lang="et-EE" sz="2000" u="sng" kern="0" dirty="0" smtClean="0">
                <a:ea typeface="Roboto Condensed" pitchFamily="2"/>
                <a:hlinkClick r:id="rId2"/>
              </a:rPr>
              <a:t>www.hm.ee/sites/default/files/juhend.pdf</a:t>
            </a:r>
            <a:endParaRPr lang="et-EE" sz="2000" u="sng" kern="0" dirty="0" smtClean="0">
              <a:ea typeface="Roboto Condensed" pitchFamily="2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2000" kern="0" dirty="0">
              <a:ea typeface="Roboto Condensed" pitchFamily="2"/>
            </a:endParaRPr>
          </a:p>
          <a:p>
            <a:pPr marL="342900" indent="-342900" defTabSz="902292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Dokumendi tunnused: diplomi seerianumbri tähistuse esimene täht on “</a:t>
            </a:r>
            <a:r>
              <a:rPr lang="et-EE" sz="2000" b="1" kern="0" dirty="0">
                <a:ea typeface="Roboto Condensed" pitchFamily="2"/>
              </a:rPr>
              <a:t>A</a:t>
            </a:r>
            <a:r>
              <a:rPr lang="et-EE" sz="2000" kern="0" dirty="0">
                <a:ea typeface="Roboto Condensed" pitchFamily="2"/>
              </a:rPr>
              <a:t>”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Vabariigi Valitsuse määrusega kehtestatud vastavus haridusele või kvalifikatsioonile: </a:t>
            </a:r>
            <a:r>
              <a:rPr lang="et-EE" sz="2000" kern="0" dirty="0" smtClean="0">
                <a:ea typeface="Roboto Condensed" pitchFamily="2"/>
              </a:rPr>
              <a:t>rakenduskõrgharidus  lk 104</a:t>
            </a:r>
          </a:p>
          <a:p>
            <a:pPr marL="342900" indent="-342900" defTabSz="902292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Dokumendi tunnused: diplomi seerianumbri tähistuse esimene täht on “</a:t>
            </a:r>
            <a:r>
              <a:rPr lang="et-EE" sz="2000" b="1" kern="0" dirty="0">
                <a:ea typeface="Roboto Condensed" pitchFamily="2"/>
              </a:rPr>
              <a:t>E</a:t>
            </a:r>
            <a:r>
              <a:rPr lang="et-EE" sz="2000" kern="0" dirty="0">
                <a:ea typeface="Roboto Condensed" pitchFamily="2"/>
              </a:rPr>
              <a:t>”.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Vabariigi Valitsuse määrusega kehtestatud vastavus haridusele või kvalifikatsioonile: </a:t>
            </a:r>
            <a:r>
              <a:rPr lang="et-EE" sz="2000" kern="0" dirty="0" smtClean="0">
                <a:ea typeface="Roboto Condensed" pitchFamily="2"/>
              </a:rPr>
              <a:t>rakenduskõrgharidus lk 106</a:t>
            </a:r>
          </a:p>
          <a:p>
            <a:pPr marL="342900" indent="-342900" defTabSz="902292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Dokumendi tunnused: diplomi seerianumbri tähistuse esimene täht on </a:t>
            </a:r>
            <a:r>
              <a:rPr lang="et-EE" sz="2000" kern="0" dirty="0" smtClean="0">
                <a:ea typeface="Roboto Condensed" pitchFamily="2"/>
              </a:rPr>
              <a:t>“</a:t>
            </a:r>
            <a:r>
              <a:rPr lang="et-EE" sz="2000" b="1" kern="0" dirty="0" smtClean="0">
                <a:ea typeface="Roboto Condensed" pitchFamily="2"/>
              </a:rPr>
              <a:t>B</a:t>
            </a:r>
            <a:r>
              <a:rPr lang="et-EE" sz="2000" kern="0" dirty="0" smtClean="0">
                <a:ea typeface="Roboto Condensed" pitchFamily="2"/>
              </a:rPr>
              <a:t>”</a:t>
            </a:r>
            <a:endParaRPr lang="et-EE" sz="2000" kern="0" dirty="0">
              <a:ea typeface="Roboto Condensed" pitchFamily="2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 smtClean="0">
                <a:ea typeface="Roboto Condensed" pitchFamily="2"/>
              </a:rPr>
              <a:t>Vabariigi </a:t>
            </a:r>
            <a:r>
              <a:rPr lang="et-EE" sz="2000" kern="0" dirty="0">
                <a:ea typeface="Roboto Condensed" pitchFamily="2"/>
              </a:rPr>
              <a:t>Valitsuse määrusega kehtestatud vastavus haridusele või kvalifikatsioonile: magistrikraadile vastav </a:t>
            </a:r>
            <a:r>
              <a:rPr lang="et-EE" sz="2000" kern="0" dirty="0" smtClean="0">
                <a:ea typeface="Roboto Condensed" pitchFamily="2"/>
              </a:rPr>
              <a:t>kvalifikatsioon</a:t>
            </a:r>
          </a:p>
          <a:p>
            <a:pPr marL="342900" indent="-342900" defTabSz="902292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Dokumendi tunnused: diplomi seerianumbri tähistuse esimene täht on “</a:t>
            </a:r>
            <a:r>
              <a:rPr lang="et-EE" sz="2000" b="1" kern="0" dirty="0">
                <a:ea typeface="Roboto Condensed" pitchFamily="2"/>
              </a:rPr>
              <a:t>L</a:t>
            </a:r>
            <a:r>
              <a:rPr lang="et-EE" sz="2000" kern="0" dirty="0">
                <a:ea typeface="Roboto Condensed" pitchFamily="2"/>
              </a:rPr>
              <a:t>”</a:t>
            </a: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000" kern="0" dirty="0">
                <a:ea typeface="Roboto Condensed" pitchFamily="2"/>
              </a:rPr>
              <a:t>Vabariigi Valitsuse määrusega kehtestatud vastavus haridusele või kvalifikatsioonile: bakalaureusekraad</a:t>
            </a:r>
            <a:endParaRPr lang="et-EE" sz="2000" kern="0" dirty="0" smtClean="0">
              <a:ea typeface="Roboto Condensed" pitchFamily="2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u="sng" kern="0" dirty="0">
              <a:ea typeface="Roboto Condensed" pitchFamily="2"/>
            </a:endParaRPr>
          </a:p>
          <a:p>
            <a:pPr defTabSz="90229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kern="0" dirty="0">
              <a:ea typeface="Roboto Condensed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39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51297" y="544112"/>
            <a:ext cx="7200900" cy="1081087"/>
          </a:xfrm>
          <a:prstGeom prst="rect">
            <a:avLst/>
          </a:prstGeom>
        </p:spPr>
        <p:txBody>
          <a:bodyPr anchor="t"/>
          <a:lstStyle>
            <a:lvl1pPr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80318" indent="-22319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 marL="892797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 marL="1249916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 marL="1607035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1964154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321273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2678392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035511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t-E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Õpetajakutse koolist</a:t>
            </a:r>
            <a:r>
              <a:rPr lang="et-EE" sz="3600" b="1" dirty="0" smtClean="0"/>
              <a:t/>
            </a:r>
            <a:br>
              <a:rPr lang="et-EE" sz="3600" b="1" dirty="0" smtClean="0"/>
            </a:br>
            <a:endParaRPr lang="et-EE" sz="3600" b="1" dirty="0"/>
          </a:p>
        </p:txBody>
      </p:sp>
      <p:sp>
        <p:nvSpPr>
          <p:cNvPr id="6" name="Ristkülik 5"/>
          <p:cNvSpPr/>
          <p:nvPr/>
        </p:nvSpPr>
        <p:spPr>
          <a:xfrm>
            <a:off x="827361" y="1548061"/>
            <a:ext cx="57606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 </a:t>
            </a:r>
            <a:endParaRPr lang="et-EE" sz="2400" dirty="0" smtClean="0"/>
          </a:p>
          <a:p>
            <a:r>
              <a:rPr lang="et-EE" sz="2400" dirty="0" smtClean="0"/>
              <a:t>Alates 2016</a:t>
            </a:r>
          </a:p>
          <a:p>
            <a:endParaRPr lang="et-EE" sz="2400" dirty="0" smtClean="0"/>
          </a:p>
          <a:p>
            <a:endParaRPr lang="et-EE" sz="2400" dirty="0" smtClean="0"/>
          </a:p>
          <a:p>
            <a:r>
              <a:rPr lang="et-EE" sz="2400" dirty="0"/>
              <a:t>Vt akadeemilist </a:t>
            </a:r>
            <a:r>
              <a:rPr lang="et-EE" sz="2400" dirty="0" smtClean="0"/>
              <a:t>õiendit p 5.2 </a:t>
            </a:r>
          </a:p>
          <a:p>
            <a:endParaRPr lang="et-EE" sz="2400" dirty="0"/>
          </a:p>
          <a:p>
            <a:r>
              <a:rPr lang="et-EE" sz="2400" dirty="0" smtClean="0"/>
              <a:t>õpetajakutse 7. tase </a:t>
            </a:r>
          </a:p>
          <a:p>
            <a:endParaRPr lang="et-EE" sz="2400" dirty="0"/>
          </a:p>
          <a:p>
            <a:endParaRPr lang="et-EE" sz="2400" dirty="0" smtClean="0"/>
          </a:p>
          <a:p>
            <a:endParaRPr lang="et-EE" sz="2400" dirty="0"/>
          </a:p>
          <a:p>
            <a:r>
              <a:rPr lang="et-EE" sz="2400" dirty="0" smtClean="0"/>
              <a:t>NB! EHISe isikukaardil märge</a:t>
            </a:r>
            <a:endParaRPr lang="et-EE" sz="2400" dirty="0"/>
          </a:p>
        </p:txBody>
      </p:sp>
      <p:sp>
        <p:nvSpPr>
          <p:cNvPr id="2" name="Ristkülik 1"/>
          <p:cNvSpPr/>
          <p:nvPr/>
        </p:nvSpPr>
        <p:spPr>
          <a:xfrm>
            <a:off x="1619449" y="441924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48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51297" y="544112"/>
            <a:ext cx="7200900" cy="1081087"/>
          </a:xfrm>
          <a:prstGeom prst="rect">
            <a:avLst/>
          </a:prstGeom>
        </p:spPr>
        <p:txBody>
          <a:bodyPr anchor="t"/>
          <a:lstStyle>
            <a:lvl1pPr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80318" indent="-22319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 marL="892797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 marL="1249916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 marL="1607035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1964154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321273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2678392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035511" indent="-178559" algn="l" defTabSz="35091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52">
                <a:solidFill>
                  <a:srgbClr val="000000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t-E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Õpetajakutse</a:t>
            </a:r>
            <a:r>
              <a:rPr lang="et-EE" sz="3600" b="1" dirty="0" smtClean="0"/>
              <a:t/>
            </a:r>
            <a:br>
              <a:rPr lang="et-EE" sz="3600" b="1" dirty="0" smtClean="0"/>
            </a:br>
            <a:endParaRPr lang="et-EE" sz="3600" b="1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7" y="2052117"/>
            <a:ext cx="8068833" cy="4536504"/>
          </a:xfrm>
          <a:prstGeom prst="rect">
            <a:avLst/>
          </a:prstGeom>
        </p:spPr>
      </p:pic>
      <p:sp>
        <p:nvSpPr>
          <p:cNvPr id="6" name="Ristkülik 5"/>
          <p:cNvSpPr/>
          <p:nvPr/>
        </p:nvSpPr>
        <p:spPr>
          <a:xfrm>
            <a:off x="1331417" y="1440533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 </a:t>
            </a:r>
            <a:r>
              <a:rPr lang="et-EE" dirty="0">
                <a:hlinkClick r:id="rId3"/>
              </a:rPr>
              <a:t>www.kutsekoda.ee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99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323305" y="539949"/>
            <a:ext cx="82089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Rakendussätted</a:t>
            </a:r>
          </a:p>
          <a:p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t-EE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) Käesolevas määruses sätestatud kvalifikatsiooninõudeid ei kohaldata õpetajatele, kes töötasid haridusministri </a:t>
            </a:r>
            <a:r>
              <a:rPr lang="et-E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augusti 2002. a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määruse nr 65 „Pedagoogide kvalifikatsiooninõuded” </a:t>
            </a:r>
            <a:r>
              <a:rPr lang="et-E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kehtivuse ajal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põhikoolis või gümnaasiumis õpetajana või kutseõppeasutuses üldharidusainete õpetajana ning vastasid eelnevalt nimetatud määruse kohaselt vastaval ametikohal töötamiseks kehtestatud kvalifikatsiooninõuetele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 (1</a:t>
            </a:r>
            <a:r>
              <a:rPr lang="et-E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) Õpetaja kvalifikatsiooninõuetele vastavaks loetakse õpetajakutset omamata isikud, kes on lõpetanud õpetajakoolituse magistriõppe õppekava käesoleva määruse jõustumise ning õpetajakoolituse õppekava alusel õpet läbiviivale ülikoolile kutse väljastamise õiguse andmise vahelisel ajal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Roboto Condensed" pitchFamily="2"/>
                <a:cs typeface="Arial" panose="020B0604020202020204" pitchFamily="34" charset="0"/>
              </a:rPr>
              <a:t>? Kas töötas eelmise määruse kehtivuse ajal? Kas samal ametikohal? Kas kvalifikatsioon vastas nõuetele?</a:t>
            </a:r>
          </a:p>
          <a:p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79289" y="1854558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2"/>
              </a:rPr>
              <a:t>https://</a:t>
            </a:r>
            <a:r>
              <a:rPr lang="et-EE" sz="2000" dirty="0" smtClean="0">
                <a:hlinkClick r:id="rId2"/>
              </a:rPr>
              <a:t>www.riigiteataja.ee/akt/13363346</a:t>
            </a:r>
            <a:endParaRPr lang="et-EE" sz="2000" dirty="0" smtClean="0"/>
          </a:p>
          <a:p>
            <a:endParaRPr lang="et-EE" sz="2000" dirty="0"/>
          </a:p>
          <a:p>
            <a:r>
              <a:rPr lang="et-EE" sz="2000" dirty="0"/>
              <a:t>§ 21. Põhikooli ühe või mitme aine õpetaja </a:t>
            </a:r>
            <a:r>
              <a:rPr lang="et-EE" sz="2000" dirty="0" smtClean="0"/>
              <a:t>kvalifikatsiooninõuded</a:t>
            </a:r>
            <a:endParaRPr lang="et-EE" sz="2000" dirty="0"/>
          </a:p>
          <a:p>
            <a:r>
              <a:rPr lang="et-EE" sz="2000" dirty="0"/>
              <a:t>  Põhikooli ühe või mitme aine õpetaja kvalifikatsiooninõuded on järgmised:</a:t>
            </a:r>
          </a:p>
          <a:p>
            <a:r>
              <a:rPr lang="et-EE" sz="2000" dirty="0"/>
              <a:t> 1) pedagoogiline </a:t>
            </a:r>
            <a:r>
              <a:rPr lang="et-EE" sz="2000" dirty="0" err="1"/>
              <a:t>kõrg</a:t>
            </a:r>
            <a:r>
              <a:rPr lang="et-EE" sz="2000" dirty="0"/>
              <a:t>- või keskeriharidus õpetatavas </a:t>
            </a:r>
            <a:r>
              <a:rPr lang="et-EE" sz="2000" dirty="0">
                <a:solidFill>
                  <a:srgbClr val="0033CC"/>
                </a:solidFill>
              </a:rPr>
              <a:t>aines</a:t>
            </a:r>
            <a:r>
              <a:rPr lang="et-EE" sz="2000" dirty="0"/>
              <a:t> (ainetes) või </a:t>
            </a:r>
            <a:r>
              <a:rPr lang="et-EE" sz="2000" dirty="0">
                <a:solidFill>
                  <a:srgbClr val="0033CC"/>
                </a:solidFill>
              </a:rPr>
              <a:t>ainevaldkonnas </a:t>
            </a:r>
            <a:r>
              <a:rPr lang="et-EE" sz="2000" dirty="0"/>
              <a:t>või</a:t>
            </a:r>
          </a:p>
          <a:p>
            <a:r>
              <a:rPr lang="et-EE" sz="2000" dirty="0"/>
              <a:t> 2) muu </a:t>
            </a:r>
            <a:r>
              <a:rPr lang="et-EE" sz="2000" dirty="0" err="1"/>
              <a:t>kõrg</a:t>
            </a:r>
            <a:r>
              <a:rPr lang="et-EE" sz="2000" dirty="0"/>
              <a:t>- või keskeriharidus õpetatavas aines (ainetes) või ainevaldkonnas ja läbitud 160-tunnine pedagoogikakursus</a:t>
            </a:r>
            <a:r>
              <a:rPr lang="et-EE" sz="2000" dirty="0" smtClean="0"/>
              <a:t>.</a:t>
            </a:r>
          </a:p>
          <a:p>
            <a:r>
              <a:rPr lang="et-EE" sz="2000" dirty="0" smtClean="0"/>
              <a:t>-------------</a:t>
            </a:r>
            <a:endParaRPr lang="et-EE" sz="2000" dirty="0"/>
          </a:p>
          <a:p>
            <a:r>
              <a:rPr lang="et-EE" sz="2000" dirty="0"/>
              <a:t> </a:t>
            </a:r>
            <a:r>
              <a:rPr lang="et-EE" sz="2000" dirty="0" smtClean="0"/>
              <a:t>§ 37 (11</a:t>
            </a:r>
            <a:r>
              <a:rPr lang="et-EE" sz="2000" dirty="0"/>
              <a:t>) Paragrahvides 51, 7, 8, 9, 10, 13, 14, 15, 20, </a:t>
            </a:r>
            <a:r>
              <a:rPr lang="et-EE" sz="2000" dirty="0">
                <a:solidFill>
                  <a:srgbClr val="FF0000"/>
                </a:solidFill>
              </a:rPr>
              <a:t>21</a:t>
            </a:r>
            <a:r>
              <a:rPr lang="et-EE" sz="2000" dirty="0"/>
              <a:t>, 22, 23, 24, 25, 31, 32 ja 33 ning paragrahvide 19 ja 30 punktides 1 nimetatud pedagoogide puhul loetakse alates </a:t>
            </a:r>
            <a:r>
              <a:rPr lang="et-EE" sz="2000" dirty="0">
                <a:solidFill>
                  <a:srgbClr val="FF0000"/>
                </a:solidFill>
              </a:rPr>
              <a:t>1. juunist 2002. </a:t>
            </a:r>
            <a:r>
              <a:rPr lang="et-EE" sz="2000" dirty="0"/>
              <a:t>aastal</a:t>
            </a:r>
            <a:r>
              <a:rPr lang="et-EE" sz="2000" dirty="0">
                <a:solidFill>
                  <a:srgbClr val="FF0000"/>
                </a:solidFill>
              </a:rPr>
              <a:t> </a:t>
            </a:r>
            <a:r>
              <a:rPr lang="et-EE" sz="2000" dirty="0"/>
              <a:t>Eesti Hariduse Infosüsteemis registreeritud õppekavade alusel omandatud tasemehariduse nõudeks </a:t>
            </a:r>
            <a:r>
              <a:rPr lang="et-EE" sz="2000" dirty="0">
                <a:solidFill>
                  <a:srgbClr val="0033CC"/>
                </a:solidFill>
              </a:rPr>
              <a:t>magistrikraad</a:t>
            </a:r>
            <a:r>
              <a:rPr lang="et-EE" sz="2000" dirty="0"/>
              <a:t>.</a:t>
            </a:r>
          </a:p>
          <a:p>
            <a:endParaRPr lang="et-EE" dirty="0"/>
          </a:p>
        </p:txBody>
      </p:sp>
      <p:sp>
        <p:nvSpPr>
          <p:cNvPr id="3" name="Ristkülik 2"/>
          <p:cNvSpPr/>
          <p:nvPr/>
        </p:nvSpPr>
        <p:spPr>
          <a:xfrm>
            <a:off x="323305" y="179909"/>
            <a:ext cx="82089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4000" b="1" dirty="0" smtClean="0"/>
              <a:t>Pedagoogide kvalifikatsiooninõuded</a:t>
            </a:r>
            <a:endParaRPr lang="et-EE" sz="4000" b="1" dirty="0"/>
          </a:p>
          <a:p>
            <a:r>
              <a:rPr lang="et-EE" dirty="0"/>
              <a:t>Vastu võetud 26.08.2002 nr 65</a:t>
            </a:r>
          </a:p>
        </p:txBody>
      </p:sp>
    </p:spTree>
    <p:extLst>
      <p:ext uri="{BB962C8B-B14F-4D97-AF65-F5344CB8AC3E}">
        <p14:creationId xmlns:p14="http://schemas.microsoft.com/office/powerpoint/2010/main" val="4952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512858" y="2412157"/>
            <a:ext cx="75873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t-EE" sz="2400" dirty="0" smtClean="0"/>
              <a:t>Magistrikraad</a:t>
            </a:r>
          </a:p>
          <a:p>
            <a:endParaRPr lang="et-EE" sz="2400" dirty="0" smtClean="0"/>
          </a:p>
          <a:p>
            <a:r>
              <a:rPr lang="et-EE" sz="2400" dirty="0" smtClean="0"/>
              <a:t>2) Ettevalmistus aines/ainevaldkonnas</a:t>
            </a:r>
          </a:p>
          <a:p>
            <a:endParaRPr lang="et-EE" sz="2400" dirty="0"/>
          </a:p>
          <a:p>
            <a:r>
              <a:rPr lang="et-EE" sz="2400" dirty="0" smtClean="0"/>
              <a:t>3) Pedagoogikakursus </a:t>
            </a:r>
          </a:p>
          <a:p>
            <a:pPr marL="342900" indent="-342900">
              <a:buAutoNum type="arabicParenR"/>
            </a:pPr>
            <a:endParaRPr lang="et-EE" sz="2400" dirty="0"/>
          </a:p>
          <a:p>
            <a:r>
              <a:rPr lang="et-EE" sz="2400" dirty="0" smtClean="0"/>
              <a:t>(NB</a:t>
            </a:r>
            <a:r>
              <a:rPr lang="et-EE" sz="2400" dirty="0"/>
              <a:t>! L</a:t>
            </a:r>
            <a:r>
              <a:rPr lang="et-EE" sz="2400" dirty="0" smtClean="0"/>
              <a:t>äbitud </a:t>
            </a:r>
            <a:r>
              <a:rPr lang="et-EE" sz="2400" dirty="0"/>
              <a:t>kõrghariduse omandamist võimaldavas </a:t>
            </a:r>
            <a:r>
              <a:rPr lang="et-EE" sz="2400" dirty="0" smtClean="0"/>
              <a:t>õppeasutuses, § 2 lg 2).</a:t>
            </a:r>
          </a:p>
          <a:p>
            <a:endParaRPr lang="et-EE" sz="2400" dirty="0"/>
          </a:p>
          <a:p>
            <a:r>
              <a:rPr lang="et-EE" sz="2400" dirty="0" smtClean="0"/>
              <a:t>Tööleping vm dokument</a:t>
            </a:r>
          </a:p>
          <a:p>
            <a:endParaRPr lang="et-EE" sz="2400" dirty="0"/>
          </a:p>
        </p:txBody>
      </p:sp>
      <p:sp>
        <p:nvSpPr>
          <p:cNvPr id="3" name="Ristkülik 2"/>
          <p:cNvSpPr/>
          <p:nvPr/>
        </p:nvSpPr>
        <p:spPr>
          <a:xfrm>
            <a:off x="539329" y="451679"/>
            <a:ext cx="7128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4000" b="1" dirty="0"/>
              <a:t>Pedagoogide kvalifikatsiooninõuded</a:t>
            </a:r>
          </a:p>
          <a:p>
            <a:r>
              <a:rPr lang="et-EE" dirty="0"/>
              <a:t>Vastu võetud 26.08.2002 nr 65</a:t>
            </a:r>
          </a:p>
        </p:txBody>
      </p:sp>
    </p:spTree>
    <p:extLst>
      <p:ext uri="{BB962C8B-B14F-4D97-AF65-F5344CB8AC3E}">
        <p14:creationId xmlns:p14="http://schemas.microsoft.com/office/powerpoint/2010/main" val="15402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67178" y="1623436"/>
            <a:ext cx="7991777" cy="505755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algn="ctr">
              <a:defRPr/>
            </a:pPr>
            <a:endParaRPr lang="et-EE" b="1" dirty="0">
              <a:ea typeface="ＭＳ Ｐゴシック" pitchFamily="34" charset="-128"/>
            </a:endParaRPr>
          </a:p>
          <a:p>
            <a:pPr algn="ctr">
              <a:defRPr/>
            </a:pPr>
            <a:endParaRPr lang="et-EE" sz="2763" b="1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 algn="ctr">
              <a:defRPr/>
            </a:pPr>
            <a:endParaRPr lang="et-EE" sz="2763" b="1" dirty="0">
              <a:latin typeface="Cambria" panose="02040503050406030204" pitchFamily="18" charset="0"/>
              <a:ea typeface="Roboto Condensed" panose="02000000000000000000" pitchFamily="2" charset="0"/>
            </a:endParaRPr>
          </a:p>
          <a:p>
            <a:pPr algn="ctr">
              <a:defRPr/>
            </a:pPr>
            <a:endParaRPr lang="et-EE" sz="2763" b="1" dirty="0">
              <a:latin typeface="Cambria" panose="02040503050406030204" pitchFamily="18" charset="0"/>
              <a:ea typeface="Roboto Condensed" panose="02000000000000000000" pitchFamily="2" charset="0"/>
            </a:endParaRPr>
          </a:p>
          <a:p>
            <a:pPr algn="ctr">
              <a:defRPr/>
            </a:pPr>
            <a:r>
              <a:rPr lang="et-EE" sz="2763" b="1" dirty="0">
                <a:ea typeface="Roboto Condensed" panose="02000000000000000000" pitchFamily="2" charset="0"/>
              </a:rPr>
              <a:t>                  </a:t>
            </a:r>
            <a:r>
              <a:rPr lang="et-EE" sz="2763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HTM                  pidaja</a:t>
            </a:r>
          </a:p>
          <a:p>
            <a:pPr marL="107997">
              <a:defRPr/>
            </a:pPr>
            <a:endParaRPr lang="et-EE" sz="2800" dirty="0">
              <a:latin typeface="Cambria" panose="02040503050406030204" pitchFamily="18" charset="0"/>
              <a:ea typeface="Roboto Condensed" panose="02000000000000000000" pitchFamily="2" charset="0"/>
            </a:endParaRPr>
          </a:p>
          <a:p>
            <a:pPr marL="107997">
              <a:defRPr/>
            </a:pPr>
            <a:endParaRPr lang="et-EE" sz="2763" b="1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t-EE" b="1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t-EE" dirty="0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1145255" y="2167210"/>
            <a:ext cx="2817043" cy="1609292"/>
          </a:xfrm>
          <a:prstGeom prst="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4008">
              <a:defRPr/>
            </a:pPr>
            <a:r>
              <a:rPr lang="et-EE" sz="2331" b="1" dirty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Riiklik ja</a:t>
            </a:r>
          </a:p>
          <a:p>
            <a:pPr algn="ctr" defTabSz="444008">
              <a:defRPr/>
            </a:pPr>
            <a:r>
              <a:rPr lang="et-EE" sz="2331" b="1" dirty="0">
                <a:solidFill>
                  <a:prstClr val="whit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haldusjärelevalve </a:t>
            </a:r>
            <a:endParaRPr lang="et-EE" sz="2331" dirty="0">
              <a:solidFill>
                <a:prstClr val="white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175" name="Ristkülik 2"/>
          <p:cNvSpPr>
            <a:spLocks noChangeArrowheads="1"/>
          </p:cNvSpPr>
          <p:nvPr/>
        </p:nvSpPr>
        <p:spPr bwMode="auto">
          <a:xfrm>
            <a:off x="5021619" y="1862541"/>
            <a:ext cx="1587742" cy="80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44008">
              <a:spcBef>
                <a:spcPct val="0"/>
              </a:spcBef>
              <a:buNone/>
              <a:defRPr/>
            </a:pPr>
            <a:r>
              <a:rPr lang="et-EE" altLang="et-EE" sz="2331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Teenistuslik</a:t>
            </a:r>
            <a:r>
              <a:rPr lang="et-EE" altLang="et-EE" sz="2331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defTabSz="444008">
              <a:spcBef>
                <a:spcPct val="0"/>
              </a:spcBef>
              <a:buNone/>
              <a:defRPr/>
            </a:pPr>
            <a:r>
              <a:rPr lang="et-EE" altLang="et-EE" sz="2331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järelevalve </a:t>
            </a:r>
            <a:endParaRPr lang="et-EE" altLang="et-EE" sz="233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Allanool 3"/>
          <p:cNvSpPr/>
          <p:nvPr/>
        </p:nvSpPr>
        <p:spPr>
          <a:xfrm>
            <a:off x="3470648" y="3776504"/>
            <a:ext cx="470288" cy="949951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4008">
              <a:defRPr/>
            </a:pPr>
            <a:endParaRPr lang="et-EE" sz="1749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7178" y="462492"/>
            <a:ext cx="8193329" cy="665591"/>
          </a:xfrm>
          <a:prstGeom prst="rect">
            <a:avLst/>
          </a:prstGeom>
        </p:spPr>
        <p:txBody>
          <a:bodyPr lIns="90225" tIns="45113" rIns="90225" bIns="45113" anchor="ctr">
            <a:normAutofit fontScale="97500"/>
          </a:bodyPr>
          <a:lstStyle>
            <a:lvl1pPr algn="l" defTabSz="675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t-EE" altLang="et-EE" sz="3157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Järelevalve korraldus</a:t>
            </a:r>
            <a:endParaRPr lang="en-US" altLang="et-EE" sz="3157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Allanool 10"/>
          <p:cNvSpPr/>
          <p:nvPr/>
        </p:nvSpPr>
        <p:spPr>
          <a:xfrm>
            <a:off x="4677871" y="3642953"/>
            <a:ext cx="470289" cy="1577519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4008">
              <a:defRPr/>
            </a:pPr>
            <a:endParaRPr lang="et-EE" sz="1749">
              <a:solidFill>
                <a:prstClr val="white"/>
              </a:solidFill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4638827" y="2140650"/>
            <a:ext cx="2984223" cy="1532733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t-EE" sz="2368" b="1" dirty="0">
                <a:latin typeface="Arial" panose="020B0604020202020204" pitchFamily="34" charset="0"/>
                <a:cs typeface="Arial" panose="020B0604020202020204" pitchFamily="34" charset="0"/>
              </a:rPr>
              <a:t>Teenistuslik järelevalve</a:t>
            </a:r>
          </a:p>
        </p:txBody>
      </p:sp>
      <p:sp>
        <p:nvSpPr>
          <p:cNvPr id="6" name="Ovaal 5"/>
          <p:cNvSpPr/>
          <p:nvPr/>
        </p:nvSpPr>
        <p:spPr>
          <a:xfrm>
            <a:off x="453696" y="1065707"/>
            <a:ext cx="2938500" cy="12458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Õiguspärasus</a:t>
            </a:r>
          </a:p>
          <a:p>
            <a:pPr algn="ctr">
              <a:defRPr/>
            </a:pPr>
            <a:endParaRPr lang="et-EE" sz="1772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5363867" y="1065703"/>
            <a:ext cx="3090875" cy="116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Seaduslikkus</a:t>
            </a:r>
          </a:p>
          <a:p>
            <a:pPr algn="ctr">
              <a:defRPr/>
            </a:pPr>
            <a:r>
              <a:rPr lang="et-E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Otstarbekus</a:t>
            </a:r>
          </a:p>
        </p:txBody>
      </p:sp>
      <p:sp>
        <p:nvSpPr>
          <p:cNvPr id="7" name="Ovaal 6"/>
          <p:cNvSpPr/>
          <p:nvPr/>
        </p:nvSpPr>
        <p:spPr>
          <a:xfrm>
            <a:off x="69500" y="3868182"/>
            <a:ext cx="3636295" cy="127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Õppe- ja kasvatustegevus</a:t>
            </a:r>
          </a:p>
          <a:p>
            <a:pPr algn="ctr">
              <a:defRPr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952422" y="3543701"/>
            <a:ext cx="3901813" cy="15327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Juhtimine</a:t>
            </a:r>
          </a:p>
          <a:p>
            <a:pPr algn="ctr">
              <a:defRPr/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Personalitöö</a:t>
            </a:r>
          </a:p>
          <a:p>
            <a:pPr algn="ctr">
              <a:defRPr/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Majandustegevus</a:t>
            </a:r>
          </a:p>
          <a:p>
            <a:pPr algn="ctr">
              <a:defRPr/>
            </a:pPr>
            <a:r>
              <a:rPr lang="et-EE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3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539329" y="161077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http://archimedes.ee/enic/akadeemiline-tunnustamine/</a:t>
            </a: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21" y="1980109"/>
            <a:ext cx="8017743" cy="4507779"/>
          </a:xfrm>
          <a:prstGeom prst="rect">
            <a:avLst/>
          </a:prstGeom>
        </p:spPr>
      </p:pic>
      <p:sp>
        <p:nvSpPr>
          <p:cNvPr id="4" name="Ristkülik 3"/>
          <p:cNvSpPr/>
          <p:nvPr/>
        </p:nvSpPr>
        <p:spPr>
          <a:xfrm>
            <a:off x="539329" y="451679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4000" dirty="0" smtClean="0"/>
              <a:t>Eesti ENIC/NARIC keskus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10754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41" y="251917"/>
            <a:ext cx="7920000" cy="720080"/>
          </a:xfrm>
        </p:spPr>
        <p:txBody>
          <a:bodyPr/>
          <a:lstStyle/>
          <a:p>
            <a:pPr algn="ctr"/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200" dirty="0" smtClean="0"/>
              <a:t>§ </a:t>
            </a:r>
            <a:r>
              <a:rPr lang="et-EE" sz="3200" dirty="0"/>
              <a:t>7. Kohalike omavalitsuste </a:t>
            </a:r>
            <a:r>
              <a:rPr lang="et-EE" sz="3200" dirty="0" smtClean="0"/>
              <a:t>pädevus (I)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70360" y="1188021"/>
            <a:ext cx="7920000" cy="4513263"/>
          </a:xfrm>
        </p:spPr>
        <p:txBody>
          <a:bodyPr/>
          <a:lstStyle/>
          <a:p>
            <a:r>
              <a:rPr lang="et-EE" sz="1600" dirty="0"/>
              <a:t> </a:t>
            </a:r>
            <a:r>
              <a:rPr lang="et-EE" sz="1600" dirty="0" smtClean="0"/>
              <a:t>/…/</a:t>
            </a:r>
            <a:r>
              <a:rPr lang="et-EE" sz="1800" dirty="0"/>
              <a:t> (2) Kohalikud omavalitsused:</a:t>
            </a:r>
            <a:br>
              <a:rPr lang="et-EE" sz="1800" dirty="0"/>
            </a:br>
            <a:r>
              <a:rPr lang="et-EE" sz="1800" dirty="0"/>
              <a:t> 1) </a:t>
            </a:r>
            <a:r>
              <a:rPr lang="et-EE" sz="1800" b="1" dirty="0"/>
              <a:t>kavandavad oma halduspiirkonna hariduse arengu programme ja viivad neid ellu</a:t>
            </a:r>
            <a:r>
              <a:rPr lang="et-EE" sz="1800" dirty="0"/>
              <a:t>;</a:t>
            </a:r>
            <a:br>
              <a:rPr lang="et-EE" sz="1800" dirty="0"/>
            </a:br>
            <a:r>
              <a:rPr lang="et-EE" sz="1800" dirty="0"/>
              <a:t> 2) asutavad, reorganiseerivad ja sulgevad õigusaktides ettenähtud korras munitsipaalharidusasutusi ning registreerivad oma halduspiirkonnas asutatud haridusasutusi;</a:t>
            </a:r>
            <a:br>
              <a:rPr lang="et-EE" sz="1800" dirty="0"/>
            </a:br>
            <a:r>
              <a:rPr lang="et-EE" sz="1800" dirty="0"/>
              <a:t> 3) tagavad oma halduspiirkonna munitsipaalharidusasutuste majandusliku teenindamise ja finantseerimise;</a:t>
            </a:r>
            <a:br>
              <a:rPr lang="et-EE" sz="1800" dirty="0"/>
            </a:br>
            <a:r>
              <a:rPr lang="et-EE" sz="1800" dirty="0"/>
              <a:t> 4) määravad ametisse ja vabastavad ametist neile alluvate haridusasutuste juhte;</a:t>
            </a:r>
            <a:br>
              <a:rPr lang="et-EE" sz="1800" dirty="0"/>
            </a:br>
            <a:r>
              <a:rPr lang="et-EE" sz="1800" dirty="0"/>
              <a:t> 5) prognoosivad vajadust õpetajate järele, abistavad haridusasutusi töötajate leidmisel</a:t>
            </a:r>
            <a:r>
              <a:rPr lang="et-EE" sz="1800" dirty="0" smtClean="0"/>
              <a:t>;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 6) tagavad õpetajatele eluruumi ning muud õigusaktides ettenähtud soodustused</a:t>
            </a:r>
            <a:r>
              <a:rPr lang="et-EE" sz="1800" dirty="0" smtClean="0"/>
              <a:t>;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 7) [kehtetu - </a:t>
            </a:r>
            <a:r>
              <a:rPr lang="et-EE" sz="1800" dirty="0">
                <a:hlinkClick r:id="rId2"/>
              </a:rPr>
              <a:t>RT I, 06.12.2014, 1</a:t>
            </a:r>
            <a:r>
              <a:rPr lang="et-EE" sz="1800" dirty="0"/>
              <a:t> - jõust. 01.01.2016] </a:t>
            </a:r>
            <a:br>
              <a:rPr lang="et-EE" sz="1800" dirty="0"/>
            </a:br>
            <a:r>
              <a:rPr lang="et-EE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972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41" y="251917"/>
            <a:ext cx="7920000" cy="720080"/>
          </a:xfrm>
        </p:spPr>
        <p:txBody>
          <a:bodyPr/>
          <a:lstStyle/>
          <a:p>
            <a:pPr algn="ctr"/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200" dirty="0" smtClean="0"/>
              <a:t>§ </a:t>
            </a:r>
            <a:r>
              <a:rPr lang="et-EE" sz="3200" dirty="0"/>
              <a:t>7. Kohalike omavalitsuste </a:t>
            </a:r>
            <a:r>
              <a:rPr lang="et-EE" sz="3200" dirty="0" smtClean="0"/>
              <a:t>pädevus (II)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99569" y="1476053"/>
            <a:ext cx="7920000" cy="4513263"/>
          </a:xfrm>
        </p:spPr>
        <p:txBody>
          <a:bodyPr/>
          <a:lstStyle/>
          <a:p>
            <a:r>
              <a:rPr lang="et-EE" sz="1600" dirty="0"/>
              <a:t/>
            </a:r>
            <a:br>
              <a:rPr lang="et-EE" sz="1600" dirty="0"/>
            </a:br>
            <a:r>
              <a:rPr lang="et-EE" sz="1600" dirty="0"/>
              <a:t> </a:t>
            </a:r>
            <a:r>
              <a:rPr lang="et-EE" sz="1800" dirty="0"/>
              <a:t>8) peavad koolikohustuslike laste arvestust ja tagavad koolikohustuse täitmise kontrolli, annavad lastele koolikohustuse täitmiseks ainelist ja muud abi, korraldavad sõidu haridusasutusse ja tagasi, tagavad meditsiiniabi ning toitlustamise õppetöö ajal;</a:t>
            </a:r>
            <a:br>
              <a:rPr lang="et-EE" sz="1800" dirty="0"/>
            </a:br>
            <a:r>
              <a:rPr lang="et-EE" sz="1800" dirty="0"/>
              <a:t> 9) </a:t>
            </a:r>
            <a:r>
              <a:rPr lang="et-EE" sz="1800" b="1" dirty="0"/>
              <a:t>korraldavad haridusasutuste metoodilist teenindamist, annavad haridusasutuste juhtidele ja õpetajatele nõu koolikorralduslikes küsimustes</a:t>
            </a:r>
            <a:r>
              <a:rPr lang="et-EE" sz="1800" dirty="0" smtClean="0"/>
              <a:t>;</a:t>
            </a:r>
            <a:r>
              <a:rPr lang="et-EE" sz="1800" dirty="0"/>
              <a:t/>
            </a:r>
            <a:br>
              <a:rPr lang="et-EE" sz="1800" dirty="0"/>
            </a:br>
            <a:r>
              <a:rPr lang="et-EE" sz="1800" dirty="0"/>
              <a:t> 10) korraldavad laste ja noorte kutsealast informeerimist ja annavad neile vastavaid soovitusi;</a:t>
            </a:r>
            <a:br>
              <a:rPr lang="et-EE" sz="1800" dirty="0"/>
            </a:br>
            <a:r>
              <a:rPr lang="et-EE" sz="1800" dirty="0"/>
              <a:t> 11) peavad puuetega inimeste arvestust ning korraldavad nende õpetamist.</a:t>
            </a:r>
          </a:p>
          <a:p>
            <a:r>
              <a:rPr lang="et-EE" sz="1800" dirty="0"/>
              <a:t> (3) </a:t>
            </a:r>
            <a:r>
              <a:rPr lang="et-EE" sz="1800" b="1" dirty="0"/>
              <a:t>Halduspiirkonna hariduse arenguprogrammide koostamiseks ja elluviimiseks moodustab kohaliku omavalitsuse täidesaatev võimuorgan oma koosseisus vastava struktuuriüksuse või määrab ametisse vastava ametiisiku</a:t>
            </a:r>
            <a:r>
              <a:rPr lang="et-E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031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Korruptsiooniriskide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ennetamine</a:t>
            </a: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 defTabSz="914400" fontAlgn="auto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dirty="0">
              <a:solidFill>
                <a:srgbClr val="FFFFFF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608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6" y="3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2" y="712790"/>
            <a:ext cx="4722813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t-EE" sz="3200" b="1" dirty="0"/>
              <a:t> 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289" y="749022"/>
            <a:ext cx="8676233" cy="4514850"/>
          </a:xfrm>
          <a:prstGeom prst="rect">
            <a:avLst/>
          </a:prstGeom>
        </p:spPr>
        <p:txBody>
          <a:bodyPr/>
          <a:lstStyle/>
          <a:p>
            <a:pPr marL="107997" indent="0"/>
            <a:r>
              <a:rPr lang="et-E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Uuring „</a:t>
            </a:r>
            <a:r>
              <a:rPr lang="et-E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Hariduse valdkonna korruptsiooniriskid ja pettused</a:t>
            </a:r>
            <a:r>
              <a:rPr lang="et-E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marL="107997" indent="0"/>
            <a:r>
              <a:rPr lang="et-EE" sz="1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http://www.korruptsioon.ee/et/hariduse-valdkonna-korruptsiooniriskid-ja-pettused</a:t>
            </a:r>
            <a:endParaRPr lang="et-EE" sz="18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7997" indent="0"/>
            <a:endParaRPr lang="et-E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97" indent="0"/>
            <a:r>
              <a:rPr lang="et-E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Juhised </a:t>
            </a:r>
            <a:r>
              <a:rPr lang="et-EE" sz="1800" b="1" dirty="0">
                <a:latin typeface="Arial" panose="020B0604020202020204" pitchFamily="34" charset="0"/>
                <a:cs typeface="Arial" panose="020B0604020202020204" pitchFamily="34" charset="0"/>
              </a:rPr>
              <a:t>korruptsiooni ennetamiseks </a:t>
            </a:r>
            <a:r>
              <a:rPr lang="et-E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Haridus- ja Teadusministeeriumi allasutustes </a:t>
            </a:r>
            <a:r>
              <a:rPr lang="et-EE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t-EE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www.hm.ee/sites/default/files/korruptsiooniennetuse_juhis_0.pdf</a:t>
            </a:r>
            <a:r>
              <a:rPr lang="et-E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t-E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Juhised korruptsiooni ennetamiseks õppeasutustes </a:t>
            </a:r>
            <a:endParaRPr lang="et-EE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t-EE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t-E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t-EE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www.hm.ee/sites/default/files/korruptsiooniennetuse_juhis_2019.pdf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97" indent="0"/>
            <a:endParaRPr lang="et-E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97" indent="0"/>
            <a:r>
              <a:rPr lang="et-E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Vt 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www.korruptsioon.ee</a:t>
            </a:r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7997" indent="0"/>
            <a:endParaRPr lang="et-E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97" indent="0"/>
            <a:r>
              <a:rPr lang="et-E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Korruptsioonivastane </a:t>
            </a:r>
            <a:r>
              <a:rPr lang="et-EE" sz="1800" b="1" dirty="0">
                <a:latin typeface="Arial" panose="020B0604020202020204" pitchFamily="34" charset="0"/>
                <a:cs typeface="Arial" panose="020B0604020202020204" pitchFamily="34" charset="0"/>
              </a:rPr>
              <a:t>seadus (KVS)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97" indent="0"/>
            <a:r>
              <a:rPr lang="et-EE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https://www.riigiteataja.ee/akt/129062012001</a:t>
            </a:r>
            <a:endParaRPr lang="et-E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97" indent="0"/>
            <a:endParaRPr lang="et-EE" sz="2400" dirty="0">
              <a:latin typeface="Cambria" panose="02040503050406030204" pitchFamily="18" charset="0"/>
            </a:endParaRPr>
          </a:p>
          <a:p>
            <a:pPr marL="107997" indent="0"/>
            <a:endParaRPr lang="et-EE" sz="2400" dirty="0"/>
          </a:p>
          <a:p>
            <a:pPr marL="107997" indent="0"/>
            <a:endParaRPr lang="et-EE" sz="2400" dirty="0"/>
          </a:p>
          <a:p>
            <a:pPr marL="107997" indent="0"/>
            <a:endParaRPr lang="et-EE" sz="2400" dirty="0">
              <a:latin typeface="Roboto Condensed" pitchFamily="18"/>
              <a:cs typeface="Times New Roman" pitchFamily="18"/>
            </a:endParaRPr>
          </a:p>
          <a:p>
            <a:pPr marL="107997" indent="0"/>
            <a:endParaRPr lang="et-EE" sz="2400" dirty="0">
              <a:latin typeface="Roboto Condensed" pitchFamily="18"/>
              <a:cs typeface="Times New Roman" pitchFamily="18"/>
            </a:endParaRPr>
          </a:p>
          <a:p>
            <a:pPr marL="107997" indent="0"/>
            <a:r>
              <a:rPr lang="et-EE" sz="2400" dirty="0">
                <a:latin typeface="Roboto Condensed" pitchFamily="18"/>
                <a:cs typeface="Times New Roman" pitchFamily="18"/>
              </a:rPr>
              <a:t>	</a:t>
            </a:r>
          </a:p>
        </p:txBody>
      </p:sp>
      <p:sp>
        <p:nvSpPr>
          <p:cNvPr id="5" name="Ristkülik 4"/>
          <p:cNvSpPr/>
          <p:nvPr/>
        </p:nvSpPr>
        <p:spPr>
          <a:xfrm>
            <a:off x="1547441" y="0"/>
            <a:ext cx="564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97"/>
            <a:r>
              <a:rPr lang="et-EE" sz="4000" b="1" dirty="0">
                <a:latin typeface="Arial" panose="020B0604020202020204" pitchFamily="34" charset="0"/>
                <a:cs typeface="Arial" panose="020B0604020202020204" pitchFamily="34" charset="0"/>
              </a:rPr>
              <a:t>Korruptsiooniennetus</a:t>
            </a:r>
          </a:p>
        </p:txBody>
      </p:sp>
    </p:spTree>
    <p:extLst>
      <p:ext uri="{BB962C8B-B14F-4D97-AF65-F5344CB8AC3E}">
        <p14:creationId xmlns:p14="http://schemas.microsoft.com/office/powerpoint/2010/main" val="3988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2627561" y="179909"/>
            <a:ext cx="2066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Õpetaja</a:t>
            </a:r>
            <a:endParaRPr lang="et-E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395313" y="1404045"/>
            <a:ext cx="76795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Õpetaja kui ametiisik</a:t>
            </a:r>
          </a:p>
          <a:p>
            <a:endParaRPr lang="et-E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t-EE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Kingitused</a:t>
            </a:r>
          </a:p>
          <a:p>
            <a:endParaRPr lang="et-EE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t-E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t-EE" dirty="0"/>
          </a:p>
          <a:p>
            <a:r>
              <a:rPr lang="et-E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Juhised </a:t>
            </a:r>
            <a:r>
              <a:rPr lang="et-EE" sz="2800" b="1" dirty="0">
                <a:latin typeface="Arial" panose="020B0604020202020204" pitchFamily="34" charset="0"/>
                <a:cs typeface="Arial" panose="020B0604020202020204" pitchFamily="34" charset="0"/>
              </a:rPr>
              <a:t>korruptsiooni ennetamiseks õppeasutustes </a:t>
            </a:r>
            <a:endParaRPr lang="et-E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t-E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t-E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www.hm.ee/sites/default/files/korruptsiooniennetuse_juhis_2019.pdf</a:t>
            </a:r>
            <a:endParaRPr lang="et-EE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t-EE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t-EE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t-E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2627564" y="179912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b="1" dirty="0">
                <a:latin typeface="Arial" panose="020B0604020202020204" pitchFamily="34" charset="0"/>
                <a:cs typeface="Arial" panose="020B0604020202020204" pitchFamily="34" charset="0"/>
              </a:rPr>
              <a:t>Seotud isik (</a:t>
            </a:r>
            <a:r>
              <a:rPr lang="et-E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KVSi</a:t>
            </a:r>
            <a:r>
              <a:rPr lang="et-E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600" b="1" dirty="0">
                <a:latin typeface="Arial" panose="020B0604020202020204" pitchFamily="34" charset="0"/>
                <a:cs typeface="Arial" panose="020B0604020202020204" pitchFamily="34" charset="0"/>
              </a:rPr>
              <a:t>§ 7)</a:t>
            </a:r>
            <a:endParaRPr lang="et-E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310868" y="703131"/>
            <a:ext cx="849694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342891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abikaasa, vanavanem, ametiisiku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või 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tema abikaasa vanem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ametiisiku vanema alaneja sugulane,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sealhulgas 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ametiisiku laps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 lapselaps. Vanemaks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loetakse ka 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lapsendaja, vanema abikaasa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 kasuvanem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ning alanejaks sugulaseks ka 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lapsendatu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 abikaasa laps.</a:t>
            </a:r>
          </a:p>
          <a:p>
            <a:pPr marL="457189" indent="-342891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juriidiline isik, milles vähemalt 1/10 osalusest või osaluse omandamise õigusest kuulub ametiisikule endale või temaga seotud isikule;</a:t>
            </a:r>
          </a:p>
          <a:p>
            <a:pPr marL="457189" indent="-342891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juriidiline isik, mille juhtimis- või kontrollorgani liige tulumaksuseaduse tähenduses on väljaspool ametikohustusi ametiisik ise või lõike punktis 1 või 4 nimetatud isik;</a:t>
            </a:r>
          </a:p>
          <a:p>
            <a:pPr marL="457189" indent="-342891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isik, keda seob ametiisikuga ühine majapidamine;</a:t>
            </a:r>
          </a:p>
          <a:p>
            <a:pPr marL="457189" indent="-342891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isik, kelle seisund või tegevus ametiisikut väljaspool ametiseisundit oluliselt ja vahetult mõjutab või keda ametiisiku seisund või tegevus väljaspool ametiseisundit oluliselt ja vahetult mõjutab;</a:t>
            </a:r>
          </a:p>
          <a:p>
            <a:pPr marL="457189" indent="-342891">
              <a:lnSpc>
                <a:spcPct val="115000"/>
              </a:lnSpc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isik, kes väljaspool ametiseisundit allub ametiisiku korraldustele või tegutseb ametiisiku huvides või arvel.</a:t>
            </a:r>
          </a:p>
        </p:txBody>
      </p:sp>
    </p:spTree>
    <p:extLst>
      <p:ext uri="{BB962C8B-B14F-4D97-AF65-F5344CB8AC3E}">
        <p14:creationId xmlns:p14="http://schemas.microsoft.com/office/powerpoint/2010/main" val="305171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2339532" y="158384"/>
            <a:ext cx="3112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000" b="1" dirty="0">
                <a:latin typeface="Arial" panose="020B0604020202020204" pitchFamily="34" charset="0"/>
                <a:cs typeface="Arial" panose="020B0604020202020204" pitchFamily="34" charset="0"/>
              </a:rPr>
              <a:t>Teavitamine</a:t>
            </a:r>
          </a:p>
        </p:txBody>
      </p:sp>
      <p:sp>
        <p:nvSpPr>
          <p:cNvPr id="2" name="Ristkülik 1"/>
          <p:cNvSpPr/>
          <p:nvPr/>
        </p:nvSpPr>
        <p:spPr>
          <a:xfrm>
            <a:off x="323305" y="683967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t-E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t-E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Ametiisikul ka keelatud anda oma alluvale ülesandeks teha toimingut või otsust tema asemel </a:t>
            </a:r>
            <a:r>
              <a:rPr lang="et-E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t-EE" sz="2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delegeerimine</a:t>
            </a:r>
            <a:r>
              <a:rPr lang="et-E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et-E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Ametiisik peab nimetatud asjaolust viivitamata teavitama oma vahetut juhti või ametiisiku ametisse nimetamise õigusega isikut või organit, kes teeb toimingu või otsuse ise või annab selle ülesande teisele ametiisikule (</a:t>
            </a:r>
            <a:r>
              <a:rPr lang="et-EE" sz="28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üles delegeerimine</a:t>
            </a:r>
            <a:r>
              <a:rPr lang="et-E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(KVS § 11 lg 2</a:t>
            </a:r>
            <a:r>
              <a:rPr lang="et-EE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t-E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t-EE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KVSi</a:t>
            </a:r>
            <a:r>
              <a:rPr lang="et-E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§ 11 lg 3 p 5 kohaselt tuleb  teade toimingupiirangu kohaldamata jätmise kohta avaldada viivitamata ja alaliselt asutuse veebilehel. </a:t>
            </a:r>
          </a:p>
        </p:txBody>
      </p:sp>
    </p:spTree>
    <p:extLst>
      <p:ext uri="{BB962C8B-B14F-4D97-AF65-F5344CB8AC3E}">
        <p14:creationId xmlns:p14="http://schemas.microsoft.com/office/powerpoint/2010/main" val="2081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395313" y="32392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Töökorraldus asutuses</a:t>
            </a:r>
            <a:endParaRPr lang="et-E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251297" y="585536"/>
            <a:ext cx="82480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Veebileht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korruptsiooniennetuse kontaktandmed, toimingupiirangu kohaldamata jätmine</a:t>
            </a:r>
          </a:p>
          <a:p>
            <a:r>
              <a:rPr lang="et-E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Töökorralduse reeglid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huvide konflikti vältimine, eetika, väärtused</a:t>
            </a:r>
          </a:p>
          <a:p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Teenistusülesannete täitmisega seotud kingituste ja soodustuste hea tava,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www.rahandusministeerium.ee/sites/default/files/avalikustamiseks_teenistusulesannetega_seotud_kingituste_ja_soodustuste_hea_tava.pdf</a:t>
            </a: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Kuidas toimida kingitustega?“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www.korruptsioon.ee/et/huvide-konflikt/kingitused</a:t>
            </a: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 rotWithShape="1">
          <a:blip r:embed="rId2"/>
          <a:srcRect r="49901"/>
          <a:stretch/>
        </p:blipFill>
        <p:spPr bwMode="auto">
          <a:xfrm>
            <a:off x="683345" y="395933"/>
            <a:ext cx="7128792" cy="3834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stkülik 2"/>
          <p:cNvSpPr/>
          <p:nvPr/>
        </p:nvSpPr>
        <p:spPr>
          <a:xfrm>
            <a:off x="323305" y="507645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>
                <a:hlinkClick r:id="rId3"/>
              </a:rPr>
              <a:t>https://www.politsei.ee/et/juhend/ennetusalased-materjalid/korruptsioon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19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Järelevalve </a:t>
            </a:r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Terviseamet</a:t>
            </a:r>
          </a:p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Päästeamet</a:t>
            </a:r>
          </a:p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Keeleinspektsioon</a:t>
            </a:r>
          </a:p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Andmekaitseinspektsioon</a:t>
            </a:r>
          </a:p>
          <a:p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t-E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Tööinspektsioon</a:t>
            </a:r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töövaidluskomisjon,  lepitusmenetlus</a:t>
            </a:r>
          </a:p>
          <a:p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https://www.ti.ee/est/toosuhted-toovaidlus/toovaidluste-lahendamine/toovaidluste-lahendamine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35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85937" y="1883322"/>
            <a:ext cx="8352928" cy="1800000"/>
          </a:xfrm>
        </p:spPr>
        <p:txBody>
          <a:bodyPr/>
          <a:lstStyle/>
          <a:p>
            <a:r>
              <a:rPr lang="et-EE" sz="6000" b="1" dirty="0">
                <a:solidFill>
                  <a:prstClr val="white"/>
                </a:solidFill>
                <a:latin typeface="+mn-lt"/>
                <a:ea typeface="Microsoft YaHei" pitchFamily="2"/>
              </a:rPr>
              <a:t/>
            </a:r>
            <a:br>
              <a:rPr lang="et-EE" sz="6000" b="1" dirty="0">
                <a:solidFill>
                  <a:prstClr val="white"/>
                </a:solidFill>
                <a:latin typeface="+mn-lt"/>
                <a:ea typeface="Microsoft YaHei" pitchFamily="2"/>
              </a:rPr>
            </a:br>
            <a:endParaRPr lang="et-EE" dirty="0"/>
          </a:p>
        </p:txBody>
      </p:sp>
      <p:pic>
        <p:nvPicPr>
          <p:cNvPr id="1026" name="Picture 2" descr="https://siseveeb.hm.ee/PublishingImages/Home/siseveeb-banne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36" y="1862153"/>
            <a:ext cx="4366427" cy="43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stkülik 3"/>
          <p:cNvSpPr/>
          <p:nvPr/>
        </p:nvSpPr>
        <p:spPr>
          <a:xfrm>
            <a:off x="4859809" y="507645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0">
              <a:spcAft>
                <a:spcPts val="0"/>
              </a:spcAft>
              <a:buNone/>
            </a:pPr>
            <a:r>
              <a:rPr lang="et-EE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Hille Voolaid</a:t>
            </a:r>
          </a:p>
          <a:p>
            <a:pPr marL="108000" lvl="0" indent="0">
              <a:spcAft>
                <a:spcPts val="0"/>
              </a:spcAft>
              <a:buNone/>
            </a:pPr>
            <a:endParaRPr lang="et-EE" sz="2400" b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400" b="1" dirty="0" smtClean="0">
                <a:solidFill>
                  <a:schemeClr val="bg1"/>
                </a:solidFill>
                <a:cs typeface="Times New Roman" pitchFamily="18"/>
              </a:rPr>
              <a:t>735 0109</a:t>
            </a:r>
            <a:endParaRPr lang="et-EE" sz="2400" b="1" dirty="0">
              <a:solidFill>
                <a:schemeClr val="bg1"/>
              </a:solidFill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5245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284021" y="455602"/>
            <a:ext cx="8424935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t-EE" sz="2400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</a:t>
            </a:r>
            <a:r>
              <a:rPr lang="et-EE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ärelevalve 2018/2019. õa</a:t>
            </a:r>
            <a:endParaRPr lang="et-EE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istkülik 4"/>
          <p:cNvSpPr>
            <a:spLocks noChangeArrowheads="1"/>
          </p:cNvSpPr>
          <p:nvPr/>
        </p:nvSpPr>
        <p:spPr bwMode="auto">
          <a:xfrm>
            <a:off x="911059" y="1764086"/>
            <a:ext cx="4020761" cy="1330667"/>
          </a:xfrm>
          <a:prstGeom prst="rect">
            <a:avLst/>
          </a:prstGeom>
          <a:solidFill>
            <a:srgbClr val="0033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Haldusjärelevalve</a:t>
            </a:r>
            <a:endParaRPr lang="et-E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Riiklik järelevalve</a:t>
            </a:r>
            <a:endParaRPr lang="et-E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t-E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(HTM - </a:t>
            </a:r>
            <a:r>
              <a:rPr lang="et-E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17) </a:t>
            </a:r>
            <a:endParaRPr lang="et-E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stkülik 5"/>
          <p:cNvSpPr>
            <a:spLocks noChangeArrowheads="1"/>
          </p:cNvSpPr>
          <p:nvPr/>
        </p:nvSpPr>
        <p:spPr bwMode="auto">
          <a:xfrm>
            <a:off x="5519867" y="1764085"/>
            <a:ext cx="2940345" cy="1656184"/>
          </a:xfrm>
          <a:prstGeom prst="rect">
            <a:avLst/>
          </a:prstGeom>
          <a:solidFill>
            <a:srgbClr val="0033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Teenistuslik  järelevalve</a:t>
            </a:r>
          </a:p>
          <a:p>
            <a:pPr algn="ctr"/>
            <a:r>
              <a:rPr lang="et-E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(pidaja)</a:t>
            </a:r>
          </a:p>
          <a:p>
            <a:pPr algn="ctr"/>
            <a:r>
              <a:rPr lang="et-E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(HTM - </a:t>
            </a:r>
            <a:r>
              <a:rPr lang="et-E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t-E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stkülik 6"/>
          <p:cNvSpPr>
            <a:spLocks noChangeArrowheads="1"/>
          </p:cNvSpPr>
          <p:nvPr/>
        </p:nvSpPr>
        <p:spPr bwMode="auto">
          <a:xfrm>
            <a:off x="262984" y="4159482"/>
            <a:ext cx="2592288" cy="844964"/>
          </a:xfrm>
          <a:prstGeom prst="rect">
            <a:avLst/>
          </a:prstGeom>
          <a:solidFill>
            <a:srgbClr val="0033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Temaatiline </a:t>
            </a: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t-E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stkülik 7"/>
          <p:cNvSpPr>
            <a:spLocks noChangeArrowheads="1"/>
          </p:cNvSpPr>
          <p:nvPr/>
        </p:nvSpPr>
        <p:spPr bwMode="auto">
          <a:xfrm>
            <a:off x="1115395" y="5572965"/>
            <a:ext cx="2771299" cy="1159672"/>
          </a:xfrm>
          <a:prstGeom prst="rect">
            <a:avLst/>
          </a:prstGeom>
          <a:solidFill>
            <a:srgbClr val="0033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t-EE" sz="2400" b="1" dirty="0">
              <a:solidFill>
                <a:schemeClr val="bg1"/>
              </a:solidFill>
              <a:latin typeface="Roboto Condensed"/>
            </a:endParaRPr>
          </a:p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Juhtumipõhine/</a:t>
            </a:r>
          </a:p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üksikküsimus </a:t>
            </a: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(0)</a:t>
            </a:r>
            <a:endParaRPr lang="et-E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stkülik 8"/>
          <p:cNvSpPr>
            <a:spLocks noChangeArrowheads="1"/>
          </p:cNvSpPr>
          <p:nvPr/>
        </p:nvSpPr>
        <p:spPr bwMode="auto">
          <a:xfrm>
            <a:off x="4295727" y="5198047"/>
            <a:ext cx="3444403" cy="1250303"/>
          </a:xfrm>
          <a:prstGeom prst="rect">
            <a:avLst/>
          </a:prstGeom>
          <a:solidFill>
            <a:srgbClr val="0033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t-E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Koolitus-/tegevusloaga seotud </a:t>
            </a: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(12) </a:t>
            </a:r>
            <a:endParaRPr lang="et-E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lanool 9"/>
          <p:cNvSpPr/>
          <p:nvPr/>
        </p:nvSpPr>
        <p:spPr>
          <a:xfrm>
            <a:off x="1401112" y="3094752"/>
            <a:ext cx="484632" cy="106473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Allanool 10"/>
          <p:cNvSpPr/>
          <p:nvPr/>
        </p:nvSpPr>
        <p:spPr>
          <a:xfrm>
            <a:off x="4447184" y="3117418"/>
            <a:ext cx="484632" cy="20841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Allanool 12"/>
          <p:cNvSpPr/>
          <p:nvPr/>
        </p:nvSpPr>
        <p:spPr>
          <a:xfrm>
            <a:off x="3071712" y="3073445"/>
            <a:ext cx="405944" cy="249952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17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4184" y="0"/>
            <a:ext cx="431029" cy="6839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352479" y="539949"/>
            <a:ext cx="9071643" cy="446212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t-E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Teenistusliku järelevalve ülesanne</a:t>
            </a:r>
            <a:endParaRPr lang="et-E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5884" y="1260029"/>
            <a:ext cx="8064896" cy="4514401"/>
          </a:xfrm>
        </p:spPr>
        <p:txBody>
          <a:bodyPr/>
          <a:lstStyle/>
          <a:p>
            <a:pPr marL="108000" lvl="0" indent="0">
              <a:spcAft>
                <a:spcPts val="0"/>
              </a:spcAft>
              <a:buNone/>
            </a:pP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Munitsipaalõppeasutustes viiakse teenistuslikku järelevalvet läbi </a:t>
            </a: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kohaliku omavalitsuse korralduse seaduse § 66¹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alusel, mille kohaselt on teenistuslik järelevalve valitsuse poolt valla või linna ametiasutuste ja nende ametiisikute ning ametiasutuste hallatavate asutuste ja nende juhtide tegevuse </a:t>
            </a: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seaduslikkuse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t-EE" b="1" dirty="0">
                <a:latin typeface="Arial" panose="020B0604020202020204" pitchFamily="34" charset="0"/>
                <a:cs typeface="Arial" panose="020B0604020202020204" pitchFamily="34" charset="0"/>
              </a:rPr>
              <a:t>otstarbekuse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üle teostatav kontroll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lvl="0" indent="0">
              <a:spcAft>
                <a:spcPts val="0"/>
              </a:spcAft>
              <a:buNone/>
            </a:pP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www.riigiteataja.ee/akt/123032015108#para66b1</a:t>
            </a: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>
              <a:spcAft>
                <a:spcPts val="0"/>
              </a:spcAft>
              <a:buNone/>
            </a:pPr>
            <a:r>
              <a:rPr lang="et-E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KOOSTÖÖ OMAVALITSUSTEGA</a:t>
            </a:r>
          </a:p>
          <a:p>
            <a:pPr marL="108000" lvl="0" indent="0">
              <a:spcAft>
                <a:spcPts val="0"/>
              </a:spcAft>
              <a:buNone/>
            </a:pPr>
            <a:endParaRPr lang="et-EE" sz="2000" dirty="0" smtClean="0">
              <a:latin typeface="Roboto Condensed" pitchFamily="18"/>
              <a:cs typeface="Times New Roman" pitchFamily="18"/>
            </a:endParaRPr>
          </a:p>
          <a:p>
            <a:pPr marL="108000" lvl="0" indent="0">
              <a:spcAft>
                <a:spcPts val="0"/>
              </a:spcAft>
              <a:buNone/>
            </a:pPr>
            <a:endParaRPr lang="et-EE" dirty="0" smtClean="0">
              <a:latin typeface="Roboto Condensed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870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465" y="170458"/>
            <a:ext cx="7762102" cy="751817"/>
          </a:xfrm>
        </p:spPr>
        <p:txBody>
          <a:bodyPr/>
          <a:lstStyle/>
          <a:p>
            <a:pPr algn="ctr"/>
            <a:r>
              <a:rPr lang="et-EE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Järelevalve 2018/2019. õa </a:t>
            </a: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321" y="546367"/>
            <a:ext cx="7762102" cy="43402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t-EE" sz="7200" b="1" dirty="0">
                <a:latin typeface="Arial" panose="020B0604020202020204" pitchFamily="34" charset="0"/>
                <a:cs typeface="Arial" panose="020B0604020202020204" pitchFamily="34" charset="0"/>
              </a:rPr>
              <a:t>Tegevusloapõhised </a:t>
            </a:r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(10)</a:t>
            </a:r>
          </a:p>
          <a:p>
            <a:r>
              <a:rPr lang="et-EE" sz="7200" dirty="0" err="1"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 Kool (Tallinn, Märjamaa)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Kohila Mõisakool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Kaarli 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Püha Johannese 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Tartu Peetri 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Tallinna </a:t>
            </a:r>
            <a:r>
              <a:rPr lang="et-E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Kesklinna </a:t>
            </a:r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Põhikool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Emili 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Viljandi Vaba Waldorfkool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Tartu Erakool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Pärnu </a:t>
            </a:r>
            <a:r>
              <a:rPr lang="et-E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Vabakool</a:t>
            </a:r>
            <a:endParaRPr lang="et-E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7200" b="1" dirty="0">
                <a:latin typeface="Arial" panose="020B0604020202020204" pitchFamily="34" charset="0"/>
                <a:cs typeface="Arial" panose="020B0604020202020204" pitchFamily="34" charset="0"/>
              </a:rPr>
              <a:t>Koolitusloapõhised </a:t>
            </a:r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Keila Kool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Järveküla </a:t>
            </a:r>
            <a:r>
              <a:rPr lang="et-E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Kool</a:t>
            </a:r>
            <a:endParaRPr lang="et-E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7200" b="1" dirty="0">
                <a:latin typeface="Arial" panose="020B0604020202020204" pitchFamily="34" charset="0"/>
                <a:cs typeface="Arial" panose="020B0604020202020204" pitchFamily="34" charset="0"/>
              </a:rPr>
              <a:t>Temaatiline </a:t>
            </a:r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Valga Lasteaed Pääsuke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Tallinna Lasteaed Kirsike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Lasnamäe </a:t>
            </a:r>
            <a:r>
              <a:rPr lang="et-E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Põhikool</a:t>
            </a:r>
            <a:endParaRPr lang="et-E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Teenistuslik </a:t>
            </a:r>
            <a:r>
              <a:rPr lang="et-EE" sz="7200" b="1" dirty="0">
                <a:latin typeface="Arial" panose="020B0604020202020204" pitchFamily="34" charset="0"/>
                <a:cs typeface="Arial" panose="020B0604020202020204" pitchFamily="34" charset="0"/>
              </a:rPr>
              <a:t>järelevalve (2)</a:t>
            </a:r>
            <a:endParaRPr lang="et-E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Nõo Reaalgümnaasium</a:t>
            </a:r>
          </a:p>
          <a:p>
            <a:r>
              <a:rPr lang="et-EE" sz="7200" dirty="0">
                <a:latin typeface="Arial" panose="020B0604020202020204" pitchFamily="34" charset="0"/>
                <a:cs typeface="Arial" panose="020B0604020202020204" pitchFamily="34" charset="0"/>
              </a:rPr>
              <a:t>Tallinna K Pätsi </a:t>
            </a:r>
            <a:r>
              <a:rPr lang="et-E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Vabaõhukool</a:t>
            </a:r>
            <a:endParaRPr lang="et-E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Järelevalve 2019/2020. õa I </a:t>
            </a:r>
            <a:r>
              <a:rPr lang="et-E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endParaRPr lang="et-E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8718" y="1260029"/>
            <a:ext cx="7762102" cy="4340259"/>
          </a:xfrm>
        </p:spPr>
        <p:txBody>
          <a:bodyPr>
            <a:noAutofit/>
          </a:bodyPr>
          <a:lstStyle/>
          <a:p>
            <a:pPr lvl="0"/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Tallinna Toomkool (III)  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/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Loova Tuleviku Kool (I)     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Tallinna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Rahvusvaheline Kool (I-III)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Avatud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Kool (I) 		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Edu Valem" Erakool (III)       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/>
            <a:r>
              <a:rPr lang="et-E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Kool (I)  		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Väike </a:t>
            </a:r>
            <a:r>
              <a:rPr lang="et-EE" sz="2400" dirty="0" err="1">
                <a:latin typeface="Arial" panose="020B0604020202020204" pitchFamily="34" charset="0"/>
                <a:cs typeface="Arial" panose="020B0604020202020204" pitchFamily="34" charset="0"/>
              </a:rPr>
              <a:t>Werrone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 Kool (I)  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lvl="0" indent="0">
              <a:buNone/>
            </a:pP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lvl="0" indent="0">
              <a:buNone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Sillamäe Linnavalitsus</a:t>
            </a: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/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Tallinna Ehte Humanitaarkool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8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346" y="107901"/>
            <a:ext cx="77511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22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Seired </a:t>
            </a:r>
          </a:p>
        </p:txBody>
      </p:sp>
      <p:sp>
        <p:nvSpPr>
          <p:cNvPr id="4" name="Ristkülik 3"/>
          <p:cNvSpPr/>
          <p:nvPr/>
        </p:nvSpPr>
        <p:spPr>
          <a:xfrm>
            <a:off x="0" y="1332037"/>
            <a:ext cx="8423663" cy="448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06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kern="0" dirty="0">
                <a:ea typeface="Times New Roman" panose="02020603050405020304" pitchFamily="18" charset="0"/>
                <a:cs typeface="Arial" panose="020B0604020202020204" pitchFamily="34" charset="0"/>
              </a:rPr>
              <a:t>Gümnaasiumisse vastuvõtu tingimuste ja korra  õiguspärasus ning asjakohasus (detsember-jaanuar 2017</a:t>
            </a:r>
            <a:r>
              <a:rPr lang="et-EE" sz="2800" kern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t-EE" sz="28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189" indent="-457189" algn="just">
              <a:lnSpc>
                <a:spcPct val="106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kern="0" dirty="0">
                <a:ea typeface="Times New Roman" panose="02020603050405020304" pitchFamily="18" charset="0"/>
                <a:cs typeface="Arial" panose="020B0604020202020204" pitchFamily="34" charset="0"/>
              </a:rPr>
              <a:t>Veebilehtede seire (veebruar-mai 2018, 2019</a:t>
            </a:r>
            <a:r>
              <a:rPr lang="et-EE" sz="2800" kern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…)</a:t>
            </a:r>
            <a:endParaRPr lang="et-EE" sz="28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189" indent="-457189" algn="just">
              <a:lnSpc>
                <a:spcPct val="106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kern="0" dirty="0">
                <a:ea typeface="Times New Roman" panose="02020603050405020304" pitchFamily="18" charset="0"/>
                <a:cs typeface="Arial" panose="020B0604020202020204" pitchFamily="34" charset="0"/>
              </a:rPr>
              <a:t>Väljaarvamise seire (mai 2018</a:t>
            </a:r>
            <a:r>
              <a:rPr lang="et-EE" sz="2800" kern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t-EE" sz="28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6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kern="0" dirty="0">
                <a:ea typeface="Times New Roman" panose="02020603050405020304" pitchFamily="18" charset="0"/>
                <a:cs typeface="Arial" panose="020B0604020202020204" pitchFamily="34" charset="0"/>
              </a:rPr>
              <a:t>Kodukordade </a:t>
            </a:r>
            <a:r>
              <a:rPr lang="et-EE" sz="2800" kern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seire</a:t>
            </a:r>
          </a:p>
          <a:p>
            <a:pPr marL="457200" indent="-457200" algn="just">
              <a:lnSpc>
                <a:spcPct val="106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kern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HEV seire</a:t>
            </a:r>
          </a:p>
          <a:p>
            <a:pPr marL="457200" indent="-457200" algn="just">
              <a:lnSpc>
                <a:spcPct val="106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 kern="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Erakoolide õppemaksu seire</a:t>
            </a:r>
            <a:endParaRPr lang="et-EE" sz="28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V100_Esitlusslaidid_ESTENG_Roboto_laiforma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5DD59C80553E498E1C3C6494A24EC4" ma:contentTypeVersion="2" ma:contentTypeDescription="Loo uus dokument" ma:contentTypeScope="" ma:versionID="87f1bfba3ba722b58e56ab95aba4135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c116b8ca5dbcc76f2b253cc8702b25d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BF55E-DE65-4943-830D-DF1DE5BC1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A62BFD-97D8-4758-B342-02572E26AA07}">
  <ds:schemaRefs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DE0FA4-7670-4D85-985E-77E43098DD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8878</TotalTime>
  <Words>1370</Words>
  <Application>Microsoft Office PowerPoint</Application>
  <PresentationFormat>Kohandatud</PresentationFormat>
  <Paragraphs>330</Paragraphs>
  <Slides>40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12</vt:i4>
      </vt:variant>
      <vt:variant>
        <vt:lpstr>Kujundus</vt:lpstr>
      </vt:variant>
      <vt:variant>
        <vt:i4>4</vt:i4>
      </vt:variant>
      <vt:variant>
        <vt:lpstr>Slaidipealkirjad</vt:lpstr>
      </vt:variant>
      <vt:variant>
        <vt:i4>40</vt:i4>
      </vt:variant>
    </vt:vector>
  </HeadingPairs>
  <TitlesOfParts>
    <vt:vector size="56" baseType="lpstr">
      <vt:lpstr>Microsoft YaHei</vt:lpstr>
      <vt:lpstr>ＭＳ Ｐゴシック</vt:lpstr>
      <vt:lpstr>Arial</vt:lpstr>
      <vt:lpstr>Arial Unicode MS</vt:lpstr>
      <vt:lpstr>Calibri</vt:lpstr>
      <vt:lpstr>Calibri Light</vt:lpstr>
      <vt:lpstr>Cambria</vt:lpstr>
      <vt:lpstr>Mangal</vt:lpstr>
      <vt:lpstr>MS Mincho</vt:lpstr>
      <vt:lpstr>Roboto Condensed</vt:lpstr>
      <vt:lpstr>Tahoma</vt:lpstr>
      <vt:lpstr>Times New Roman</vt:lpstr>
      <vt:lpstr>Office'i kujundus</vt:lpstr>
      <vt:lpstr>1_Office'i kujundus</vt:lpstr>
      <vt:lpstr>EV100_Esitlusslaidid_ESTENG_Roboto_laiformaat</vt:lpstr>
      <vt:lpstr>Custom Design</vt:lpstr>
      <vt:lpstr>Õppeasutuste välishindamine  Õppeaasta 2019/2020 </vt:lpstr>
      <vt:lpstr>Välishindamine </vt:lpstr>
      <vt:lpstr>PowerPointi esitlus</vt:lpstr>
      <vt:lpstr>Järelevalve </vt:lpstr>
      <vt:lpstr>PowerPointi esitlus</vt:lpstr>
      <vt:lpstr>Teenistusliku järelevalve ülesanne</vt:lpstr>
      <vt:lpstr>Järelevalve 2018/2019. õa </vt:lpstr>
      <vt:lpstr>Järelevalve 2019/2020. õa I pa</vt:lpstr>
      <vt:lpstr>PowerPointi esitlus</vt:lpstr>
      <vt:lpstr>PowerPointi esitlus</vt:lpstr>
      <vt:lpstr>PowerPointi esitlus</vt:lpstr>
      <vt:lpstr>Sisehindamine ja arengukava (kool)</vt:lpstr>
      <vt:lpstr>Sisehindamine – arengukava – tegevuskava/üldtööplaan</vt:lpstr>
      <vt:lpstr> </vt:lpstr>
      <vt:lpstr>Sisehindamisel abiks</vt:lpstr>
      <vt:lpstr>PowerPointi esitlus</vt:lpstr>
      <vt:lpstr>PowerPointi esitlus</vt:lpstr>
      <vt:lpstr>PowerPointi esitlus</vt:lpstr>
      <vt:lpstr>PowerPointi esitlus</vt:lpstr>
      <vt:lpstr>Õigusaktide vormistus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HaS § 7. Kohalike omavalitsuste pädevus (I)</vt:lpstr>
      <vt:lpstr>HaS § 7. Kohalike omavalitsuste pädevus (II)</vt:lpstr>
      <vt:lpstr>Korruptsiooniriskide ennetamine</vt:lpstr>
      <vt:lpstr> </vt:lpstr>
      <vt:lpstr>PowerPointi esitlus</vt:lpstr>
      <vt:lpstr>PowerPointi esitlus</vt:lpstr>
      <vt:lpstr>PowerPointi esitlus</vt:lpstr>
      <vt:lpstr>PowerPointi esitlus</vt:lpstr>
      <vt:lpstr>PowerPointi esitlus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kujundusest</dc:title>
  <dc:creator>Kaimar Koemets</dc:creator>
  <cp:lastModifiedBy>Hille Voolaid</cp:lastModifiedBy>
  <cp:revision>614</cp:revision>
  <cp:lastPrinted>2018-08-27T07:15:46Z</cp:lastPrinted>
  <dcterms:created xsi:type="dcterms:W3CDTF">2013-12-29T20:00:13Z</dcterms:created>
  <dcterms:modified xsi:type="dcterms:W3CDTF">2019-10-10T07:50:51Z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0x0101002F5DD59C80553E498E1C3C6494A24EC4</vt:lpwstr>
  </property>
</Properties>
</file>